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80" r:id="rId3"/>
    <p:sldId id="270" r:id="rId4"/>
    <p:sldId id="288" r:id="rId5"/>
    <p:sldId id="259" r:id="rId6"/>
    <p:sldId id="291" r:id="rId7"/>
    <p:sldId id="282" r:id="rId8"/>
    <p:sldId id="261" r:id="rId9"/>
    <p:sldId id="277" r:id="rId10"/>
    <p:sldId id="287" r:id="rId11"/>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exinsights@outlook.com" initials="f" lastIdx="1" clrIdx="0">
    <p:extLst>
      <p:ext uri="{19B8F6BF-5375-455C-9EA6-DF929625EA0E}">
        <p15:presenceInfo xmlns:p15="http://schemas.microsoft.com/office/powerpoint/2012/main" userId="06fc04c570a14e6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p:cViewPr varScale="1">
        <p:scale>
          <a:sx n="108" d="100"/>
          <a:sy n="108" d="100"/>
        </p:scale>
        <p:origin x="714" y="10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3" d="100"/>
          <a:sy n="53" d="100"/>
        </p:scale>
        <p:origin x="284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216"/>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50443" y="0"/>
            <a:ext cx="2945659" cy="498216"/>
          </a:xfrm>
          <a:prstGeom prst="rect">
            <a:avLst/>
          </a:prstGeom>
        </p:spPr>
        <p:txBody>
          <a:bodyPr vert="horz" lIns="91440" tIns="45720" rIns="91440" bIns="45720" rtlCol="0"/>
          <a:lstStyle>
            <a:lvl1pPr algn="r">
              <a:defRPr sz="1200"/>
            </a:lvl1pPr>
          </a:lstStyle>
          <a:p>
            <a:fld id="{A19A0444-CEFB-409A-AA83-FA8F27B9F097}" type="datetimeFigureOut">
              <a:rPr lang="en-IN" smtClean="0"/>
              <a:t>22-06-2017</a:t>
            </a:fld>
            <a:endParaRPr lang="en-IN" dirty="0"/>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79768" y="4778723"/>
            <a:ext cx="5438140" cy="3909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1" y="9431601"/>
            <a:ext cx="2945659" cy="498215"/>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50443" y="9431601"/>
            <a:ext cx="2945659" cy="498215"/>
          </a:xfrm>
          <a:prstGeom prst="rect">
            <a:avLst/>
          </a:prstGeom>
        </p:spPr>
        <p:txBody>
          <a:bodyPr vert="horz" lIns="91440" tIns="45720" rIns="91440" bIns="45720" rtlCol="0" anchor="b"/>
          <a:lstStyle>
            <a:lvl1pPr algn="r">
              <a:defRPr sz="1200"/>
            </a:lvl1pPr>
          </a:lstStyle>
          <a:p>
            <a:fld id="{0F00A2B7-050B-49DF-B726-06EDE08B81A5}" type="slidenum">
              <a:rPr lang="en-IN" smtClean="0"/>
              <a:t>‹#›</a:t>
            </a:fld>
            <a:endParaRPr lang="en-IN" dirty="0"/>
          </a:p>
        </p:txBody>
      </p:sp>
    </p:spTree>
    <p:extLst>
      <p:ext uri="{BB962C8B-B14F-4D97-AF65-F5344CB8AC3E}">
        <p14:creationId xmlns:p14="http://schemas.microsoft.com/office/powerpoint/2010/main" val="5307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F00A2B7-050B-49DF-B726-06EDE08B81A5}" type="slidenum">
              <a:rPr lang="en-IN" smtClean="0"/>
              <a:t>1</a:t>
            </a:fld>
            <a:endParaRPr lang="en-IN" dirty="0"/>
          </a:p>
        </p:txBody>
      </p:sp>
    </p:spTree>
    <p:extLst>
      <p:ext uri="{BB962C8B-B14F-4D97-AF65-F5344CB8AC3E}">
        <p14:creationId xmlns:p14="http://schemas.microsoft.com/office/powerpoint/2010/main" val="19591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F00A2B7-050B-49DF-B726-06EDE08B81A5}" type="slidenum">
              <a:rPr lang="en-IN" smtClean="0"/>
              <a:t>2</a:t>
            </a:fld>
            <a:endParaRPr lang="en-IN" dirty="0"/>
          </a:p>
        </p:txBody>
      </p:sp>
    </p:spTree>
    <p:extLst>
      <p:ext uri="{BB962C8B-B14F-4D97-AF65-F5344CB8AC3E}">
        <p14:creationId xmlns:p14="http://schemas.microsoft.com/office/powerpoint/2010/main" val="1119760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F00A2B7-050B-49DF-B726-06EDE08B81A5}" type="slidenum">
              <a:rPr lang="en-IN" smtClean="0"/>
              <a:t>3</a:t>
            </a:fld>
            <a:endParaRPr lang="en-IN" dirty="0"/>
          </a:p>
        </p:txBody>
      </p:sp>
    </p:spTree>
    <p:extLst>
      <p:ext uri="{BB962C8B-B14F-4D97-AF65-F5344CB8AC3E}">
        <p14:creationId xmlns:p14="http://schemas.microsoft.com/office/powerpoint/2010/main" val="2664589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F00A2B7-050B-49DF-B726-06EDE08B81A5}" type="slidenum">
              <a:rPr lang="en-IN" smtClean="0"/>
              <a:t>4</a:t>
            </a:fld>
            <a:endParaRPr lang="en-IN" dirty="0"/>
          </a:p>
        </p:txBody>
      </p:sp>
    </p:spTree>
    <p:extLst>
      <p:ext uri="{BB962C8B-B14F-4D97-AF65-F5344CB8AC3E}">
        <p14:creationId xmlns:p14="http://schemas.microsoft.com/office/powerpoint/2010/main" val="1823698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F00A2B7-050B-49DF-B726-06EDE08B81A5}" type="slidenum">
              <a:rPr lang="en-IN" smtClean="0"/>
              <a:t>5</a:t>
            </a:fld>
            <a:endParaRPr lang="en-IN" dirty="0"/>
          </a:p>
        </p:txBody>
      </p:sp>
    </p:spTree>
    <p:extLst>
      <p:ext uri="{BB962C8B-B14F-4D97-AF65-F5344CB8AC3E}">
        <p14:creationId xmlns:p14="http://schemas.microsoft.com/office/powerpoint/2010/main" val="1771269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F00A2B7-050B-49DF-B726-06EDE08B81A5}" type="slidenum">
              <a:rPr lang="en-IN" smtClean="0"/>
              <a:t>6</a:t>
            </a:fld>
            <a:endParaRPr lang="en-IN" dirty="0"/>
          </a:p>
        </p:txBody>
      </p:sp>
    </p:spTree>
    <p:extLst>
      <p:ext uri="{BB962C8B-B14F-4D97-AF65-F5344CB8AC3E}">
        <p14:creationId xmlns:p14="http://schemas.microsoft.com/office/powerpoint/2010/main" val="2566669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F00A2B7-050B-49DF-B726-06EDE08B81A5}" type="slidenum">
              <a:rPr lang="en-IN" smtClean="0"/>
              <a:t>7</a:t>
            </a:fld>
            <a:endParaRPr lang="en-IN" dirty="0"/>
          </a:p>
        </p:txBody>
      </p:sp>
    </p:spTree>
    <p:extLst>
      <p:ext uri="{BB962C8B-B14F-4D97-AF65-F5344CB8AC3E}">
        <p14:creationId xmlns:p14="http://schemas.microsoft.com/office/powerpoint/2010/main" val="3730102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8F9D070C-DB2F-43FF-B6A2-744BF36F41D2}" type="datetime1">
              <a:rPr lang="en-IN" smtClean="0"/>
              <a:t>22-06-2017</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1918579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EF7DEF0-67B6-49FB-B814-0CDCF645415F}" type="datetime1">
              <a:rPr lang="en-IN" smtClean="0"/>
              <a:t>22-06-2017</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1757990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11EB3F0-9787-413D-915C-440BD9D87596}" type="datetime1">
              <a:rPr lang="en-IN" smtClean="0"/>
              <a:t>22-06-2017</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278206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4A287EB-8088-484D-864A-69D87E73B44B}" type="datetime1">
              <a:rPr lang="en-IN" smtClean="0"/>
              <a:t>22-06-2017</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526518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35F175-F32F-45E0-8702-5555BC020227}" type="datetime1">
              <a:rPr lang="en-IN" smtClean="0"/>
              <a:t>22-06-2017</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3702111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68B3310F-23D7-4FCD-8565-20EA8926C166}" type="datetime1">
              <a:rPr lang="en-IN" smtClean="0"/>
              <a:t>22-06-2017</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769088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D09A591A-C01A-478A-A600-4D644FF5C24E}" type="datetime1">
              <a:rPr lang="en-IN" smtClean="0"/>
              <a:t>22-06-2017</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11607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C29D1A98-C30F-4537-AB15-943162025011}" type="datetime1">
              <a:rPr lang="en-IN" smtClean="0"/>
              <a:t>22-06-2017</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1893539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EA95F-18D2-4ACC-9F7C-58F171029D5C}" type="datetime1">
              <a:rPr lang="en-IN" smtClean="0"/>
              <a:t>22-06-2017</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3581912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B5A345-63C4-4A18-B7B3-D818294B7BD9}" type="datetime1">
              <a:rPr lang="en-IN" smtClean="0"/>
              <a:t>22-06-2017</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265344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D03218-31F1-4BB8-95EB-181E36798C15}" type="datetime1">
              <a:rPr lang="en-IN" smtClean="0"/>
              <a:t>22-06-2017</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3AF2FBA-518A-4F0A-ABAC-33D340C05A6F}" type="slidenum">
              <a:rPr lang="en-IN" smtClean="0"/>
              <a:t>‹#›</a:t>
            </a:fld>
            <a:endParaRPr lang="en-IN" dirty="0"/>
          </a:p>
        </p:txBody>
      </p:sp>
    </p:spTree>
    <p:extLst>
      <p:ext uri="{BB962C8B-B14F-4D97-AF65-F5344CB8AC3E}">
        <p14:creationId xmlns:p14="http://schemas.microsoft.com/office/powerpoint/2010/main" val="2434610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6F45C3-8D35-43C2-90C9-03761F4FC5AA}" type="datetime1">
              <a:rPr lang="en-IN" smtClean="0"/>
              <a:t>22-06-2017</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F2FBA-518A-4F0A-ABAC-33D340C05A6F}" type="slidenum">
              <a:rPr lang="en-IN" smtClean="0"/>
              <a:t>‹#›</a:t>
            </a:fld>
            <a:endParaRPr lang="en-IN" dirty="0"/>
          </a:p>
        </p:txBody>
      </p:sp>
    </p:spTree>
    <p:extLst>
      <p:ext uri="{BB962C8B-B14F-4D97-AF65-F5344CB8AC3E}">
        <p14:creationId xmlns:p14="http://schemas.microsoft.com/office/powerpoint/2010/main" val="3874688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ibbi.gov.i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156344" y="2613546"/>
            <a:ext cx="7816050" cy="1219200"/>
          </a:xfrm>
        </p:spPr>
        <p:txBody>
          <a:bodyPr>
            <a:normAutofit/>
          </a:bodyPr>
          <a:lstStyle/>
          <a:p>
            <a:pPr algn="ctr"/>
            <a:r>
              <a:rPr lang="en-US" sz="2800" b="1" dirty="0"/>
              <a:t>The Insolvency and Bankruptcy Board of India (IBBI)</a:t>
            </a:r>
          </a:p>
        </p:txBody>
      </p:sp>
      <p:sp>
        <p:nvSpPr>
          <p:cNvPr id="3" name="Slide Number Placeholder 2"/>
          <p:cNvSpPr>
            <a:spLocks noGrp="1"/>
          </p:cNvSpPr>
          <p:nvPr>
            <p:ph type="sldNum" sz="quarter" idx="12"/>
          </p:nvPr>
        </p:nvSpPr>
        <p:spPr/>
        <p:txBody>
          <a:bodyPr/>
          <a:lstStyle/>
          <a:p>
            <a:fld id="{0135E2AE-76B3-4278-88B8-B1B3626AF123}" type="slidenum">
              <a:rPr lang="en-US" smtClean="0"/>
              <a:pPr/>
              <a:t>1</a:t>
            </a:fld>
            <a:endParaRPr lang="en-US" dirty="0"/>
          </a:p>
        </p:txBody>
      </p:sp>
      <p:pic>
        <p:nvPicPr>
          <p:cNvPr id="5" name="Picture 4"/>
          <p:cNvPicPr>
            <a:picLocks noChangeAspect="1"/>
          </p:cNvPicPr>
          <p:nvPr/>
        </p:nvPicPr>
        <p:blipFill>
          <a:blip r:embed="rId3"/>
          <a:stretch>
            <a:fillRect/>
          </a:stretch>
        </p:blipFill>
        <p:spPr>
          <a:xfrm>
            <a:off x="5024578" y="469713"/>
            <a:ext cx="5591175" cy="1114425"/>
          </a:xfrm>
          <a:prstGeom prst="rect">
            <a:avLst/>
          </a:prstGeom>
        </p:spPr>
      </p:pic>
    </p:spTree>
    <p:extLst>
      <p:ext uri="{BB962C8B-B14F-4D97-AF65-F5344CB8AC3E}">
        <p14:creationId xmlns:p14="http://schemas.microsoft.com/office/powerpoint/2010/main" val="3986767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1710" y="2766766"/>
            <a:ext cx="1713932" cy="480131"/>
          </a:xfrm>
          <a:solidFill>
            <a:schemeClr val="accent1">
              <a:lumMod val="50000"/>
            </a:schemeClr>
          </a:solidFill>
        </p:spPr>
        <p:txBody>
          <a:bodyPr vert="horz" wrap="square" lIns="91440" tIns="45720" rIns="91440" bIns="45720" rtlCol="0" anchor="ctr">
            <a:spAutoFit/>
          </a:bodyPr>
          <a:lstStyle/>
          <a:p>
            <a:r>
              <a:rPr lang="en-IN" sz="2800" dirty="0">
                <a:solidFill>
                  <a:schemeClr val="bg1"/>
                </a:solidFill>
              </a:rPr>
              <a:t>Thank you</a:t>
            </a:r>
          </a:p>
        </p:txBody>
      </p:sp>
      <p:sp>
        <p:nvSpPr>
          <p:cNvPr id="6" name="TextBox 5"/>
          <p:cNvSpPr txBox="1"/>
          <p:nvPr/>
        </p:nvSpPr>
        <p:spPr>
          <a:xfrm>
            <a:off x="3521116" y="3316403"/>
            <a:ext cx="4926841" cy="369332"/>
          </a:xfrm>
          <a:prstGeom prst="rect">
            <a:avLst/>
          </a:prstGeom>
          <a:noFill/>
        </p:spPr>
        <p:txBody>
          <a:bodyPr wrap="square" rtlCol="0">
            <a:spAutoFit/>
          </a:bodyPr>
          <a:lstStyle/>
          <a:p>
            <a:r>
              <a:rPr lang="en-IN" dirty="0"/>
              <a:t>Please visit </a:t>
            </a:r>
            <a:r>
              <a:rPr lang="en-IN" dirty="0">
                <a:hlinkClick r:id="rId2"/>
              </a:rPr>
              <a:t>http://ibbi.gov.in</a:t>
            </a:r>
            <a:r>
              <a:rPr lang="en-IN" dirty="0"/>
              <a:t> for more information </a:t>
            </a:r>
          </a:p>
        </p:txBody>
      </p:sp>
      <p:sp>
        <p:nvSpPr>
          <p:cNvPr id="3" name="Slide Number Placeholder 2"/>
          <p:cNvSpPr>
            <a:spLocks noGrp="1"/>
          </p:cNvSpPr>
          <p:nvPr>
            <p:ph type="sldNum" sz="quarter" idx="12"/>
          </p:nvPr>
        </p:nvSpPr>
        <p:spPr/>
        <p:txBody>
          <a:bodyPr/>
          <a:lstStyle/>
          <a:p>
            <a:fld id="{33AF2FBA-518A-4F0A-ABAC-33D340C05A6F}" type="slidenum">
              <a:rPr lang="en-IN" smtClean="0"/>
              <a:t>10</a:t>
            </a:fld>
            <a:endParaRPr lang="en-IN" dirty="0"/>
          </a:p>
        </p:txBody>
      </p:sp>
    </p:spTree>
    <p:extLst>
      <p:ext uri="{BB962C8B-B14F-4D97-AF65-F5344CB8AC3E}">
        <p14:creationId xmlns:p14="http://schemas.microsoft.com/office/powerpoint/2010/main" val="2957968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7841"/>
            <a:ext cx="10515600" cy="480131"/>
          </a:xfrm>
          <a:solidFill>
            <a:schemeClr val="accent1">
              <a:lumMod val="50000"/>
            </a:schemeClr>
          </a:solidFill>
        </p:spPr>
        <p:txBody>
          <a:bodyPr vert="horz" lIns="91440" tIns="45720" rIns="91440" bIns="45720" rtlCol="0" anchor="ctr">
            <a:spAutoFit/>
          </a:bodyPr>
          <a:lstStyle/>
          <a:p>
            <a:r>
              <a:rPr lang="en-IN" sz="2800" dirty="0">
                <a:solidFill>
                  <a:schemeClr val="bg1"/>
                </a:solidFill>
              </a:rPr>
              <a:t>Agenda</a:t>
            </a:r>
          </a:p>
        </p:txBody>
      </p:sp>
      <p:sp>
        <p:nvSpPr>
          <p:cNvPr id="3" name="Content Placeholder 2"/>
          <p:cNvSpPr>
            <a:spLocks noGrp="1"/>
          </p:cNvSpPr>
          <p:nvPr>
            <p:ph idx="1"/>
          </p:nvPr>
        </p:nvSpPr>
        <p:spPr>
          <a:xfrm>
            <a:off x="838200" y="1661169"/>
            <a:ext cx="10515600" cy="535442"/>
          </a:xfrm>
          <a:noFill/>
        </p:spPr>
        <p:txBody>
          <a:bodyPr vert="horz" lIns="91440" tIns="45720" rIns="91440" bIns="45720" rtlCol="0">
            <a:noAutofit/>
          </a:bodyPr>
          <a:lstStyle/>
          <a:p>
            <a:pPr marL="355600" indent="-355600"/>
            <a:r>
              <a:rPr lang="en-IN" sz="1800" dirty="0"/>
              <a:t>Economic rationale behind instituting a bankruptcy regime</a:t>
            </a:r>
          </a:p>
        </p:txBody>
      </p:sp>
      <p:sp>
        <p:nvSpPr>
          <p:cNvPr id="9" name="Content Placeholder 2"/>
          <p:cNvSpPr txBox="1">
            <a:spLocks/>
          </p:cNvSpPr>
          <p:nvPr/>
        </p:nvSpPr>
        <p:spPr>
          <a:xfrm>
            <a:off x="840472" y="2386779"/>
            <a:ext cx="10515600" cy="535442"/>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r>
              <a:rPr lang="en-IN" sz="1800" dirty="0"/>
              <a:t>Institutional architecture of Insolvency and Bankruptcy Code (IBC), 2016</a:t>
            </a:r>
          </a:p>
        </p:txBody>
      </p:sp>
      <p:sp>
        <p:nvSpPr>
          <p:cNvPr id="10" name="Content Placeholder 2"/>
          <p:cNvSpPr txBox="1">
            <a:spLocks/>
          </p:cNvSpPr>
          <p:nvPr/>
        </p:nvSpPr>
        <p:spPr>
          <a:xfrm>
            <a:off x="842744" y="3071443"/>
            <a:ext cx="10515600" cy="535442"/>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r>
              <a:rPr lang="en-IN" sz="1800" dirty="0"/>
              <a:t>Role of IBBI under IBC, 2016</a:t>
            </a:r>
          </a:p>
        </p:txBody>
      </p:sp>
      <p:sp>
        <p:nvSpPr>
          <p:cNvPr id="11" name="Content Placeholder 2"/>
          <p:cNvSpPr txBox="1">
            <a:spLocks/>
          </p:cNvSpPr>
          <p:nvPr/>
        </p:nvSpPr>
        <p:spPr>
          <a:xfrm>
            <a:off x="858664" y="3769862"/>
            <a:ext cx="10515600" cy="535442"/>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r>
              <a:rPr lang="en-IN" sz="1800" dirty="0"/>
              <a:t>Progress made so far</a:t>
            </a:r>
          </a:p>
        </p:txBody>
      </p:sp>
      <p:sp>
        <p:nvSpPr>
          <p:cNvPr id="12" name="Content Placeholder 2"/>
          <p:cNvSpPr txBox="1">
            <a:spLocks/>
          </p:cNvSpPr>
          <p:nvPr/>
        </p:nvSpPr>
        <p:spPr>
          <a:xfrm>
            <a:off x="847288" y="4454530"/>
            <a:ext cx="10515600" cy="535442"/>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r>
              <a:rPr lang="en-IN" sz="1800" dirty="0"/>
              <a:t>Things to look forward to in future</a:t>
            </a:r>
          </a:p>
        </p:txBody>
      </p:sp>
      <p:sp>
        <p:nvSpPr>
          <p:cNvPr id="4" name="Slide Number Placeholder 3"/>
          <p:cNvSpPr>
            <a:spLocks noGrp="1"/>
          </p:cNvSpPr>
          <p:nvPr>
            <p:ph type="sldNum" sz="quarter" idx="12"/>
          </p:nvPr>
        </p:nvSpPr>
        <p:spPr/>
        <p:txBody>
          <a:bodyPr/>
          <a:lstStyle/>
          <a:p>
            <a:fld id="{33AF2FBA-518A-4F0A-ABAC-33D340C05A6F}" type="slidenum">
              <a:rPr lang="en-IN" smtClean="0"/>
              <a:t>2</a:t>
            </a:fld>
            <a:endParaRPr lang="en-IN" dirty="0"/>
          </a:p>
        </p:txBody>
      </p:sp>
    </p:spTree>
    <p:extLst>
      <p:ext uri="{BB962C8B-B14F-4D97-AF65-F5344CB8AC3E}">
        <p14:creationId xmlns:p14="http://schemas.microsoft.com/office/powerpoint/2010/main" val="20692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838200" y="1587278"/>
            <a:ext cx="4721942" cy="2925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8" name="Straight Connector 7"/>
          <p:cNvCxnSpPr/>
          <p:nvPr/>
        </p:nvCxnSpPr>
        <p:spPr>
          <a:xfrm>
            <a:off x="955342" y="1593399"/>
            <a:ext cx="3965001"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585457"/>
            <a:ext cx="10515600" cy="480131"/>
          </a:xfrm>
          <a:solidFill>
            <a:schemeClr val="accent1">
              <a:lumMod val="50000"/>
            </a:schemeClr>
          </a:solidFill>
        </p:spPr>
        <p:txBody>
          <a:bodyPr>
            <a:spAutoFit/>
          </a:bodyPr>
          <a:lstStyle/>
          <a:p>
            <a:r>
              <a:rPr lang="en-IN" sz="2800" dirty="0">
                <a:solidFill>
                  <a:schemeClr val="bg1"/>
                </a:solidFill>
              </a:rPr>
              <a:t>Economic rationale</a:t>
            </a:r>
          </a:p>
        </p:txBody>
      </p:sp>
      <p:sp>
        <p:nvSpPr>
          <p:cNvPr id="5" name="Content Placeholder 4"/>
          <p:cNvSpPr>
            <a:spLocks noGrp="1"/>
          </p:cNvSpPr>
          <p:nvPr>
            <p:ph idx="1"/>
          </p:nvPr>
        </p:nvSpPr>
        <p:spPr>
          <a:xfrm>
            <a:off x="955343" y="1928861"/>
            <a:ext cx="4486811" cy="2126945"/>
          </a:xfrm>
          <a:ln w="3175">
            <a:noFill/>
            <a:prstDash val="lgDashDotDot"/>
          </a:ln>
        </p:spPr>
        <p:txBody>
          <a:bodyPr>
            <a:normAutofit lnSpcReduction="10000"/>
          </a:bodyPr>
          <a:lstStyle/>
          <a:p>
            <a:r>
              <a:rPr lang="en-US" sz="1600" dirty="0"/>
              <a:t>India is 142</a:t>
            </a:r>
            <a:r>
              <a:rPr lang="en-US" sz="1600" baseline="30000" dirty="0"/>
              <a:t>nd</a:t>
            </a:r>
            <a:r>
              <a:rPr lang="en-US" sz="1600" dirty="0"/>
              <a:t> in World Bank's "Ease of Doing Business" rankings for 2015</a:t>
            </a:r>
          </a:p>
          <a:p>
            <a:pPr marL="0" indent="0">
              <a:buNone/>
            </a:pPr>
            <a:endParaRPr lang="en-US" sz="1600" dirty="0"/>
          </a:p>
          <a:p>
            <a:pPr marL="530225" lvl="1" indent="-87313">
              <a:buNone/>
            </a:pPr>
            <a:r>
              <a:rPr lang="en-US" sz="1600" dirty="0"/>
              <a:t>- She is 137</a:t>
            </a:r>
            <a:r>
              <a:rPr lang="en-US" sz="1600" baseline="30000" dirty="0"/>
              <a:t>th</a:t>
            </a:r>
            <a:r>
              <a:rPr lang="en-US" sz="1600" dirty="0"/>
              <a:t> on insolvency resolution ranking, with:</a:t>
            </a:r>
          </a:p>
          <a:p>
            <a:pPr marL="1430338" lvl="2" indent="-176213">
              <a:buNone/>
              <a:tabLst>
                <a:tab pos="1254125" algn="l"/>
              </a:tabLst>
            </a:pPr>
            <a:r>
              <a:rPr lang="en-US" sz="1600" dirty="0"/>
              <a:t>- 	an avg. of 4.3 years for resolving insolvency, and</a:t>
            </a:r>
          </a:p>
          <a:p>
            <a:pPr marL="1430338" lvl="2" indent="-176213">
              <a:buNone/>
              <a:tabLst>
                <a:tab pos="1254125" algn="l"/>
              </a:tabLst>
            </a:pPr>
            <a:r>
              <a:rPr lang="en-US" sz="1600" dirty="0"/>
              <a:t>- 	a recovery rate of 25.7%</a:t>
            </a:r>
          </a:p>
          <a:p>
            <a:pPr marL="1695450" indent="-441325">
              <a:buNone/>
              <a:tabLst>
                <a:tab pos="1254125" algn="l"/>
              </a:tabLst>
            </a:pPr>
            <a:endParaRPr lang="en-IN" sz="1600" dirty="0"/>
          </a:p>
        </p:txBody>
      </p:sp>
      <p:sp>
        <p:nvSpPr>
          <p:cNvPr id="4" name="Rectangle 3"/>
          <p:cNvSpPr/>
          <p:nvPr/>
        </p:nvSpPr>
        <p:spPr>
          <a:xfrm>
            <a:off x="1260137" y="1466789"/>
            <a:ext cx="3097066" cy="338554"/>
          </a:xfrm>
          <a:prstGeom prst="rect">
            <a:avLst/>
          </a:prstGeom>
          <a:solidFill>
            <a:schemeClr val="accent2">
              <a:lumMod val="20000"/>
              <a:lumOff val="80000"/>
            </a:schemeClr>
          </a:solidFill>
        </p:spPr>
        <p:txBody>
          <a:bodyPr wrap="none">
            <a:spAutoFit/>
          </a:bodyPr>
          <a:lstStyle/>
          <a:p>
            <a:r>
              <a:rPr lang="en-US" sz="1600" dirty="0"/>
              <a:t>Low </a:t>
            </a:r>
            <a:r>
              <a:rPr lang="en-US" sz="1600" i="1" dirty="0"/>
              <a:t>ease of doing business </a:t>
            </a:r>
            <a:r>
              <a:rPr lang="en-US" sz="1600" dirty="0"/>
              <a:t>ranking</a:t>
            </a:r>
          </a:p>
        </p:txBody>
      </p:sp>
      <p:sp>
        <p:nvSpPr>
          <p:cNvPr id="3" name="Slide Number Placeholder 2"/>
          <p:cNvSpPr>
            <a:spLocks noGrp="1"/>
          </p:cNvSpPr>
          <p:nvPr>
            <p:ph type="sldNum" sz="quarter" idx="12"/>
          </p:nvPr>
        </p:nvSpPr>
        <p:spPr/>
        <p:txBody>
          <a:bodyPr/>
          <a:lstStyle/>
          <a:p>
            <a:fld id="{33AF2FBA-518A-4F0A-ABAC-33D340C05A6F}" type="slidenum">
              <a:rPr lang="en-IN" smtClean="0"/>
              <a:t>3</a:t>
            </a:fld>
            <a:endParaRPr lang="en-IN" dirty="0"/>
          </a:p>
        </p:txBody>
      </p:sp>
      <p:sp>
        <p:nvSpPr>
          <p:cNvPr id="9" name="TextBox 8"/>
          <p:cNvSpPr txBox="1"/>
          <p:nvPr/>
        </p:nvSpPr>
        <p:spPr>
          <a:xfrm>
            <a:off x="1002892" y="4055806"/>
            <a:ext cx="3917451" cy="338554"/>
          </a:xfrm>
          <a:prstGeom prst="rect">
            <a:avLst/>
          </a:prstGeom>
          <a:noFill/>
        </p:spPr>
        <p:txBody>
          <a:bodyPr wrap="square" rtlCol="0">
            <a:spAutoFit/>
          </a:bodyPr>
          <a:lstStyle/>
          <a:p>
            <a:pPr marL="88900" indent="-88900">
              <a:buFont typeface="Arial" panose="020B0604020202020204" pitchFamily="34" charset="0"/>
              <a:buChar char="•"/>
            </a:pPr>
            <a:r>
              <a:rPr lang="en-IN" sz="1600" dirty="0"/>
              <a:t>  Poor credit environment</a:t>
            </a:r>
          </a:p>
        </p:txBody>
      </p:sp>
      <p:sp>
        <p:nvSpPr>
          <p:cNvPr id="11" name="Rectangle 10"/>
          <p:cNvSpPr/>
          <p:nvPr/>
        </p:nvSpPr>
        <p:spPr>
          <a:xfrm>
            <a:off x="6007516" y="1667333"/>
            <a:ext cx="4242620" cy="3046988"/>
          </a:xfrm>
          <a:prstGeom prst="rect">
            <a:avLst/>
          </a:prstGeom>
          <a:noFill/>
          <a:ln>
            <a:solidFill>
              <a:schemeClr val="accent1">
                <a:lumMod val="50000"/>
              </a:schemeClr>
            </a:solidFill>
          </a:ln>
        </p:spPr>
        <p:txBody>
          <a:bodyPr wrap="square">
            <a:spAutoFit/>
          </a:bodyPr>
          <a:lstStyle/>
          <a:p>
            <a:pPr marL="342900" indent="-342900">
              <a:buFont typeface="+mj-lt"/>
              <a:buAutoNum type="arabicPeriod"/>
            </a:pPr>
            <a:r>
              <a:rPr lang="en-IN" sz="1600" dirty="0">
                <a:ea typeface="Times New Roman" panose="02020603050405020304" pitchFamily="18" charset="0"/>
              </a:rPr>
              <a:t>Budget speech on 28</a:t>
            </a:r>
            <a:r>
              <a:rPr lang="en-IN" sz="1600" baseline="30000" dirty="0">
                <a:ea typeface="Times New Roman" panose="02020603050405020304" pitchFamily="18" charset="0"/>
              </a:rPr>
              <a:t>th</a:t>
            </a:r>
            <a:r>
              <a:rPr lang="en-IN" sz="1600" dirty="0">
                <a:ea typeface="Times New Roman" panose="02020603050405020304" pitchFamily="18" charset="0"/>
              </a:rPr>
              <a:t>  February, 2015 stated bankruptcy law reform as a key priority for improving the ease of doing business</a:t>
            </a:r>
          </a:p>
          <a:p>
            <a:pPr marL="342900" indent="-342900">
              <a:buFont typeface="+mj-lt"/>
              <a:buAutoNum type="arabicPeriod"/>
            </a:pPr>
            <a:endParaRPr lang="en-US" sz="1600" dirty="0">
              <a:ea typeface="Times New Roman" panose="02020603050405020304" pitchFamily="18" charset="0"/>
            </a:endParaRPr>
          </a:p>
          <a:p>
            <a:pPr marL="342900" indent="-342900">
              <a:buFont typeface="+mj-lt"/>
              <a:buAutoNum type="arabicPeriod"/>
            </a:pPr>
            <a:r>
              <a:rPr lang="en-US" sz="1600" dirty="0">
                <a:ea typeface="Times New Roman" panose="02020603050405020304" pitchFamily="18" charset="0"/>
              </a:rPr>
              <a:t>The Insolvency and Bankruptcy Code, 2015 was introduced in the Parliament on 21</a:t>
            </a:r>
            <a:r>
              <a:rPr lang="en-US" sz="1600" baseline="30000" dirty="0">
                <a:ea typeface="Times New Roman" panose="02020603050405020304" pitchFamily="18" charset="0"/>
              </a:rPr>
              <a:t>st</a:t>
            </a:r>
            <a:r>
              <a:rPr lang="en-US" sz="1600" dirty="0">
                <a:ea typeface="Times New Roman" panose="02020603050405020304" pitchFamily="18" charset="0"/>
              </a:rPr>
              <a:t> December, 2015</a:t>
            </a:r>
          </a:p>
          <a:p>
            <a:pPr marL="342900" indent="-342900">
              <a:buFont typeface="+mj-lt"/>
              <a:buAutoNum type="arabicPeriod"/>
            </a:pPr>
            <a:endParaRPr lang="en-US" sz="1600" dirty="0">
              <a:ea typeface="Calibri" panose="020F0502020204030204" pitchFamily="34" charset="0"/>
            </a:endParaRPr>
          </a:p>
          <a:p>
            <a:pPr marL="342900" indent="-342900">
              <a:buFont typeface="+mj-lt"/>
              <a:buAutoNum type="arabicPeriod"/>
            </a:pPr>
            <a:r>
              <a:rPr lang="en-US" sz="1600" dirty="0">
                <a:ea typeface="Calibri" panose="020F0502020204030204" pitchFamily="34" charset="0"/>
              </a:rPr>
              <a:t>After due process, the Insolvency and Bankruptcy Code (IBC), 2016 was enacted on 28</a:t>
            </a:r>
            <a:r>
              <a:rPr lang="en-US" sz="1600" baseline="30000" dirty="0">
                <a:ea typeface="Calibri" panose="020F0502020204030204" pitchFamily="34" charset="0"/>
              </a:rPr>
              <a:t>th</a:t>
            </a:r>
            <a:r>
              <a:rPr lang="en-US" sz="1600" dirty="0">
                <a:ea typeface="Calibri" panose="020F0502020204030204" pitchFamily="34" charset="0"/>
              </a:rPr>
              <a:t> May, 2016</a:t>
            </a:r>
          </a:p>
        </p:txBody>
      </p:sp>
      <p:sp>
        <p:nvSpPr>
          <p:cNvPr id="13" name="Isosceles Triangle 12"/>
          <p:cNvSpPr/>
          <p:nvPr/>
        </p:nvSpPr>
        <p:spPr>
          <a:xfrm rot="5400000">
            <a:off x="5386237" y="2844594"/>
            <a:ext cx="868928" cy="373629"/>
          </a:xfrm>
          <a:prstGeom prst="triangl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59961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067"/>
            <a:ext cx="10515600" cy="480131"/>
          </a:xfrm>
          <a:solidFill>
            <a:schemeClr val="accent1">
              <a:lumMod val="50000"/>
            </a:schemeClr>
          </a:solidFill>
        </p:spPr>
        <p:txBody>
          <a:bodyPr vert="horz" lIns="91440" tIns="45720" rIns="91440" bIns="45720" rtlCol="0" anchor="ctr">
            <a:spAutoFit/>
          </a:bodyPr>
          <a:lstStyle/>
          <a:p>
            <a:r>
              <a:rPr lang="en-IN" sz="2800" dirty="0">
                <a:solidFill>
                  <a:schemeClr val="bg1"/>
                </a:solidFill>
              </a:rPr>
              <a:t>The Insolvency and Bankruptcy Code (IBC), 2016</a:t>
            </a:r>
          </a:p>
        </p:txBody>
      </p:sp>
      <p:sp>
        <p:nvSpPr>
          <p:cNvPr id="7" name="Rectangle 6"/>
          <p:cNvSpPr/>
          <p:nvPr/>
        </p:nvSpPr>
        <p:spPr>
          <a:xfrm>
            <a:off x="838199" y="1965796"/>
            <a:ext cx="10515600" cy="3000821"/>
          </a:xfrm>
          <a:prstGeom prst="rect">
            <a:avLst/>
          </a:prstGeom>
        </p:spPr>
        <p:txBody>
          <a:bodyPr wrap="square">
            <a:spAutoFit/>
          </a:bodyPr>
          <a:lstStyle/>
          <a:p>
            <a:pPr algn="just"/>
            <a:r>
              <a:rPr lang="en-IN" dirty="0"/>
              <a:t>The Preamble of the Insolvency and Bankruptcy Code describes the basic functions of the Insolvency and Bankruptcy Code as-</a:t>
            </a:r>
          </a:p>
          <a:p>
            <a:pPr algn="just"/>
            <a:endParaRPr lang="en-IN" dirty="0"/>
          </a:p>
          <a:p>
            <a:pPr algn="just">
              <a:lnSpc>
                <a:spcPct val="150000"/>
              </a:lnSpc>
            </a:pPr>
            <a:r>
              <a:rPr lang="en-IN" dirty="0"/>
              <a:t> "...</a:t>
            </a:r>
            <a:r>
              <a:rPr lang="en-IN" i="1" dirty="0"/>
              <a:t>to consolidate and amend the laws relating to reorganization and insolvency resolution of corporate persons, partnership firms and individuals in a time bound manner for maximization of the value of assets of such persons, to promote entrepreneurship, availability of credit and balance the interests of all the stakeholders including alteration in the order of priority of payment of Government dues and to establish an Insolvency and Bankruptcy Board of India, and for matters connected therewith or incidental thereto.</a:t>
            </a:r>
            <a:r>
              <a:rPr lang="en-IN" dirty="0"/>
              <a:t>" </a:t>
            </a:r>
          </a:p>
        </p:txBody>
      </p:sp>
      <p:cxnSp>
        <p:nvCxnSpPr>
          <p:cNvPr id="8" name="Straight Connector 7"/>
          <p:cNvCxnSpPr/>
          <p:nvPr/>
        </p:nvCxnSpPr>
        <p:spPr>
          <a:xfrm flipV="1">
            <a:off x="838199" y="1578078"/>
            <a:ext cx="1905001" cy="1474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223180" y="1389419"/>
            <a:ext cx="1180807" cy="369332"/>
          </a:xfrm>
          <a:prstGeom prst="rect">
            <a:avLst/>
          </a:prstGeom>
          <a:solidFill>
            <a:schemeClr val="accent2">
              <a:lumMod val="20000"/>
              <a:lumOff val="80000"/>
            </a:schemeClr>
          </a:solidFill>
        </p:spPr>
        <p:txBody>
          <a:bodyPr wrap="square" rtlCol="0">
            <a:spAutoFit/>
          </a:bodyPr>
          <a:lstStyle/>
          <a:p>
            <a:r>
              <a:rPr lang="en-IN" dirty="0"/>
              <a:t>Preamble</a:t>
            </a:r>
          </a:p>
        </p:txBody>
      </p:sp>
      <p:sp>
        <p:nvSpPr>
          <p:cNvPr id="5" name="Slide Number Placeholder 4"/>
          <p:cNvSpPr>
            <a:spLocks noGrp="1"/>
          </p:cNvSpPr>
          <p:nvPr>
            <p:ph type="sldNum" sz="quarter" idx="12"/>
          </p:nvPr>
        </p:nvSpPr>
        <p:spPr/>
        <p:txBody>
          <a:bodyPr/>
          <a:lstStyle/>
          <a:p>
            <a:fld id="{33AF2FBA-518A-4F0A-ABAC-33D340C05A6F}" type="slidenum">
              <a:rPr lang="en-IN" smtClean="0"/>
              <a:t>4</a:t>
            </a:fld>
            <a:endParaRPr lang="en-IN" dirty="0"/>
          </a:p>
        </p:txBody>
      </p:sp>
    </p:spTree>
    <p:extLst>
      <p:ext uri="{BB962C8B-B14F-4D97-AF65-F5344CB8AC3E}">
        <p14:creationId xmlns:p14="http://schemas.microsoft.com/office/powerpoint/2010/main" val="223572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flipV="1">
            <a:off x="856344" y="1342103"/>
            <a:ext cx="8936585" cy="16136"/>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512067"/>
            <a:ext cx="10515600" cy="480131"/>
          </a:xfrm>
          <a:solidFill>
            <a:schemeClr val="accent1">
              <a:lumMod val="50000"/>
            </a:schemeClr>
          </a:solidFill>
        </p:spPr>
        <p:txBody>
          <a:bodyPr vert="horz" lIns="91440" tIns="45720" rIns="91440" bIns="45720" rtlCol="0" anchor="ctr">
            <a:spAutoFit/>
          </a:bodyPr>
          <a:lstStyle/>
          <a:p>
            <a:r>
              <a:rPr lang="en-IN" sz="2800" dirty="0">
                <a:solidFill>
                  <a:schemeClr val="bg1"/>
                </a:solidFill>
              </a:rPr>
              <a:t>Salient features of IBC, 2016</a:t>
            </a:r>
          </a:p>
        </p:txBody>
      </p:sp>
      <p:sp>
        <p:nvSpPr>
          <p:cNvPr id="3" name="Content Placeholder 2"/>
          <p:cNvSpPr>
            <a:spLocks noGrp="1"/>
          </p:cNvSpPr>
          <p:nvPr>
            <p:ph idx="1"/>
          </p:nvPr>
        </p:nvSpPr>
        <p:spPr>
          <a:xfrm>
            <a:off x="871092" y="1665722"/>
            <a:ext cx="9939476" cy="4690627"/>
          </a:xfrm>
        </p:spPr>
        <p:txBody>
          <a:bodyPr>
            <a:noAutofit/>
          </a:bodyPr>
          <a:lstStyle/>
          <a:p>
            <a:pPr>
              <a:lnSpc>
                <a:spcPct val="100000"/>
              </a:lnSpc>
            </a:pPr>
            <a:r>
              <a:rPr lang="en-IN" sz="1600" dirty="0"/>
              <a:t>consolidates and amends the laws relating to reorganization and insolvency resolution of corporate persons, partnership firms and individuals</a:t>
            </a:r>
          </a:p>
          <a:p>
            <a:pPr>
              <a:lnSpc>
                <a:spcPct val="100000"/>
              </a:lnSpc>
            </a:pPr>
            <a:r>
              <a:rPr lang="en-US" sz="1600" dirty="0"/>
              <a:t>deals with four main transactions:</a:t>
            </a:r>
          </a:p>
          <a:p>
            <a:pPr marL="742950" lvl="1" indent="-285750">
              <a:lnSpc>
                <a:spcPct val="100000"/>
              </a:lnSpc>
              <a:buFont typeface="+mj-lt"/>
              <a:buAutoNum type="romanLcPeriod"/>
            </a:pPr>
            <a:r>
              <a:rPr lang="en-US" sz="1600" dirty="0"/>
              <a:t>Corporate Insolvency</a:t>
            </a:r>
          </a:p>
          <a:p>
            <a:pPr marL="742950" lvl="1" indent="-285750">
              <a:lnSpc>
                <a:spcPct val="100000"/>
              </a:lnSpc>
              <a:buFont typeface="+mj-lt"/>
              <a:buAutoNum type="romanLcPeriod"/>
            </a:pPr>
            <a:r>
              <a:rPr lang="en-US" sz="1600" dirty="0"/>
              <a:t>Corporate Liquidation</a:t>
            </a:r>
          </a:p>
          <a:p>
            <a:pPr marL="742950" lvl="1" indent="-285750">
              <a:lnSpc>
                <a:spcPct val="100000"/>
              </a:lnSpc>
              <a:buFont typeface="+mj-lt"/>
              <a:buAutoNum type="romanLcPeriod"/>
            </a:pPr>
            <a:r>
              <a:rPr lang="en-US" sz="1600" dirty="0"/>
              <a:t>Individual Insolvency</a:t>
            </a:r>
          </a:p>
          <a:p>
            <a:pPr marL="742950" lvl="1" indent="-285750">
              <a:lnSpc>
                <a:spcPct val="100000"/>
              </a:lnSpc>
              <a:buFont typeface="+mj-lt"/>
              <a:buAutoNum type="romanLcPeriod"/>
            </a:pPr>
            <a:r>
              <a:rPr lang="en-US" sz="1600" dirty="0"/>
              <a:t>Individual Bankruptcy</a:t>
            </a:r>
          </a:p>
          <a:p>
            <a:pPr>
              <a:lnSpc>
                <a:spcPct val="150000"/>
              </a:lnSpc>
            </a:pPr>
            <a:r>
              <a:rPr lang="en-US" sz="1600" dirty="0"/>
              <a:t>separates commercial aspects of insolvency and bankruptcy proceedings from judicial aspects</a:t>
            </a:r>
          </a:p>
          <a:p>
            <a:pPr>
              <a:lnSpc>
                <a:spcPct val="150000"/>
              </a:lnSpc>
            </a:pPr>
            <a:r>
              <a:rPr lang="en-US" sz="1600" dirty="0"/>
              <a:t>moves to a more objective trigger of </a:t>
            </a:r>
            <a:r>
              <a:rPr lang="en-US" sz="1600" i="1" dirty="0"/>
              <a:t>default in payment </a:t>
            </a:r>
            <a:r>
              <a:rPr lang="en-US" sz="1600" dirty="0"/>
              <a:t>for early initiation of the insolvency process</a:t>
            </a:r>
          </a:p>
          <a:p>
            <a:pPr>
              <a:lnSpc>
                <a:spcPct val="150000"/>
              </a:lnSpc>
            </a:pPr>
            <a:r>
              <a:rPr lang="en-US" sz="1600" dirty="0"/>
              <a:t>moves away from the ‘debtor-in-possession’ regime to a ‘creditors-in-control’ regime</a:t>
            </a:r>
          </a:p>
          <a:p>
            <a:pPr>
              <a:lnSpc>
                <a:spcPct val="150000"/>
              </a:lnSpc>
            </a:pPr>
            <a:r>
              <a:rPr lang="en-US" sz="1600" dirty="0"/>
              <a:t>empowers the stakeholders to get resolution plan approved with in given timeline</a:t>
            </a:r>
          </a:p>
          <a:p>
            <a:pPr>
              <a:lnSpc>
                <a:spcPct val="150000"/>
              </a:lnSpc>
            </a:pPr>
            <a:r>
              <a:rPr lang="en-US" sz="1600" dirty="0"/>
              <a:t>failure to reach the resolution triggers automatic liquidation process</a:t>
            </a:r>
            <a:endParaRPr lang="en-IN" sz="1600" dirty="0"/>
          </a:p>
        </p:txBody>
      </p:sp>
      <p:sp>
        <p:nvSpPr>
          <p:cNvPr id="6" name="Rectangle 5"/>
          <p:cNvSpPr/>
          <p:nvPr/>
        </p:nvSpPr>
        <p:spPr>
          <a:xfrm>
            <a:off x="1010149" y="1173571"/>
            <a:ext cx="8475045" cy="369332"/>
          </a:xfrm>
          <a:prstGeom prst="rect">
            <a:avLst/>
          </a:prstGeom>
          <a:solidFill>
            <a:schemeClr val="accent2">
              <a:lumMod val="20000"/>
              <a:lumOff val="80000"/>
            </a:schemeClr>
          </a:solidFill>
        </p:spPr>
        <p:txBody>
          <a:bodyPr wrap="square">
            <a:spAutoFit/>
          </a:bodyPr>
          <a:lstStyle/>
          <a:p>
            <a:r>
              <a:rPr lang="en-US" dirty="0"/>
              <a:t>A comprehensive, modern and robust insolvency and bankruptcy </a:t>
            </a:r>
            <a:r>
              <a:rPr lang="en-US" b="1" i="1" dirty="0"/>
              <a:t>code</a:t>
            </a:r>
            <a:r>
              <a:rPr lang="en-US" dirty="0"/>
              <a:t> (not an Act) that:</a:t>
            </a:r>
            <a:endParaRPr lang="en-IN" dirty="0"/>
          </a:p>
        </p:txBody>
      </p:sp>
      <p:sp>
        <p:nvSpPr>
          <p:cNvPr id="10" name="Slide Number Placeholder 9"/>
          <p:cNvSpPr>
            <a:spLocks noGrp="1"/>
          </p:cNvSpPr>
          <p:nvPr>
            <p:ph type="sldNum" sz="quarter" idx="12"/>
          </p:nvPr>
        </p:nvSpPr>
        <p:spPr/>
        <p:txBody>
          <a:bodyPr/>
          <a:lstStyle/>
          <a:p>
            <a:fld id="{33AF2FBA-518A-4F0A-ABAC-33D340C05A6F}" type="slidenum">
              <a:rPr lang="en-IN" smtClean="0"/>
              <a:t>5</a:t>
            </a:fld>
            <a:endParaRPr lang="en-IN" dirty="0"/>
          </a:p>
        </p:txBody>
      </p:sp>
    </p:spTree>
    <p:extLst>
      <p:ext uri="{BB962C8B-B14F-4D97-AF65-F5344CB8AC3E}">
        <p14:creationId xmlns:p14="http://schemas.microsoft.com/office/powerpoint/2010/main" val="1649119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3042"/>
            <a:ext cx="10515600" cy="480131"/>
          </a:xfrm>
          <a:solidFill>
            <a:schemeClr val="accent1">
              <a:lumMod val="50000"/>
            </a:schemeClr>
          </a:solidFill>
        </p:spPr>
        <p:txBody>
          <a:bodyPr vert="horz" lIns="91440" tIns="45720" rIns="91440" bIns="45720" rtlCol="0" anchor="ctr">
            <a:spAutoFit/>
          </a:bodyPr>
          <a:lstStyle/>
          <a:p>
            <a:r>
              <a:rPr lang="en-IN" sz="2800" dirty="0">
                <a:solidFill>
                  <a:schemeClr val="bg1"/>
                </a:solidFill>
              </a:rPr>
              <a:t>The four pillars of IBC</a:t>
            </a:r>
          </a:p>
        </p:txBody>
      </p:sp>
      <p:sp>
        <p:nvSpPr>
          <p:cNvPr id="9" name="TextBox 8"/>
          <p:cNvSpPr txBox="1"/>
          <p:nvPr/>
        </p:nvSpPr>
        <p:spPr>
          <a:xfrm>
            <a:off x="840650" y="2129999"/>
            <a:ext cx="2714478" cy="2031325"/>
          </a:xfrm>
          <a:prstGeom prst="rect">
            <a:avLst/>
          </a:prstGeom>
          <a:noFill/>
          <a:ln w="3175">
            <a:noFill/>
          </a:ln>
        </p:spPr>
        <p:txBody>
          <a:bodyPr wrap="square" rtlCol="0">
            <a:spAutoFit/>
          </a:bodyPr>
          <a:lstStyle/>
          <a:p>
            <a:pPr algn="just"/>
            <a:r>
              <a:rPr lang="en-US" sz="1400" dirty="0"/>
              <a:t>A class of regulated persons, who assist the stakeholders in conduct of insolvency and bankruptcy process.  </a:t>
            </a:r>
          </a:p>
          <a:p>
            <a:pPr algn="just"/>
            <a:endParaRPr lang="en-US" sz="1400" dirty="0"/>
          </a:p>
          <a:p>
            <a:pPr algn="just"/>
            <a:r>
              <a:rPr lang="en-US" sz="1400" dirty="0"/>
              <a:t>IPs are registered through membership from “Insolvency Professional Agencies” (IPAs). IPAs are also regulated by IBBI.</a:t>
            </a:r>
            <a:endParaRPr lang="en-IN" sz="1400" dirty="0"/>
          </a:p>
        </p:txBody>
      </p:sp>
      <p:sp>
        <p:nvSpPr>
          <p:cNvPr id="10" name="TextBox 9"/>
          <p:cNvSpPr txBox="1"/>
          <p:nvPr/>
        </p:nvSpPr>
        <p:spPr>
          <a:xfrm>
            <a:off x="3939313" y="2082344"/>
            <a:ext cx="2228908" cy="1600438"/>
          </a:xfrm>
          <a:prstGeom prst="rect">
            <a:avLst/>
          </a:prstGeom>
          <a:noFill/>
          <a:ln w="3175">
            <a:noFill/>
          </a:ln>
        </p:spPr>
        <p:txBody>
          <a:bodyPr wrap="square" rtlCol="0">
            <a:spAutoFit/>
          </a:bodyPr>
          <a:lstStyle/>
          <a:p>
            <a:pPr algn="just"/>
            <a:r>
              <a:rPr lang="en-US" sz="1400" dirty="0"/>
              <a:t>A new industry which stores and make available authentic information required to carry out various transactions under the Code efficiently and expeditiously. </a:t>
            </a:r>
            <a:endParaRPr lang="en-IN" sz="1400" dirty="0"/>
          </a:p>
        </p:txBody>
      </p:sp>
      <p:sp>
        <p:nvSpPr>
          <p:cNvPr id="11" name="TextBox 10"/>
          <p:cNvSpPr txBox="1"/>
          <p:nvPr/>
        </p:nvSpPr>
        <p:spPr>
          <a:xfrm>
            <a:off x="9173497" y="2100084"/>
            <a:ext cx="2020529" cy="2246769"/>
          </a:xfrm>
          <a:prstGeom prst="rect">
            <a:avLst/>
          </a:prstGeom>
          <a:noFill/>
          <a:ln w="3175">
            <a:noFill/>
          </a:ln>
        </p:spPr>
        <p:txBody>
          <a:bodyPr wrap="square" rtlCol="0">
            <a:spAutoFit/>
          </a:bodyPr>
          <a:lstStyle/>
          <a:p>
            <a:pPr algn="just"/>
            <a:r>
              <a:rPr lang="en-US" sz="1400" dirty="0"/>
              <a:t>The adjudicating authorities, namely, National Company Law Tribunal (NCLT) and Debt Recovery Tribunal (DRT) for corporates and individuals respectively and their appellate bodies, namely, NCLAT and DRAT.</a:t>
            </a:r>
            <a:endParaRPr lang="en-IN" sz="1400" dirty="0"/>
          </a:p>
        </p:txBody>
      </p:sp>
      <p:sp>
        <p:nvSpPr>
          <p:cNvPr id="12" name="TextBox 11"/>
          <p:cNvSpPr txBox="1"/>
          <p:nvPr/>
        </p:nvSpPr>
        <p:spPr>
          <a:xfrm>
            <a:off x="6712113" y="2072176"/>
            <a:ext cx="2084844" cy="1384995"/>
          </a:xfrm>
          <a:prstGeom prst="rect">
            <a:avLst/>
          </a:prstGeom>
          <a:noFill/>
          <a:ln w="3175">
            <a:noFill/>
          </a:ln>
        </p:spPr>
        <p:txBody>
          <a:bodyPr wrap="square" rtlCol="0">
            <a:spAutoFit/>
          </a:bodyPr>
          <a:lstStyle/>
          <a:p>
            <a:pPr algn="just"/>
            <a:r>
              <a:rPr lang="en-US" sz="1400" dirty="0"/>
              <a:t>A financial regulator with over-sight of the service providers and write regulations to govern various transactions under IBC.</a:t>
            </a:r>
            <a:endParaRPr lang="en-IN" sz="1400" dirty="0"/>
          </a:p>
        </p:txBody>
      </p:sp>
      <p:sp>
        <p:nvSpPr>
          <p:cNvPr id="14" name="TextBox 13"/>
          <p:cNvSpPr txBox="1"/>
          <p:nvPr/>
        </p:nvSpPr>
        <p:spPr>
          <a:xfrm>
            <a:off x="839675" y="1756529"/>
            <a:ext cx="2715453" cy="307777"/>
          </a:xfrm>
          <a:prstGeom prst="rect">
            <a:avLst/>
          </a:prstGeom>
          <a:solidFill>
            <a:schemeClr val="accent2">
              <a:lumMod val="20000"/>
              <a:lumOff val="80000"/>
            </a:schemeClr>
          </a:solidFill>
        </p:spPr>
        <p:txBody>
          <a:bodyPr wrap="square" rtlCol="0">
            <a:spAutoFit/>
          </a:bodyPr>
          <a:lstStyle/>
          <a:p>
            <a:pPr algn="ctr"/>
            <a:r>
              <a:rPr lang="en-IN" sz="1400" b="1" dirty="0"/>
              <a:t>Insolvency Professionals (IPs)</a:t>
            </a:r>
          </a:p>
        </p:txBody>
      </p:sp>
      <p:sp>
        <p:nvSpPr>
          <p:cNvPr id="15" name="TextBox 14"/>
          <p:cNvSpPr txBox="1"/>
          <p:nvPr/>
        </p:nvSpPr>
        <p:spPr>
          <a:xfrm>
            <a:off x="3939313" y="1763273"/>
            <a:ext cx="2228908" cy="307777"/>
          </a:xfrm>
          <a:prstGeom prst="rect">
            <a:avLst/>
          </a:prstGeom>
          <a:solidFill>
            <a:schemeClr val="accent2">
              <a:lumMod val="20000"/>
              <a:lumOff val="80000"/>
            </a:schemeClr>
          </a:solidFill>
        </p:spPr>
        <p:txBody>
          <a:bodyPr wrap="square" rtlCol="0">
            <a:spAutoFit/>
          </a:bodyPr>
          <a:lstStyle/>
          <a:p>
            <a:r>
              <a:rPr lang="en-IN" sz="1400" b="1" dirty="0"/>
              <a:t>Information Utilities (IUs)</a:t>
            </a:r>
          </a:p>
        </p:txBody>
      </p:sp>
      <p:sp>
        <p:nvSpPr>
          <p:cNvPr id="16" name="TextBox 15"/>
          <p:cNvSpPr txBox="1"/>
          <p:nvPr/>
        </p:nvSpPr>
        <p:spPr>
          <a:xfrm>
            <a:off x="9173497" y="1762409"/>
            <a:ext cx="2094469" cy="307777"/>
          </a:xfrm>
          <a:prstGeom prst="rect">
            <a:avLst/>
          </a:prstGeom>
          <a:solidFill>
            <a:schemeClr val="accent2">
              <a:lumMod val="20000"/>
              <a:lumOff val="80000"/>
            </a:schemeClr>
          </a:solidFill>
        </p:spPr>
        <p:txBody>
          <a:bodyPr wrap="square" rtlCol="0">
            <a:spAutoFit/>
          </a:bodyPr>
          <a:lstStyle/>
          <a:p>
            <a:pPr algn="r"/>
            <a:r>
              <a:rPr lang="en-IN" sz="1400" b="1" dirty="0"/>
              <a:t>Adjudicating Authorities</a:t>
            </a:r>
          </a:p>
        </p:txBody>
      </p:sp>
      <p:sp>
        <p:nvSpPr>
          <p:cNvPr id="17" name="TextBox 16"/>
          <p:cNvSpPr txBox="1"/>
          <p:nvPr/>
        </p:nvSpPr>
        <p:spPr>
          <a:xfrm>
            <a:off x="6712113" y="1756530"/>
            <a:ext cx="2039657" cy="307777"/>
          </a:xfrm>
          <a:prstGeom prst="rect">
            <a:avLst/>
          </a:prstGeom>
          <a:solidFill>
            <a:schemeClr val="accent2">
              <a:lumMod val="20000"/>
              <a:lumOff val="80000"/>
            </a:schemeClr>
          </a:solidFill>
        </p:spPr>
        <p:txBody>
          <a:bodyPr wrap="square" rtlCol="0">
            <a:spAutoFit/>
          </a:bodyPr>
          <a:lstStyle/>
          <a:p>
            <a:r>
              <a:rPr lang="en-IN" sz="1400" b="1" dirty="0"/>
              <a:t>Regulator - IBBI (Board)</a:t>
            </a:r>
          </a:p>
        </p:txBody>
      </p:sp>
      <p:sp>
        <p:nvSpPr>
          <p:cNvPr id="5" name="Slide Number Placeholder 4"/>
          <p:cNvSpPr>
            <a:spLocks noGrp="1"/>
          </p:cNvSpPr>
          <p:nvPr>
            <p:ph type="sldNum" sz="quarter" idx="12"/>
          </p:nvPr>
        </p:nvSpPr>
        <p:spPr>
          <a:xfrm>
            <a:off x="8640383" y="6198949"/>
            <a:ext cx="2743200" cy="365125"/>
          </a:xfrm>
        </p:spPr>
        <p:txBody>
          <a:bodyPr/>
          <a:lstStyle/>
          <a:p>
            <a:fld id="{33AF2FBA-518A-4F0A-ABAC-33D340C05A6F}" type="slidenum">
              <a:rPr lang="en-IN" smtClean="0"/>
              <a:t>6</a:t>
            </a:fld>
            <a:endParaRPr lang="en-IN" dirty="0"/>
          </a:p>
        </p:txBody>
      </p:sp>
      <p:sp>
        <p:nvSpPr>
          <p:cNvPr id="8" name="Rectangle 7"/>
          <p:cNvSpPr/>
          <p:nvPr/>
        </p:nvSpPr>
        <p:spPr>
          <a:xfrm>
            <a:off x="823503" y="1666214"/>
            <a:ext cx="5450550" cy="27105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TextBox 29"/>
          <p:cNvSpPr txBox="1"/>
          <p:nvPr/>
        </p:nvSpPr>
        <p:spPr>
          <a:xfrm>
            <a:off x="2580964" y="1402041"/>
            <a:ext cx="1803772" cy="338554"/>
          </a:xfrm>
          <a:prstGeom prst="rect">
            <a:avLst/>
          </a:prstGeom>
          <a:solidFill>
            <a:schemeClr val="accent2">
              <a:lumMod val="20000"/>
              <a:lumOff val="80000"/>
            </a:schemeClr>
          </a:solidFill>
          <a:ln w="3175">
            <a:solidFill>
              <a:schemeClr val="accent2">
                <a:lumMod val="20000"/>
                <a:lumOff val="80000"/>
              </a:schemeClr>
            </a:solidFill>
            <a:prstDash val="lgDashDotDot"/>
          </a:ln>
        </p:spPr>
        <p:txBody>
          <a:bodyPr wrap="square" rtlCol="0">
            <a:spAutoFit/>
          </a:bodyPr>
          <a:lstStyle/>
          <a:p>
            <a:r>
              <a:rPr lang="en-IN" sz="1600" b="1" dirty="0"/>
              <a:t>Service Providers</a:t>
            </a:r>
          </a:p>
        </p:txBody>
      </p:sp>
      <p:sp>
        <p:nvSpPr>
          <p:cNvPr id="37" name="Rectangle 36"/>
          <p:cNvSpPr/>
          <p:nvPr/>
        </p:nvSpPr>
        <p:spPr>
          <a:xfrm>
            <a:off x="6650593" y="1666214"/>
            <a:ext cx="2146364" cy="27105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6" name="Elbow Connector 5"/>
          <p:cNvCxnSpPr>
            <a:stCxn id="37" idx="2"/>
            <a:endCxn id="8" idx="2"/>
          </p:cNvCxnSpPr>
          <p:nvPr/>
        </p:nvCxnSpPr>
        <p:spPr>
          <a:xfrm rot="5400000">
            <a:off x="5636277" y="2289270"/>
            <a:ext cx="12700" cy="4174997"/>
          </a:xfrm>
          <a:prstGeom prst="bentConnector3">
            <a:avLst>
              <a:gd name="adj1" fmla="val 4238709"/>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912208" y="4756644"/>
            <a:ext cx="3520070" cy="323165"/>
          </a:xfrm>
          <a:prstGeom prst="rect">
            <a:avLst/>
          </a:prstGeom>
          <a:solidFill>
            <a:schemeClr val="accent2">
              <a:lumMod val="20000"/>
              <a:lumOff val="80000"/>
            </a:schemeClr>
          </a:solidFill>
          <a:ln w="3175">
            <a:solidFill>
              <a:schemeClr val="accent2">
                <a:lumMod val="20000"/>
                <a:lumOff val="80000"/>
              </a:schemeClr>
            </a:solidFill>
            <a:prstDash val="lgDashDotDot"/>
          </a:ln>
        </p:spPr>
        <p:txBody>
          <a:bodyPr wrap="square" rtlCol="0">
            <a:spAutoFit/>
          </a:bodyPr>
          <a:lstStyle/>
          <a:p>
            <a:r>
              <a:rPr lang="en-IN" sz="1500" dirty="0"/>
              <a:t>The Service Providers are regulated by IBBI</a:t>
            </a:r>
          </a:p>
        </p:txBody>
      </p:sp>
      <p:sp>
        <p:nvSpPr>
          <p:cNvPr id="21" name="Rectangle 20"/>
          <p:cNvSpPr/>
          <p:nvPr/>
        </p:nvSpPr>
        <p:spPr>
          <a:xfrm>
            <a:off x="9118488" y="1671133"/>
            <a:ext cx="2146364" cy="27119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2" name="Oval 21"/>
          <p:cNvSpPr/>
          <p:nvPr/>
        </p:nvSpPr>
        <p:spPr>
          <a:xfrm>
            <a:off x="788271" y="1729386"/>
            <a:ext cx="368490" cy="35409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1</a:t>
            </a:r>
          </a:p>
        </p:txBody>
      </p:sp>
      <p:sp>
        <p:nvSpPr>
          <p:cNvPr id="23" name="Oval 22"/>
          <p:cNvSpPr/>
          <p:nvPr/>
        </p:nvSpPr>
        <p:spPr>
          <a:xfrm>
            <a:off x="3649236" y="1729385"/>
            <a:ext cx="368490" cy="35409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2</a:t>
            </a:r>
          </a:p>
        </p:txBody>
      </p:sp>
      <p:sp>
        <p:nvSpPr>
          <p:cNvPr id="24" name="Oval 23"/>
          <p:cNvSpPr/>
          <p:nvPr/>
        </p:nvSpPr>
        <p:spPr>
          <a:xfrm>
            <a:off x="6396591" y="1741781"/>
            <a:ext cx="368490" cy="35409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3</a:t>
            </a:r>
          </a:p>
        </p:txBody>
      </p:sp>
      <p:sp>
        <p:nvSpPr>
          <p:cNvPr id="25" name="Oval 24"/>
          <p:cNvSpPr/>
          <p:nvPr/>
        </p:nvSpPr>
        <p:spPr>
          <a:xfrm>
            <a:off x="8961748" y="1739248"/>
            <a:ext cx="368490" cy="35409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4</a:t>
            </a:r>
          </a:p>
        </p:txBody>
      </p:sp>
      <p:cxnSp>
        <p:nvCxnSpPr>
          <p:cNvPr id="18" name="Straight Connector 17"/>
          <p:cNvCxnSpPr/>
          <p:nvPr/>
        </p:nvCxnSpPr>
        <p:spPr>
          <a:xfrm>
            <a:off x="3560748" y="2203320"/>
            <a:ext cx="0" cy="2167098"/>
          </a:xfrm>
          <a:prstGeom prst="line">
            <a:avLst/>
          </a:prstGeom>
          <a:ln>
            <a:prstDash val="lgDashDot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55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6149"/>
            <a:ext cx="10515600" cy="480131"/>
          </a:xfrm>
          <a:solidFill>
            <a:schemeClr val="accent1">
              <a:lumMod val="50000"/>
            </a:schemeClr>
          </a:solidFill>
        </p:spPr>
        <p:txBody>
          <a:bodyPr vert="horz" lIns="91440" tIns="45720" rIns="91440" bIns="45720" rtlCol="0" anchor="ctr">
            <a:spAutoFit/>
          </a:bodyPr>
          <a:lstStyle/>
          <a:p>
            <a:r>
              <a:rPr lang="en-IN" sz="2800" dirty="0">
                <a:solidFill>
                  <a:schemeClr val="bg1"/>
                </a:solidFill>
              </a:rPr>
              <a:t>Powers and functions of the Board</a:t>
            </a:r>
          </a:p>
        </p:txBody>
      </p:sp>
      <p:sp>
        <p:nvSpPr>
          <p:cNvPr id="13" name="Rectangle 12"/>
          <p:cNvSpPr/>
          <p:nvPr/>
        </p:nvSpPr>
        <p:spPr>
          <a:xfrm>
            <a:off x="813175" y="6511587"/>
            <a:ext cx="10540623" cy="253916"/>
          </a:xfrm>
          <a:prstGeom prst="rect">
            <a:avLst/>
          </a:prstGeom>
        </p:spPr>
        <p:txBody>
          <a:bodyPr wrap="square">
            <a:spAutoFit/>
          </a:bodyPr>
          <a:lstStyle/>
          <a:p>
            <a:r>
              <a:rPr lang="en-IN" sz="1050" dirty="0"/>
              <a:t>Comprehensive information about powers, roles, and responsibilities of IBBI can be found at -&gt;    </a:t>
            </a:r>
            <a:r>
              <a:rPr lang="en-IN" sz="1050" b="1" dirty="0"/>
              <a:t>www.ibbi.gov.in&gt;ABOUT US&gt;Powers and Functions of the Board</a:t>
            </a:r>
          </a:p>
        </p:txBody>
      </p:sp>
      <p:sp>
        <p:nvSpPr>
          <p:cNvPr id="8" name="Rectangle 7"/>
          <p:cNvSpPr/>
          <p:nvPr/>
        </p:nvSpPr>
        <p:spPr>
          <a:xfrm>
            <a:off x="838200" y="1768677"/>
            <a:ext cx="9852855" cy="1323439"/>
          </a:xfrm>
          <a:prstGeom prst="rect">
            <a:avLst/>
          </a:prstGeom>
        </p:spPr>
        <p:txBody>
          <a:bodyPr wrap="square">
            <a:spAutoFit/>
          </a:bodyPr>
          <a:lstStyle/>
          <a:p>
            <a:pPr marL="285750" indent="-285750" algn="just">
              <a:buFont typeface="Arial" panose="020B0604020202020204" pitchFamily="34" charset="0"/>
              <a:buChar char="•"/>
            </a:pPr>
            <a:r>
              <a:rPr lang="en-IN" sz="1600" dirty="0"/>
              <a:t>Registers and regulates the Service Providers</a:t>
            </a:r>
          </a:p>
          <a:p>
            <a:pPr marL="285750" indent="-285750" algn="just">
              <a:buFont typeface="Arial" panose="020B0604020202020204" pitchFamily="34" charset="0"/>
              <a:buChar char="•"/>
            </a:pPr>
            <a:endParaRPr lang="en-IN" sz="1600" dirty="0"/>
          </a:p>
          <a:p>
            <a:pPr marL="285750" indent="-285750" algn="just">
              <a:buFont typeface="Arial" panose="020B0604020202020204" pitchFamily="34" charset="0"/>
              <a:buChar char="•"/>
            </a:pPr>
            <a:r>
              <a:rPr lang="en-IN" sz="1600" dirty="0"/>
              <a:t>Lays down regulations related to insolvency and bankruptcy process </a:t>
            </a:r>
          </a:p>
          <a:p>
            <a:pPr marL="285750" indent="-285750" algn="just">
              <a:buFont typeface="Arial" panose="020B0604020202020204" pitchFamily="34" charset="0"/>
              <a:buChar char="•"/>
            </a:pPr>
            <a:endParaRPr lang="en-IN" sz="1600" dirty="0"/>
          </a:p>
          <a:p>
            <a:pPr marL="285750" indent="-285750" algn="just">
              <a:buFont typeface="Arial" panose="020B0604020202020204" pitchFamily="34" charset="0"/>
              <a:buChar char="•"/>
            </a:pPr>
            <a:r>
              <a:rPr lang="en-IN" sz="1600" dirty="0"/>
              <a:t>Statistical and Research Activities</a:t>
            </a:r>
          </a:p>
        </p:txBody>
      </p:sp>
      <p:sp>
        <p:nvSpPr>
          <p:cNvPr id="11" name="Slide Number Placeholder 10"/>
          <p:cNvSpPr>
            <a:spLocks noGrp="1"/>
          </p:cNvSpPr>
          <p:nvPr>
            <p:ph type="sldNum" sz="quarter" idx="12"/>
          </p:nvPr>
        </p:nvSpPr>
        <p:spPr/>
        <p:txBody>
          <a:bodyPr/>
          <a:lstStyle/>
          <a:p>
            <a:fld id="{33AF2FBA-518A-4F0A-ABAC-33D340C05A6F}" type="slidenum">
              <a:rPr lang="en-IN" smtClean="0"/>
              <a:t>7</a:t>
            </a:fld>
            <a:endParaRPr lang="en-IN" dirty="0"/>
          </a:p>
        </p:txBody>
      </p:sp>
      <p:sp>
        <p:nvSpPr>
          <p:cNvPr id="4" name="TextBox 3">
            <a:extLst>
              <a:ext uri="{FF2B5EF4-FFF2-40B4-BE49-F238E27FC236}">
                <a16:creationId xmlns:a16="http://schemas.microsoft.com/office/drawing/2014/main" id="{3BA9A2C5-CD16-4DA9-A7B9-C1EAA0D94F5B}"/>
              </a:ext>
            </a:extLst>
          </p:cNvPr>
          <p:cNvSpPr txBox="1"/>
          <p:nvPr/>
        </p:nvSpPr>
        <p:spPr>
          <a:xfrm>
            <a:off x="838200" y="1133661"/>
            <a:ext cx="4923408" cy="369332"/>
          </a:xfrm>
          <a:prstGeom prst="rect">
            <a:avLst/>
          </a:prstGeom>
          <a:noFill/>
        </p:spPr>
        <p:txBody>
          <a:bodyPr wrap="square" rtlCol="0">
            <a:spAutoFit/>
          </a:bodyPr>
          <a:lstStyle/>
          <a:p>
            <a:r>
              <a:rPr lang="en-IN" dirty="0"/>
              <a:t>The board has following three key functions:</a:t>
            </a:r>
          </a:p>
        </p:txBody>
      </p:sp>
    </p:spTree>
    <p:extLst>
      <p:ext uri="{BB962C8B-B14F-4D97-AF65-F5344CB8AC3E}">
        <p14:creationId xmlns:p14="http://schemas.microsoft.com/office/powerpoint/2010/main" val="607681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Straight Connector 9"/>
          <p:cNvCxnSpPr/>
          <p:nvPr/>
        </p:nvCxnSpPr>
        <p:spPr>
          <a:xfrm>
            <a:off x="857632" y="3573647"/>
            <a:ext cx="6683712" cy="15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52714" y="1769429"/>
            <a:ext cx="6683712" cy="15126"/>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692305"/>
            <a:ext cx="10515600" cy="480131"/>
          </a:xfrm>
          <a:solidFill>
            <a:schemeClr val="accent1">
              <a:lumMod val="50000"/>
            </a:schemeClr>
          </a:solidFill>
        </p:spPr>
        <p:txBody>
          <a:bodyPr vert="horz" lIns="91440" tIns="45720" rIns="91440" bIns="45720" rtlCol="0" anchor="ctr">
            <a:spAutoFit/>
          </a:bodyPr>
          <a:lstStyle/>
          <a:p>
            <a:r>
              <a:rPr lang="en-IN" sz="2800" dirty="0">
                <a:solidFill>
                  <a:schemeClr val="bg1"/>
                </a:solidFill>
              </a:rPr>
              <a:t>Work done so far</a:t>
            </a:r>
          </a:p>
        </p:txBody>
      </p:sp>
      <p:sp>
        <p:nvSpPr>
          <p:cNvPr id="3" name="Content Placeholder 2"/>
          <p:cNvSpPr>
            <a:spLocks noGrp="1"/>
          </p:cNvSpPr>
          <p:nvPr>
            <p:ph idx="1"/>
          </p:nvPr>
        </p:nvSpPr>
        <p:spPr>
          <a:xfrm>
            <a:off x="881743" y="2047508"/>
            <a:ext cx="8421914" cy="1034905"/>
          </a:xfrm>
        </p:spPr>
        <p:txBody>
          <a:bodyPr>
            <a:noAutofit/>
          </a:bodyPr>
          <a:lstStyle/>
          <a:p>
            <a:pPr lvl="0">
              <a:lnSpc>
                <a:spcPct val="150000"/>
              </a:lnSpc>
            </a:pPr>
            <a:r>
              <a:rPr lang="en-US" sz="1600" dirty="0"/>
              <a:t>NCLT with 11 benches and NCLAT</a:t>
            </a:r>
            <a:endParaRPr lang="en-IN" sz="1600" dirty="0"/>
          </a:p>
          <a:p>
            <a:pPr lvl="0">
              <a:lnSpc>
                <a:spcPct val="150000"/>
              </a:lnSpc>
            </a:pPr>
            <a:r>
              <a:rPr lang="en-US" sz="1600" dirty="0"/>
              <a:t>Insolvency and Bankruptcy Board of India (IBBI)</a:t>
            </a:r>
            <a:endParaRPr lang="en-IN" sz="1600" dirty="0"/>
          </a:p>
        </p:txBody>
      </p:sp>
      <p:sp>
        <p:nvSpPr>
          <p:cNvPr id="6" name="Rectangle 5"/>
          <p:cNvSpPr/>
          <p:nvPr/>
        </p:nvSpPr>
        <p:spPr>
          <a:xfrm>
            <a:off x="1067641" y="1563921"/>
            <a:ext cx="6139245" cy="369332"/>
          </a:xfrm>
          <a:prstGeom prst="rect">
            <a:avLst/>
          </a:prstGeom>
          <a:solidFill>
            <a:schemeClr val="accent2">
              <a:lumMod val="20000"/>
              <a:lumOff val="80000"/>
            </a:schemeClr>
          </a:solidFill>
        </p:spPr>
        <p:txBody>
          <a:bodyPr wrap="none">
            <a:spAutoFit/>
          </a:bodyPr>
          <a:lstStyle/>
          <a:p>
            <a:r>
              <a:rPr lang="en-US" dirty="0"/>
              <a:t>The following institutional infrastructure are in place under IBC:</a:t>
            </a:r>
            <a:endParaRPr lang="en-IN" dirty="0"/>
          </a:p>
        </p:txBody>
      </p:sp>
      <p:sp>
        <p:nvSpPr>
          <p:cNvPr id="4" name="Slide Number Placeholder 3"/>
          <p:cNvSpPr>
            <a:spLocks noGrp="1"/>
          </p:cNvSpPr>
          <p:nvPr>
            <p:ph type="sldNum" sz="quarter" idx="12"/>
          </p:nvPr>
        </p:nvSpPr>
        <p:spPr/>
        <p:txBody>
          <a:bodyPr/>
          <a:lstStyle/>
          <a:p>
            <a:fld id="{33AF2FBA-518A-4F0A-ABAC-33D340C05A6F}" type="slidenum">
              <a:rPr lang="en-IN" smtClean="0"/>
              <a:t>8</a:t>
            </a:fld>
            <a:endParaRPr lang="en-IN" dirty="0"/>
          </a:p>
        </p:txBody>
      </p:sp>
      <p:sp>
        <p:nvSpPr>
          <p:cNvPr id="5" name="Rectangle 4"/>
          <p:cNvSpPr/>
          <p:nvPr/>
        </p:nvSpPr>
        <p:spPr>
          <a:xfrm>
            <a:off x="919161" y="3689648"/>
            <a:ext cx="8505060" cy="2677656"/>
          </a:xfrm>
          <a:prstGeom prst="rect">
            <a:avLst/>
          </a:prstGeom>
        </p:spPr>
        <p:txBody>
          <a:bodyPr wrap="square">
            <a:spAutoFit/>
          </a:bodyPr>
          <a:lstStyle/>
          <a:p>
            <a:pPr marL="285750" lvl="0" indent="-285750">
              <a:lnSpc>
                <a:spcPct val="150000"/>
              </a:lnSpc>
              <a:buFont typeface="Arial" panose="020B0604020202020204" pitchFamily="34" charset="0"/>
              <a:buChar char="•"/>
            </a:pPr>
            <a:r>
              <a:rPr lang="en-US" sz="1600" dirty="0"/>
              <a:t>Notification of 9 regulations and 2 rules by MCA</a:t>
            </a:r>
          </a:p>
          <a:p>
            <a:pPr marL="285750" lvl="0" indent="-285750">
              <a:lnSpc>
                <a:spcPct val="150000"/>
              </a:lnSpc>
              <a:buFont typeface="Arial" panose="020B0604020202020204" pitchFamily="34" charset="0"/>
              <a:buChar char="•"/>
            </a:pPr>
            <a:r>
              <a:rPr lang="en-US" sz="1600" dirty="0"/>
              <a:t>977 insolvency professionals with limited period registration </a:t>
            </a:r>
          </a:p>
          <a:p>
            <a:pPr marL="285750" lvl="0" indent="-285750">
              <a:lnSpc>
                <a:spcPct val="150000"/>
              </a:lnSpc>
              <a:buFont typeface="Arial" panose="020B0604020202020204" pitchFamily="34" charset="0"/>
              <a:buChar char="•"/>
            </a:pPr>
            <a:r>
              <a:rPr lang="en-US" sz="1600" dirty="0"/>
              <a:t>Conduct of Limited Insolvency Examination and registering 300 IPs with regular registration</a:t>
            </a:r>
            <a:endParaRPr lang="en-IN" sz="1600" dirty="0"/>
          </a:p>
          <a:p>
            <a:pPr marL="285750" lvl="0" indent="-285750">
              <a:lnSpc>
                <a:spcPct val="150000"/>
              </a:lnSpc>
              <a:buFont typeface="Arial" panose="020B0604020202020204" pitchFamily="34" charset="0"/>
              <a:buChar char="•"/>
            </a:pPr>
            <a:r>
              <a:rPr lang="en-US" sz="1600" dirty="0"/>
              <a:t>Three Insolvency Professional Agencies</a:t>
            </a:r>
            <a:endParaRPr lang="en-IN" sz="1600" dirty="0"/>
          </a:p>
          <a:p>
            <a:pPr marL="285750" lvl="0" indent="-285750">
              <a:lnSpc>
                <a:spcPct val="150000"/>
              </a:lnSpc>
              <a:buFont typeface="Arial" panose="020B0604020202020204" pitchFamily="34" charset="0"/>
              <a:buChar char="•"/>
            </a:pPr>
            <a:r>
              <a:rPr lang="en-US" sz="1600" dirty="0"/>
              <a:t>One Information Utility (In principle approval only, yet to be registered), and</a:t>
            </a:r>
            <a:endParaRPr lang="en-IN" sz="1600" dirty="0"/>
          </a:p>
          <a:p>
            <a:pPr marL="285750" indent="-285750">
              <a:lnSpc>
                <a:spcPct val="150000"/>
              </a:lnSpc>
              <a:buFont typeface="Arial" panose="020B0604020202020204" pitchFamily="34" charset="0"/>
              <a:buChar char="•"/>
            </a:pPr>
            <a:r>
              <a:rPr lang="en-US" sz="1600" dirty="0"/>
              <a:t>Two Advisory Committees and One Technical Committee set up by the IBBI</a:t>
            </a:r>
          </a:p>
          <a:p>
            <a:pPr marL="285750" indent="-285750">
              <a:lnSpc>
                <a:spcPct val="150000"/>
              </a:lnSpc>
              <a:buFont typeface="Arial" panose="020B0604020202020204" pitchFamily="34" charset="0"/>
              <a:buChar char="•"/>
            </a:pPr>
            <a:endParaRPr lang="en-IN" sz="1600" dirty="0"/>
          </a:p>
        </p:txBody>
      </p:sp>
      <p:sp>
        <p:nvSpPr>
          <p:cNvPr id="9" name="Rectangle 8"/>
          <p:cNvSpPr/>
          <p:nvPr/>
        </p:nvSpPr>
        <p:spPr>
          <a:xfrm>
            <a:off x="1067640" y="3395061"/>
            <a:ext cx="4741298" cy="369332"/>
          </a:xfrm>
          <a:prstGeom prst="rect">
            <a:avLst/>
          </a:prstGeom>
          <a:solidFill>
            <a:schemeClr val="accent2">
              <a:lumMod val="20000"/>
              <a:lumOff val="80000"/>
            </a:schemeClr>
          </a:solidFill>
        </p:spPr>
        <p:txBody>
          <a:bodyPr wrap="none">
            <a:spAutoFit/>
          </a:bodyPr>
          <a:lstStyle/>
          <a:p>
            <a:r>
              <a:rPr lang="en-US" dirty="0"/>
              <a:t>The following work has been done by IBBI so far:</a:t>
            </a:r>
            <a:endParaRPr lang="en-IN" dirty="0"/>
          </a:p>
        </p:txBody>
      </p:sp>
    </p:spTree>
    <p:extLst>
      <p:ext uri="{BB962C8B-B14F-4D97-AF65-F5344CB8AC3E}">
        <p14:creationId xmlns:p14="http://schemas.microsoft.com/office/powerpoint/2010/main" val="73146622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7841"/>
            <a:ext cx="10515600" cy="480131"/>
          </a:xfrm>
          <a:solidFill>
            <a:schemeClr val="accent1">
              <a:lumMod val="50000"/>
            </a:schemeClr>
          </a:solidFill>
        </p:spPr>
        <p:txBody>
          <a:bodyPr vert="horz" lIns="91440" tIns="45720" rIns="91440" bIns="45720" rtlCol="0" anchor="ctr">
            <a:spAutoFit/>
          </a:bodyPr>
          <a:lstStyle/>
          <a:p>
            <a:r>
              <a:rPr lang="en-IN" sz="2800" dirty="0">
                <a:solidFill>
                  <a:schemeClr val="bg1"/>
                </a:solidFill>
              </a:rPr>
              <a:t>Next on agenda – key milestones </a:t>
            </a:r>
          </a:p>
        </p:txBody>
      </p:sp>
      <p:sp>
        <p:nvSpPr>
          <p:cNvPr id="4" name="TextBox 3"/>
          <p:cNvSpPr txBox="1"/>
          <p:nvPr/>
        </p:nvSpPr>
        <p:spPr>
          <a:xfrm>
            <a:off x="838200" y="1869743"/>
            <a:ext cx="5269637" cy="1815882"/>
          </a:xfrm>
          <a:prstGeom prst="rect">
            <a:avLst/>
          </a:prstGeom>
          <a:noFill/>
        </p:spPr>
        <p:txBody>
          <a:bodyPr wrap="square" rtlCol="0">
            <a:spAutoFit/>
          </a:bodyPr>
          <a:lstStyle/>
          <a:p>
            <a:pPr marL="285750" indent="-285750">
              <a:buFont typeface="Arial" panose="020B0604020202020204" pitchFamily="34" charset="0"/>
              <a:buChar char="•"/>
            </a:pPr>
            <a:r>
              <a:rPr lang="en-IN" sz="1600" dirty="0"/>
              <a:t>Operationalization of Information Utilities</a:t>
            </a:r>
          </a:p>
          <a:p>
            <a:pPr marL="285750" indent="-285750">
              <a:buFont typeface="Arial" panose="020B0604020202020204" pitchFamily="34" charset="0"/>
              <a:buChar char="•"/>
            </a:pPr>
            <a:endParaRPr lang="en-IN" sz="1600" dirty="0"/>
          </a:p>
          <a:p>
            <a:pPr marL="285750" indent="-285750">
              <a:buFont typeface="Arial" panose="020B0604020202020204" pitchFamily="34" charset="0"/>
              <a:buChar char="•"/>
            </a:pPr>
            <a:r>
              <a:rPr lang="en-IN" sz="1600" dirty="0"/>
              <a:t>Regulations for Individual insolvency and bankruptcy</a:t>
            </a:r>
          </a:p>
          <a:p>
            <a:endParaRPr lang="en-IN" sz="1600" dirty="0"/>
          </a:p>
          <a:p>
            <a:pPr marL="285750" indent="-285750">
              <a:buFont typeface="Arial" panose="020B0604020202020204" pitchFamily="34" charset="0"/>
              <a:buChar char="•"/>
            </a:pPr>
            <a:r>
              <a:rPr lang="en-IN" sz="1600" dirty="0"/>
              <a:t>Operationalisation of cross-border insolvency provisions</a:t>
            </a:r>
          </a:p>
          <a:p>
            <a:pPr marL="285750" indent="-285750">
              <a:buFont typeface="Arial" panose="020B0604020202020204" pitchFamily="34" charset="0"/>
              <a:buChar char="•"/>
            </a:pPr>
            <a:endParaRPr lang="en-IN" sz="1600" dirty="0"/>
          </a:p>
          <a:p>
            <a:pPr marL="285750" indent="-285750">
              <a:buFont typeface="Arial" panose="020B0604020202020204" pitchFamily="34" charset="0"/>
              <a:buChar char="•"/>
            </a:pPr>
            <a:r>
              <a:rPr lang="en-IN" sz="1600" dirty="0"/>
              <a:t>National Insolvency Examination</a:t>
            </a:r>
          </a:p>
        </p:txBody>
      </p:sp>
      <p:sp>
        <p:nvSpPr>
          <p:cNvPr id="3" name="Slide Number Placeholder 2"/>
          <p:cNvSpPr>
            <a:spLocks noGrp="1"/>
          </p:cNvSpPr>
          <p:nvPr>
            <p:ph type="sldNum" sz="quarter" idx="12"/>
          </p:nvPr>
        </p:nvSpPr>
        <p:spPr/>
        <p:txBody>
          <a:bodyPr/>
          <a:lstStyle/>
          <a:p>
            <a:fld id="{33AF2FBA-518A-4F0A-ABAC-33D340C05A6F}" type="slidenum">
              <a:rPr lang="en-IN" smtClean="0"/>
              <a:t>9</a:t>
            </a:fld>
            <a:endParaRPr lang="en-IN" dirty="0"/>
          </a:p>
        </p:txBody>
      </p:sp>
    </p:spTree>
    <p:extLst>
      <p:ext uri="{BB962C8B-B14F-4D97-AF65-F5344CB8AC3E}">
        <p14:creationId xmlns:p14="http://schemas.microsoft.com/office/powerpoint/2010/main" val="3292945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2971</TotalTime>
  <Words>751</Words>
  <Application>Microsoft Office PowerPoint</Application>
  <PresentationFormat>Widescreen</PresentationFormat>
  <Paragraphs>101</Paragraphs>
  <Slides>10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The Insolvency and Bankruptcy Board of India (IBBI)</vt:lpstr>
      <vt:lpstr>Agenda</vt:lpstr>
      <vt:lpstr>Economic rationale</vt:lpstr>
      <vt:lpstr>The Insolvency and Bankruptcy Code (IBC), 2016</vt:lpstr>
      <vt:lpstr>Salient features of IBC, 2016</vt:lpstr>
      <vt:lpstr>The four pillars of IBC</vt:lpstr>
      <vt:lpstr>Powers and functions of the Board</vt:lpstr>
      <vt:lpstr>Work done so far</vt:lpstr>
      <vt:lpstr>Next on agenda – key milestones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Roles &amp; Responsibilities of IBBI</dc:title>
  <dc:creator>ritesh kavdia</dc:creator>
  <cp:lastModifiedBy>user</cp:lastModifiedBy>
  <cp:revision>208</cp:revision>
  <cp:lastPrinted>2017-06-22T06:13:37Z</cp:lastPrinted>
  <dcterms:created xsi:type="dcterms:W3CDTF">2017-06-12T06:34:07Z</dcterms:created>
  <dcterms:modified xsi:type="dcterms:W3CDTF">2017-06-22T06:14:37Z</dcterms:modified>
</cp:coreProperties>
</file>