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58" r:id="rId2"/>
    <p:sldId id="256" r:id="rId3"/>
    <p:sldId id="257" r:id="rId4"/>
  </p:sldIdLst>
  <p:sldSz cx="12192000" cy="6858000"/>
  <p:notesSz cx="6877050" cy="93170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6985" autoAdjust="0"/>
    <p:restoredTop sz="94660"/>
  </p:normalViewPr>
  <p:slideViewPr>
    <p:cSldViewPr snapToGrid="0">
      <p:cViewPr varScale="1">
        <p:scale>
          <a:sx n="70" d="100"/>
          <a:sy n="70" d="100"/>
        </p:scale>
        <p:origin x="-126" y="-4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97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5725" y="0"/>
            <a:ext cx="29797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3D47B1-F5DB-4FC8-8168-6A1BEF6BC595}" type="datetimeFigureOut">
              <a:rPr lang="en-IN" smtClean="0"/>
              <a:pPr/>
              <a:t>6/22/2016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44525" y="1165225"/>
            <a:ext cx="5588000" cy="3143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7388" y="4483100"/>
            <a:ext cx="5502275" cy="36687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50313"/>
            <a:ext cx="29797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5725" y="8850313"/>
            <a:ext cx="29797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288938-AA68-46CA-B542-E8FF62B37F55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9793841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A3D6C-66D0-40BB-8526-03D8458627C6}" type="datetime1">
              <a:rPr lang="en-IN" smtClean="0"/>
              <a:pPr/>
              <a:t>6/22/2016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Pramod Deo, Former Chairman, CERC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A4496-AD2F-48FE-B843-A689FE4421A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144913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85E4A-8C3D-49E6-B8A7-E2F8FD12EDA5}" type="datetime1">
              <a:rPr lang="en-IN" smtClean="0"/>
              <a:pPr/>
              <a:t>6/22/2016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Pramod Deo, Former Chairman, CERC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A4496-AD2F-48FE-B843-A689FE4421A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801324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21186-EEE3-4E0E-886D-90C9C08CDC75}" type="datetime1">
              <a:rPr lang="en-IN" smtClean="0"/>
              <a:pPr/>
              <a:t>6/22/2016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Pramod Deo, Former Chairman, CERC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A4496-AD2F-48FE-B843-A689FE4421A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416894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16822-AE42-481C-BE7A-6F90A7F5F80C}" type="datetime1">
              <a:rPr lang="en-IN" smtClean="0"/>
              <a:pPr/>
              <a:t>6/22/2016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Pramod Deo, Former Chairman, CERC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A4496-AD2F-48FE-B843-A689FE4421A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636923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2A77-D3D6-4B52-8AAF-663575EC2BC9}" type="datetime1">
              <a:rPr lang="en-IN" smtClean="0"/>
              <a:pPr/>
              <a:t>6/22/2016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Pramod Deo, Former Chairman, CERC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A4496-AD2F-48FE-B843-A689FE4421A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627141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2BC05-6BC2-4B6D-A884-93B2CA93B06C}" type="datetime1">
              <a:rPr lang="en-IN" smtClean="0"/>
              <a:pPr/>
              <a:t>6/22/2016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Pramod Deo, Former Chairman, CERC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A4496-AD2F-48FE-B843-A689FE4421A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458520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57AE0-F328-48E1-B120-B64ABD319671}" type="datetime1">
              <a:rPr lang="en-IN" smtClean="0"/>
              <a:pPr/>
              <a:t>6/22/2016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Pramod Deo, Former Chairman, CERC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A4496-AD2F-48FE-B843-A689FE4421A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183637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8428B-07C7-4043-A423-49B99F1C66D2}" type="datetime1">
              <a:rPr lang="en-IN" smtClean="0"/>
              <a:pPr/>
              <a:t>6/22/2016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Pramod Deo, Former Chairman, CERC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A4496-AD2F-48FE-B843-A689FE4421A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66569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5CEAE-FF13-4BE9-BF56-67278785BB08}" type="datetime1">
              <a:rPr lang="en-IN" smtClean="0"/>
              <a:pPr/>
              <a:t>6/22/2016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Pramod Deo, Former Chairman, CERC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A4496-AD2F-48FE-B843-A689FE4421A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619609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BF4AC-5D4C-4AC8-B448-C4EA2CA824E3}" type="datetime1">
              <a:rPr lang="en-IN" smtClean="0"/>
              <a:pPr/>
              <a:t>6/22/2016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Pramod Deo, Former Chairman, CERC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A4496-AD2F-48FE-B843-A689FE4421A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822201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1020A-2263-421F-87E8-8E3136BDDC15}" type="datetime1">
              <a:rPr lang="en-IN" smtClean="0"/>
              <a:pPr/>
              <a:t>6/22/2016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Pramod Deo, Former Chairman, CERC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A4496-AD2F-48FE-B843-A689FE4421A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973799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C6BD0-6703-448D-8C61-454400018375}" type="datetime1">
              <a:rPr lang="en-IN" smtClean="0"/>
              <a:pPr/>
              <a:t>6/22/2016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IN"/>
              <a:t>Pramod Deo, Former Chairman, CERC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AA4496-AD2F-48FE-B843-A689FE4421A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026652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>
                <a:solidFill>
                  <a:srgbClr val="00B0F0"/>
                </a:solidFill>
              </a:rPr>
              <a:t>Political Economy of Electricity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  <a:p>
            <a:r>
              <a:rPr lang="en-IN" dirty="0"/>
              <a:t>Have Regulators failed to introduce competition in power sector?</a:t>
            </a:r>
          </a:p>
          <a:p>
            <a:endParaRPr lang="en-IN" dirty="0"/>
          </a:p>
          <a:p>
            <a:r>
              <a:rPr lang="en-IN" dirty="0"/>
              <a:t>Can Regulators realistically chart a trajectory to reduce cross-subsidy?</a:t>
            </a:r>
          </a:p>
          <a:p>
            <a:endParaRPr lang="en-IN" dirty="0"/>
          </a:p>
          <a:p>
            <a:r>
              <a:rPr lang="en-IN" dirty="0"/>
              <a:t>Is the Indian open access model deeply flawed?</a:t>
            </a:r>
          </a:p>
          <a:p>
            <a:endParaRPr lang="en-IN" dirty="0"/>
          </a:p>
          <a:p>
            <a:r>
              <a:rPr lang="en-IN" dirty="0"/>
              <a:t>Will Regulators be held responsible for non-working of ‘Uday’?</a:t>
            </a:r>
          </a:p>
          <a:p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C92DB-AB21-422F-AC22-AC3DB815A5AF}" type="datetime1">
              <a:rPr lang="en-IN" smtClean="0"/>
              <a:pPr/>
              <a:t>6/22/2016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Pramod Deo, Former Chairman, CERC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A4496-AD2F-48FE-B843-A689FE4421AE}" type="slidenum">
              <a:rPr lang="en-IN" smtClean="0"/>
              <a:pPr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301897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60613920"/>
              </p:ext>
            </p:extLst>
          </p:nvPr>
        </p:nvGraphicFramePr>
        <p:xfrm>
          <a:off x="87085" y="936379"/>
          <a:ext cx="12017829" cy="5246706"/>
        </p:xfrm>
        <a:graphic>
          <a:graphicData uri="http://schemas.openxmlformats.org/drawingml/2006/table">
            <a:tbl>
              <a:tblPr firstRow="1" lastRow="1">
                <a:tableStyleId>{5C22544A-7EE6-4342-B048-85BDC9FD1C3A}</a:tableStyleId>
              </a:tblPr>
              <a:tblGrid>
                <a:gridCol w="245376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6281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6018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6508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5756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456026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962387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131139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Consumer Type</a:t>
                      </a:r>
                      <a:endParaRPr lang="en-IN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7" marR="629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Grouping</a:t>
                      </a:r>
                      <a:endParaRPr lang="en-IN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7" marR="629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No of consumers</a:t>
                      </a:r>
                      <a:endParaRPr lang="en-IN" sz="1400">
                        <a:effectLst/>
                        <a:latin typeface="Arial Black" panose="020B0A040201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(No.)</a:t>
                      </a:r>
                      <a:endParaRPr lang="en-IN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7" marR="629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 Black" panose="020B0A04020102020204" pitchFamily="34" charset="0"/>
                        </a:rPr>
                        <a:t>Revenue Contribution</a:t>
                      </a:r>
                      <a:endParaRPr lang="en-IN" sz="1400" dirty="0">
                        <a:effectLst/>
                        <a:latin typeface="Arial Black" panose="020B0A040201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 Black" panose="020B0A04020102020204" pitchFamily="34" charset="0"/>
                        </a:rPr>
                        <a:t>(‘000 </a:t>
                      </a:r>
                      <a:r>
                        <a:rPr lang="en-US" sz="1400" dirty="0" err="1">
                          <a:effectLst/>
                          <a:latin typeface="Arial Black" panose="020B0A04020102020204" pitchFamily="34" charset="0"/>
                        </a:rPr>
                        <a:t>Rs</a:t>
                      </a:r>
                      <a:r>
                        <a:rPr lang="en-US" sz="1400" dirty="0">
                          <a:effectLst/>
                          <a:latin typeface="Arial Black" panose="020B0A04020102020204" pitchFamily="34" charset="0"/>
                        </a:rPr>
                        <a:t> Crore)</a:t>
                      </a:r>
                      <a:endParaRPr lang="en-IN" sz="14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7" marR="629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% Contribution of Total Revenue</a:t>
                      </a:r>
                      <a:endParaRPr lang="en-IN" sz="1400">
                        <a:effectLst/>
                        <a:latin typeface="Arial Black" panose="020B0A040201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(%)</a:t>
                      </a:r>
                      <a:endParaRPr lang="en-IN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7" marR="629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*ABR/ ACoS</a:t>
                      </a:r>
                      <a:endParaRPr lang="en-IN" sz="1400">
                        <a:effectLst/>
                        <a:latin typeface="Arial Black" panose="020B0A040201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en-IN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7" marR="629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 Black" panose="020B0A04020102020204" pitchFamily="34" charset="0"/>
                        </a:rPr>
                        <a:t>Ratio (ABR/ </a:t>
                      </a:r>
                      <a:r>
                        <a:rPr lang="en-US" sz="1400" dirty="0" err="1">
                          <a:effectLst/>
                          <a:latin typeface="Arial Black" panose="020B0A04020102020204" pitchFamily="34" charset="0"/>
                        </a:rPr>
                        <a:t>ACoS</a:t>
                      </a:r>
                      <a:r>
                        <a:rPr lang="en-US" sz="1400" dirty="0">
                          <a:effectLst/>
                          <a:latin typeface="Arial Black" panose="020B0A04020102020204" pitchFamily="34" charset="0"/>
                        </a:rPr>
                        <a:t>)</a:t>
                      </a:r>
                      <a:endParaRPr lang="en-IN" sz="1400" dirty="0">
                        <a:effectLst/>
                        <a:latin typeface="Arial Black" panose="020B0A040201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 Black" panose="020B0A04020102020204" pitchFamily="34" charset="0"/>
                        </a:rPr>
                        <a:t>%</a:t>
                      </a:r>
                      <a:endParaRPr lang="en-IN" sz="1400" dirty="0">
                        <a:effectLst/>
                        <a:latin typeface="Arial Black" panose="020B0A040201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en-IN" sz="14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7" marR="62917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4169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 Black" panose="020B0A04020102020204" pitchFamily="34" charset="0"/>
                        </a:rPr>
                        <a:t>HT Industrial / HT Commercial</a:t>
                      </a:r>
                      <a:endParaRPr lang="en-IN" sz="14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7" marR="629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(a)</a:t>
                      </a:r>
                      <a:endParaRPr lang="en-IN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7" marR="629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16,000</a:t>
                      </a:r>
                      <a:endParaRPr lang="en-IN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7" marR="629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23</a:t>
                      </a:r>
                      <a:endParaRPr lang="en-IN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7" marR="629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42%</a:t>
                      </a:r>
                      <a:endParaRPr lang="en-IN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7" marR="629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 8.10 / 6.03</a:t>
                      </a:r>
                      <a:endParaRPr lang="en-IN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7" marR="629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134%</a:t>
                      </a:r>
                      <a:endParaRPr lang="en-IN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7" marR="62917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385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1 MW above (est.) </a:t>
                      </a:r>
                      <a:endParaRPr lang="en-IN" sz="1400">
                        <a:effectLst/>
                        <a:latin typeface="Arial Black" panose="020B0A04020102020204" pitchFamily="34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incl. HT Ind/Comms</a:t>
                      </a:r>
                      <a:endParaRPr lang="en-IN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7" marR="629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(b) </a:t>
                      </a:r>
                      <a:endParaRPr lang="en-IN" sz="1400">
                        <a:effectLst/>
                        <a:latin typeface="Arial Black" panose="020B0A040201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includes (a)</a:t>
                      </a:r>
                      <a:endParaRPr lang="en-IN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7" marR="629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79,000</a:t>
                      </a:r>
                      <a:endParaRPr lang="en-IN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7" marR="629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29</a:t>
                      </a:r>
                      <a:endParaRPr lang="en-IN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7" marR="629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53%</a:t>
                      </a:r>
                      <a:endParaRPr lang="en-IN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7" marR="629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 8.04 / 6.03</a:t>
                      </a:r>
                      <a:endParaRPr lang="en-IN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7" marR="629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400" dirty="0">
                          <a:effectLst/>
                          <a:latin typeface="Arial Black" panose="020B0A04020102020204" pitchFamily="34" charset="0"/>
                        </a:rPr>
                        <a:t>133%</a:t>
                      </a:r>
                      <a:endParaRPr lang="en-IN" sz="14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7" marR="62917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4169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All Remaining consumers </a:t>
                      </a:r>
                      <a:endParaRPr lang="en-IN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7" marR="629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(c)</a:t>
                      </a:r>
                      <a:endParaRPr lang="en-IN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7" marR="629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23 million</a:t>
                      </a:r>
                      <a:endParaRPr lang="en-IN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7" marR="629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26</a:t>
                      </a:r>
                      <a:endParaRPr lang="en-IN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7" marR="629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47%</a:t>
                      </a:r>
                      <a:endParaRPr lang="en-IN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7" marR="629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 4.62 / 6.03</a:t>
                      </a:r>
                      <a:endParaRPr lang="en-IN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7" marR="629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77%</a:t>
                      </a:r>
                      <a:endParaRPr lang="en-IN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7" marR="62917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3192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Agriculture</a:t>
                      </a:r>
                      <a:endParaRPr lang="en-IN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7" marR="629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(d)</a:t>
                      </a:r>
                      <a:endParaRPr lang="en-IN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7" marR="629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3.8 million</a:t>
                      </a:r>
                      <a:endParaRPr lang="en-IN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7" marR="629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6.9</a:t>
                      </a:r>
                      <a:endParaRPr lang="en-IN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7" marR="629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13%</a:t>
                      </a:r>
                      <a:endParaRPr lang="en-IN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7" marR="629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 3.11 / 6.03</a:t>
                      </a:r>
                      <a:endParaRPr lang="en-IN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7" marR="629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52%</a:t>
                      </a:r>
                      <a:endParaRPr lang="en-IN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7" marR="62917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8991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All Remaining excl. </a:t>
                      </a:r>
                      <a:endParaRPr lang="en-IN" sz="1400">
                        <a:effectLst/>
                        <a:latin typeface="Arial Black" panose="020B0A04020102020204" pitchFamily="34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Agriculture</a:t>
                      </a:r>
                      <a:endParaRPr lang="en-IN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7" marR="629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(e)=(c)-(d)</a:t>
                      </a:r>
                      <a:endParaRPr lang="en-IN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7" marR="629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19.2 million</a:t>
                      </a:r>
                      <a:endParaRPr lang="en-IN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7" marR="629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19.1</a:t>
                      </a:r>
                      <a:endParaRPr lang="en-IN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7" marR="629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34%</a:t>
                      </a:r>
                      <a:endParaRPr lang="en-IN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7" marR="629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 5.61 / 6.03</a:t>
                      </a:r>
                      <a:endParaRPr lang="en-IN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7" marR="629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93%</a:t>
                      </a:r>
                      <a:endParaRPr lang="en-IN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7" marR="62917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6623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All Consumers</a:t>
                      </a:r>
                      <a:endParaRPr lang="en-IN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7" marR="629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(f)=(b)+(c)</a:t>
                      </a:r>
                      <a:endParaRPr lang="en-IN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7" marR="629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23.1 million</a:t>
                      </a:r>
                      <a:endParaRPr lang="en-IN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7" marR="629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55</a:t>
                      </a:r>
                      <a:endParaRPr lang="en-IN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7" marR="629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100%</a:t>
                      </a:r>
                      <a:endParaRPr lang="en-IN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7" marR="629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6.03/ 6.03</a:t>
                      </a:r>
                      <a:endParaRPr lang="en-IN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7" marR="629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400" dirty="0">
                          <a:effectLst/>
                          <a:latin typeface="Arial Black" panose="020B0A04020102020204" pitchFamily="34" charset="0"/>
                        </a:rPr>
                        <a:t>100%</a:t>
                      </a:r>
                      <a:endParaRPr lang="en-IN" sz="14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7" marR="62917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Grp="1" noChangeArrowheads="1"/>
          </p:cNvSpPr>
          <p:nvPr>
            <p:ph type="ctrTitle"/>
          </p:nvPr>
        </p:nvSpPr>
        <p:spPr bwMode="auto">
          <a:xfrm>
            <a:off x="1524000" y="183378"/>
            <a:ext cx="912682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dec"/>
              </a:tabLst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5B9BD5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Illustration Case-1: Maharashtra DISCOM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dec"/>
              </a:tabLst>
            </a:pPr>
            <a:r>
              <a:rPr kumimoji="0" lang="en-US" altLang="en-US" sz="1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Source: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MERC Tariff order for MSEDCL 2015-16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dec"/>
              </a:tabLst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(Note : ABR : Average Billing Rate (derived) and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ACoS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: Average Cost of Supply)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2526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1"/>
            <a:ext cx="12191999" cy="1634489"/>
          </a:xfrm>
        </p:spPr>
        <p:txBody>
          <a:bodyPr/>
          <a:lstStyle/>
          <a:p>
            <a:r>
              <a:rPr lang="en-IN" sz="1400"/>
              <a:t>.</a:t>
            </a:r>
            <a:endParaRPr lang="en-IN" sz="1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014435642"/>
              </p:ext>
            </p:extLst>
          </p:nvPr>
        </p:nvGraphicFramePr>
        <p:xfrm>
          <a:off x="-15239" y="1017188"/>
          <a:ext cx="12207239" cy="5285421"/>
        </p:xfrm>
        <a:graphic>
          <a:graphicData uri="http://schemas.openxmlformats.org/drawingml/2006/table">
            <a:tbl>
              <a:tblPr firstRow="1" lastRow="1">
                <a:tableStyleId>{5C22544A-7EE6-4342-B048-85BDC9FD1C3A}</a:tableStyleId>
              </a:tblPr>
              <a:tblGrid>
                <a:gridCol w="227303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669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6455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4464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8673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4601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2311266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107405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 Black" panose="020B0A04020102020204" pitchFamily="34" charset="0"/>
                        </a:rPr>
                        <a:t>Consumer Type</a:t>
                      </a:r>
                      <a:endParaRPr lang="en-IN" sz="14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7" marR="629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Grouping</a:t>
                      </a:r>
                      <a:endParaRPr lang="en-IN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7" marR="629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No of consumers</a:t>
                      </a:r>
                      <a:endParaRPr lang="en-IN" sz="1400">
                        <a:effectLst/>
                        <a:latin typeface="Arial Black" panose="020B0A040201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(No.)</a:t>
                      </a:r>
                      <a:endParaRPr lang="en-IN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7" marR="629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 Black" panose="020B0A04020102020204" pitchFamily="34" charset="0"/>
                        </a:rPr>
                        <a:t>Revenue Contribution</a:t>
                      </a:r>
                      <a:endParaRPr lang="en-IN" sz="1400" dirty="0">
                        <a:effectLst/>
                        <a:latin typeface="Arial Black" panose="020B0A040201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 Black" panose="020B0A04020102020204" pitchFamily="34" charset="0"/>
                        </a:rPr>
                        <a:t>(‘000 </a:t>
                      </a:r>
                      <a:r>
                        <a:rPr lang="en-US" sz="1400" dirty="0" err="1">
                          <a:effectLst/>
                          <a:latin typeface="Arial Black" panose="020B0A04020102020204" pitchFamily="34" charset="0"/>
                        </a:rPr>
                        <a:t>Rs</a:t>
                      </a: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 Crore)</a:t>
                      </a:r>
                      <a:endParaRPr lang="en-IN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7" marR="629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% Contribution of Total Revenue</a:t>
                      </a:r>
                      <a:endParaRPr lang="en-IN" sz="1400">
                        <a:effectLst/>
                        <a:latin typeface="Arial Black" panose="020B0A040201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(%)</a:t>
                      </a:r>
                      <a:endParaRPr lang="en-IN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7" marR="629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*ABR/ ACoS</a:t>
                      </a:r>
                      <a:endParaRPr lang="en-IN" sz="1400">
                        <a:effectLst/>
                        <a:latin typeface="Arial Black" panose="020B0A040201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en-IN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7" marR="629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Ratio (ABR/ ACoS)</a:t>
                      </a:r>
                      <a:endParaRPr lang="en-IN" sz="1400">
                        <a:effectLst/>
                        <a:latin typeface="Arial Black" panose="020B0A040201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%</a:t>
                      </a:r>
                      <a:endParaRPr lang="en-IN" sz="1400">
                        <a:effectLst/>
                        <a:latin typeface="Arial Black" panose="020B0A040201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en-IN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7" marR="62917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5432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HT Industrial / HT Commercial</a:t>
                      </a:r>
                      <a:endParaRPr lang="en-IN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7" marR="629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(a)</a:t>
                      </a:r>
                      <a:endParaRPr lang="en-IN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7" marR="629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12,580</a:t>
                      </a:r>
                      <a:endParaRPr lang="en-IN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7" marR="629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13</a:t>
                      </a:r>
                      <a:endParaRPr lang="en-IN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7" marR="629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43%</a:t>
                      </a:r>
                      <a:endParaRPr lang="en-IN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7" marR="629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 7.00 / 5.46</a:t>
                      </a:r>
                      <a:endParaRPr lang="en-IN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7" marR="629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128%</a:t>
                      </a:r>
                      <a:endParaRPr lang="en-IN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7" marR="62917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6067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 Black" panose="020B0A04020102020204" pitchFamily="34" charset="0"/>
                        </a:rPr>
                        <a:t>1 MW above (est.) </a:t>
                      </a:r>
                      <a:endParaRPr lang="en-IN" sz="1400" dirty="0">
                        <a:effectLst/>
                        <a:latin typeface="Arial Black" panose="020B0A04020102020204" pitchFamily="34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 Black" panose="020B0A04020102020204" pitchFamily="34" charset="0"/>
                        </a:rPr>
                        <a:t>incl. HT </a:t>
                      </a:r>
                      <a:r>
                        <a:rPr lang="en-US" sz="1400" dirty="0" err="1">
                          <a:effectLst/>
                          <a:latin typeface="Arial Black" panose="020B0A04020102020204" pitchFamily="34" charset="0"/>
                        </a:rPr>
                        <a:t>Ind</a:t>
                      </a:r>
                      <a:r>
                        <a:rPr lang="en-US" sz="1400" dirty="0">
                          <a:effectLst/>
                          <a:latin typeface="Arial Black" panose="020B0A04020102020204" pitchFamily="34" charset="0"/>
                        </a:rPr>
                        <a:t>/</a:t>
                      </a:r>
                      <a:r>
                        <a:rPr lang="en-US" sz="1400" dirty="0" err="1">
                          <a:effectLst/>
                          <a:latin typeface="Arial Black" panose="020B0A04020102020204" pitchFamily="34" charset="0"/>
                        </a:rPr>
                        <a:t>Comms</a:t>
                      </a:r>
                      <a:endParaRPr lang="en-IN" sz="14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7" marR="629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(b) </a:t>
                      </a:r>
                      <a:endParaRPr lang="en-IN" sz="1400">
                        <a:effectLst/>
                        <a:latin typeface="Arial Black" panose="020B0A040201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includes (a)</a:t>
                      </a:r>
                      <a:endParaRPr lang="en-IN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7" marR="629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NA</a:t>
                      </a:r>
                      <a:endParaRPr lang="en-IN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7" marR="629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20</a:t>
                      </a:r>
                      <a:endParaRPr lang="en-IN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7" marR="629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67%</a:t>
                      </a:r>
                      <a:endParaRPr lang="en-IN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7" marR="629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 6.73 / 5.46</a:t>
                      </a:r>
                      <a:endParaRPr lang="en-IN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7" marR="629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123%</a:t>
                      </a:r>
                      <a:endParaRPr lang="en-IN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7" marR="62917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3738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All Remaining consumers </a:t>
                      </a:r>
                      <a:endParaRPr lang="en-IN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7" marR="629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(c)</a:t>
                      </a:r>
                      <a:endParaRPr lang="en-IN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7" marR="629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13.50 million</a:t>
                      </a:r>
                      <a:endParaRPr lang="en-IN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7" marR="629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10</a:t>
                      </a:r>
                      <a:endParaRPr lang="en-IN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7" marR="629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33%</a:t>
                      </a:r>
                      <a:endParaRPr lang="en-IN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7" marR="629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 3.53 / 5.46</a:t>
                      </a:r>
                      <a:endParaRPr lang="en-IN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7" marR="629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65%</a:t>
                      </a:r>
                      <a:endParaRPr lang="en-IN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7" marR="62917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0598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Agriculture</a:t>
                      </a:r>
                      <a:endParaRPr lang="en-IN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7" marR="629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(d)</a:t>
                      </a:r>
                      <a:endParaRPr lang="en-IN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7" marR="629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1.19 million</a:t>
                      </a:r>
                      <a:endParaRPr lang="en-IN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7" marR="629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3.9</a:t>
                      </a:r>
                      <a:endParaRPr lang="en-IN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7" marR="629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13%</a:t>
                      </a:r>
                      <a:endParaRPr lang="en-IN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7" marR="629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 2.46 / 5.46</a:t>
                      </a:r>
                      <a:endParaRPr lang="en-IN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7" marR="629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45%</a:t>
                      </a:r>
                      <a:endParaRPr lang="en-IN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7" marR="62917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0080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All Remaining excl. </a:t>
                      </a:r>
                      <a:endParaRPr lang="en-IN" sz="1400">
                        <a:effectLst/>
                        <a:latin typeface="Arial Black" panose="020B0A04020102020204" pitchFamily="34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Agriculture</a:t>
                      </a:r>
                      <a:endParaRPr lang="en-IN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7" marR="629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(e)=(c)-(d)</a:t>
                      </a:r>
                      <a:endParaRPr lang="en-IN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7" marR="629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12.30 million</a:t>
                      </a:r>
                      <a:endParaRPr lang="en-IN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7" marR="629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6.1</a:t>
                      </a:r>
                      <a:endParaRPr lang="en-IN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7" marR="629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20%</a:t>
                      </a:r>
                      <a:endParaRPr lang="en-IN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7" marR="629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 4.86 / 5.46</a:t>
                      </a:r>
                      <a:endParaRPr lang="en-IN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7" marR="629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89%</a:t>
                      </a:r>
                      <a:endParaRPr lang="en-IN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7" marR="62917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5219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All Consumers</a:t>
                      </a:r>
                      <a:endParaRPr lang="en-IN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7" marR="629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(f)=(b)+(c)</a:t>
                      </a:r>
                      <a:endParaRPr lang="en-IN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7" marR="629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13.52 million</a:t>
                      </a:r>
                      <a:endParaRPr lang="en-IN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7" marR="629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30</a:t>
                      </a:r>
                      <a:endParaRPr lang="en-IN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7" marR="629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endParaRPr lang="en-IN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7" marR="629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400">
                          <a:effectLst/>
                          <a:latin typeface="Arial Black" panose="020B0A04020102020204" pitchFamily="34" charset="0"/>
                        </a:rPr>
                        <a:t>5.18/5.46</a:t>
                      </a:r>
                      <a:endParaRPr lang="en-IN" sz="140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7" marR="629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28600" algn="dec"/>
                        </a:tabLst>
                      </a:pPr>
                      <a:r>
                        <a:rPr lang="en-US" sz="1400" dirty="0">
                          <a:effectLst/>
                          <a:latin typeface="Arial Black" panose="020B0A04020102020204" pitchFamily="34" charset="0"/>
                        </a:rPr>
                        <a:t>95%</a:t>
                      </a:r>
                      <a:endParaRPr lang="en-IN" sz="1400" dirty="0">
                        <a:effectLst/>
                        <a:latin typeface="Arial Black" panose="020B0A04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7" marR="62917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38629" y="278524"/>
            <a:ext cx="11364686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dec"/>
              </a:tabLst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5B9BD5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Illustration Case-2: Gujarat DISCOM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dec"/>
              </a:tabLst>
            </a:pPr>
            <a:r>
              <a:rPr kumimoji="0" lang="en-US" altLang="en-US" sz="1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Source: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GERC Tariff order for</a:t>
            </a:r>
            <a:r>
              <a:rPr kumimoji="0" lang="en-US" altLang="en-US" sz="14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1400" b="0" i="0" u="none" strike="noStrike" cap="none" normalizeH="0" dirty="0" err="1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Discoms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2014-15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dec"/>
              </a:tabLst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(Note : ABR : Average Billing Rate (derived) and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ACoS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: Average Cost of Supply)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70EFC-4158-42D7-B3FF-0BD668E7E65C}" type="datetime1">
              <a:rPr lang="en-IN" smtClean="0"/>
              <a:pPr/>
              <a:t>6/22/2016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Pramod Deo, Former Chairman, CERC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A4496-AD2F-48FE-B843-A689FE4421AE}" type="slidenum">
              <a:rPr lang="en-IN" smtClean="0"/>
              <a:pPr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8012505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427</Words>
  <Application>Microsoft Office PowerPoint</Application>
  <PresentationFormat>Custom</PresentationFormat>
  <Paragraphs>138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Political Economy of Electricity</vt:lpstr>
      <vt:lpstr>Illustration Case-1: Maharashtra DISCOM Source: MERC Tariff order for MSEDCL 2015-16 (Note : ABR : Average Billing Rate (derived) and ACoS : Average Cost of Supply)</vt:lpstr>
      <vt:lpstr>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Illustration Case-1: Maharashtra DISCOM Source: MERC Tariff order for MSEDCL 2015-16 (Note : ABR : Average Billing Rate (derived) and ACoS : Average Cost of Supply)</dc:title>
  <dc:creator>R Upadhya</dc:creator>
  <cp:lastModifiedBy>ska</cp:lastModifiedBy>
  <cp:revision>10</cp:revision>
  <cp:lastPrinted>2016-06-20T00:57:27Z</cp:lastPrinted>
  <dcterms:created xsi:type="dcterms:W3CDTF">2016-04-14T04:47:13Z</dcterms:created>
  <dcterms:modified xsi:type="dcterms:W3CDTF">2016-06-22T10:58:15Z</dcterms:modified>
</cp:coreProperties>
</file>