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43"/>
  </p:notesMasterIdLst>
  <p:handoutMasterIdLst>
    <p:handoutMasterId r:id="rId44"/>
  </p:handoutMasterIdLst>
  <p:sldIdLst>
    <p:sldId id="553" r:id="rId2"/>
    <p:sldId id="1218" r:id="rId3"/>
    <p:sldId id="1243" r:id="rId4"/>
    <p:sldId id="1220" r:id="rId5"/>
    <p:sldId id="1221" r:id="rId6"/>
    <p:sldId id="1253" r:id="rId7"/>
    <p:sldId id="1214" r:id="rId8"/>
    <p:sldId id="1237" r:id="rId9"/>
    <p:sldId id="1238" r:id="rId10"/>
    <p:sldId id="1222" r:id="rId11"/>
    <p:sldId id="1244" r:id="rId12"/>
    <p:sldId id="1236" r:id="rId13"/>
    <p:sldId id="1245" r:id="rId14"/>
    <p:sldId id="1242" r:id="rId15"/>
    <p:sldId id="1254" r:id="rId16"/>
    <p:sldId id="1255" r:id="rId17"/>
    <p:sldId id="1247" r:id="rId18"/>
    <p:sldId id="1248" r:id="rId19"/>
    <p:sldId id="1249" r:id="rId20"/>
    <p:sldId id="1250" r:id="rId21"/>
    <p:sldId id="1251" r:id="rId22"/>
    <p:sldId id="1252" r:id="rId23"/>
    <p:sldId id="1223" r:id="rId24"/>
    <p:sldId id="1246" r:id="rId25"/>
    <p:sldId id="1224" r:id="rId26"/>
    <p:sldId id="1239" r:id="rId27"/>
    <p:sldId id="1228" r:id="rId28"/>
    <p:sldId id="1240" r:id="rId29"/>
    <p:sldId id="1225" r:id="rId30"/>
    <p:sldId id="1226" r:id="rId31"/>
    <p:sldId id="1227" r:id="rId32"/>
    <p:sldId id="1229" r:id="rId33"/>
    <p:sldId id="1230" r:id="rId34"/>
    <p:sldId id="1231" r:id="rId35"/>
    <p:sldId id="1232" r:id="rId36"/>
    <p:sldId id="1234" r:id="rId37"/>
    <p:sldId id="1235" r:id="rId38"/>
    <p:sldId id="1212" r:id="rId39"/>
    <p:sldId id="1066" r:id="rId40"/>
    <p:sldId id="1216" r:id="rId41"/>
    <p:sldId id="1217" r:id="rId42"/>
  </p:sldIdLst>
  <p:sldSz cx="9906000" cy="6858000" type="A4"/>
  <p:notesSz cx="6954838" cy="9309100"/>
  <p:custDataLst>
    <p:tags r:id="rId45"/>
  </p:custDataLst>
  <p:defaultTextStyle>
    <a:defPPr>
      <a:defRPr lang="en-US"/>
    </a:defPPr>
    <a:lvl1pPr algn="l"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66FFCC"/>
    <a:srgbClr val="FFCC66"/>
    <a:srgbClr val="000066"/>
    <a:srgbClr val="6699FF"/>
    <a:srgbClr val="990000"/>
    <a:srgbClr val="FF3300"/>
    <a:srgbClr val="99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854" autoAdjust="0"/>
    <p:restoredTop sz="92473" autoAdjust="0"/>
  </p:normalViewPr>
  <p:slideViewPr>
    <p:cSldViewPr snapToGrid="0" snapToObjects="1">
      <p:cViewPr>
        <p:scale>
          <a:sx n="80" d="100"/>
          <a:sy n="80" d="100"/>
        </p:scale>
        <p:origin x="-1116" y="132"/>
      </p:cViewPr>
      <p:guideLst>
        <p:guide orient="horz" pos="2160"/>
        <p:guide pos="3120"/>
      </p:guideLst>
    </p:cSldViewPr>
  </p:slideViewPr>
  <p:outlineViewPr>
    <p:cViewPr>
      <p:scale>
        <a:sx n="33" d="100"/>
        <a:sy n="33" d="100"/>
      </p:scale>
      <p:origin x="258" y="371466"/>
    </p:cViewPr>
  </p:outlineViewPr>
  <p:notesTextViewPr>
    <p:cViewPr>
      <p:scale>
        <a:sx n="100" d="100"/>
        <a:sy n="100" d="100"/>
      </p:scale>
      <p:origin x="0" y="0"/>
    </p:cViewPr>
  </p:notesTextViewPr>
  <p:sorterViewPr>
    <p:cViewPr>
      <p:scale>
        <a:sx n="100" d="100"/>
        <a:sy n="100" d="100"/>
      </p:scale>
      <p:origin x="0" y="14538"/>
    </p:cViewPr>
  </p:sorterViewPr>
  <p:notesViewPr>
    <p:cSldViewPr snapToGrid="0" snapToObject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njeev%20Banzal\Downloads\Charts%20for%20PPT%20-%20TELECOM%20SECTOR%20REFORM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njeev%20Banzal\Downloads\Charts%20for%20PPT%20-%20TELECOM%20SECTOR%20REFORM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0"/>
  <c:chart>
    <c:autoTitleDeleted val="1"/>
    <c:view3D>
      <c:rAngAx val="1"/>
    </c:view3D>
    <c:plotArea>
      <c:layout>
        <c:manualLayout>
          <c:layoutTarget val="inner"/>
          <c:xMode val="edge"/>
          <c:yMode val="edge"/>
          <c:x val="0.24137729658792681"/>
          <c:y val="8.8206109652960066E-2"/>
          <c:w val="0.66586023622047386"/>
          <c:h val="0.560123213764946"/>
        </c:manualLayout>
      </c:layout>
      <c:bar3DChart>
        <c:barDir val="col"/>
        <c:grouping val="clustered"/>
        <c:ser>
          <c:idx val="0"/>
          <c:order val="0"/>
          <c:tx>
            <c:strRef>
              <c:f>Sheet1!$A$3</c:f>
              <c:strCache>
                <c:ptCount val="1"/>
                <c:pt idx="0">
                  <c:v>Amount in Indian Rupees (INR) '000 Crores</c:v>
                </c:pt>
              </c:strCache>
            </c:strRef>
          </c:tx>
          <c:dLbls>
            <c:showVal val="1"/>
          </c:dLbls>
          <c:cat>
            <c:strRef>
              <c:f>Sheet1!$B$2:$K$2</c:f>
              <c:strCache>
                <c:ptCount val="10"/>
                <c:pt idx="0">
                  <c:v>2004-05</c:v>
                </c:pt>
                <c:pt idx="1">
                  <c:v>2005-06</c:v>
                </c:pt>
                <c:pt idx="2">
                  <c:v>2006-07</c:v>
                </c:pt>
                <c:pt idx="3">
                  <c:v>2007-08</c:v>
                </c:pt>
                <c:pt idx="4">
                  <c:v>2008-09</c:v>
                </c:pt>
                <c:pt idx="5">
                  <c:v>2009-10</c:v>
                </c:pt>
                <c:pt idx="6">
                  <c:v>2010-11</c:v>
                </c:pt>
                <c:pt idx="7">
                  <c:v>2011-12</c:v>
                </c:pt>
                <c:pt idx="8">
                  <c:v>2012-13</c:v>
                </c:pt>
                <c:pt idx="9">
                  <c:v>2013-14</c:v>
                </c:pt>
              </c:strCache>
            </c:strRef>
          </c:cat>
          <c:val>
            <c:numRef>
              <c:f>Sheet1!$B$3:$K$3</c:f>
              <c:numCache>
                <c:formatCode>General</c:formatCode>
                <c:ptCount val="10"/>
                <c:pt idx="0">
                  <c:v>72</c:v>
                </c:pt>
                <c:pt idx="1">
                  <c:v>86</c:v>
                </c:pt>
                <c:pt idx="2">
                  <c:v>105</c:v>
                </c:pt>
                <c:pt idx="3">
                  <c:v>144</c:v>
                </c:pt>
                <c:pt idx="4">
                  <c:v>152</c:v>
                </c:pt>
                <c:pt idx="5">
                  <c:v>158</c:v>
                </c:pt>
                <c:pt idx="6">
                  <c:v>172</c:v>
                </c:pt>
                <c:pt idx="7">
                  <c:v>195</c:v>
                </c:pt>
                <c:pt idx="8">
                  <c:v>212</c:v>
                </c:pt>
                <c:pt idx="9">
                  <c:v>233</c:v>
                </c:pt>
              </c:numCache>
            </c:numRef>
          </c:val>
        </c:ser>
        <c:shape val="cylinder"/>
        <c:axId val="79533952"/>
        <c:axId val="81158144"/>
        <c:axId val="0"/>
      </c:bar3DChart>
      <c:catAx>
        <c:axId val="79533952"/>
        <c:scaling>
          <c:orientation val="minMax"/>
        </c:scaling>
        <c:axPos val="b"/>
        <c:title>
          <c:tx>
            <c:rich>
              <a:bodyPr/>
              <a:lstStyle/>
              <a:p>
                <a:pPr>
                  <a:defRPr/>
                </a:pPr>
                <a:r>
                  <a:rPr lang="en-US"/>
                  <a:t>Year</a:t>
                </a:r>
              </a:p>
            </c:rich>
          </c:tx>
          <c:layout/>
        </c:title>
        <c:majorTickMark val="none"/>
        <c:tickLblPos val="nextTo"/>
        <c:crossAx val="81158144"/>
        <c:crosses val="autoZero"/>
        <c:auto val="1"/>
        <c:lblAlgn val="ctr"/>
        <c:lblOffset val="100"/>
      </c:catAx>
      <c:valAx>
        <c:axId val="81158144"/>
        <c:scaling>
          <c:orientation val="minMax"/>
        </c:scaling>
        <c:axPos val="l"/>
        <c:majorGridlines/>
        <c:title>
          <c:tx>
            <c:rich>
              <a:bodyPr/>
              <a:lstStyle/>
              <a:p>
                <a:pPr>
                  <a:defRPr/>
                </a:pPr>
                <a:r>
                  <a:rPr lang="en-US"/>
                  <a:t>Amount in Indian Rupees (INR)</a:t>
                </a:r>
              </a:p>
              <a:p>
                <a:pPr>
                  <a:defRPr/>
                </a:pPr>
                <a:r>
                  <a:rPr lang="en-US"/>
                  <a:t> '000 Crores</a:t>
                </a:r>
              </a:p>
            </c:rich>
          </c:tx>
          <c:layout/>
        </c:title>
        <c:numFmt formatCode="General" sourceLinked="1"/>
        <c:tickLblPos val="nextTo"/>
        <c:crossAx val="79533952"/>
        <c:crosses val="autoZero"/>
        <c:crossBetween val="between"/>
      </c:valAx>
    </c:plotArea>
    <c:plotVisOnly val="1"/>
  </c:chart>
  <c:spPr>
    <a:gradFill>
      <a:gsLst>
        <a:gs pos="0">
          <a:srgbClr val="5E9EFF"/>
        </a:gs>
        <a:gs pos="39999">
          <a:srgbClr val="85C2FF"/>
        </a:gs>
        <a:gs pos="70000">
          <a:srgbClr val="C4D6EB"/>
        </a:gs>
        <a:gs pos="100000">
          <a:srgbClr val="FFEBFA"/>
        </a:gs>
      </a:gsLst>
      <a:lin ang="5400000" scaled="0"/>
    </a:gra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cked"/>
        <c:ser>
          <c:idx val="0"/>
          <c:order val="0"/>
          <c:tx>
            <c:strRef>
              <c:f>Sheet2!$A$4</c:f>
              <c:strCache>
                <c:ptCount val="1"/>
                <c:pt idx="0">
                  <c:v>Average tariff per outgoing minute (INR)</c:v>
                </c:pt>
              </c:strCache>
            </c:strRef>
          </c:tx>
          <c:spPr>
            <a:ln>
              <a:solidFill>
                <a:srgbClr val="0000CC"/>
              </a:solidFill>
            </a:ln>
          </c:spPr>
          <c:marker>
            <c:spPr>
              <a:ln>
                <a:solidFill>
                  <a:srgbClr val="0000CC"/>
                </a:solidFill>
              </a:ln>
            </c:spPr>
          </c:marker>
          <c:dLbls>
            <c:dLbl>
              <c:idx val="0"/>
              <c:spPr>
                <a:ln>
                  <a:solidFill>
                    <a:schemeClr val="bg1"/>
                  </a:solidFill>
                </a:ln>
              </c:spPr>
              <c:txPr>
                <a:bodyPr rot="-5400000" vert="horz"/>
                <a:lstStyle/>
                <a:p>
                  <a:pPr>
                    <a:defRPr sz="800" b="1"/>
                  </a:pPr>
                  <a:endParaRPr lang="en-US"/>
                </a:p>
              </c:txPr>
            </c:dLbl>
            <c:spPr>
              <a:ln>
                <a:solidFill>
                  <a:schemeClr val="bg1"/>
                </a:solidFill>
              </a:ln>
            </c:spPr>
            <c:txPr>
              <a:bodyPr rot="-5400000" vert="horz"/>
              <a:lstStyle/>
              <a:p>
                <a:pPr>
                  <a:defRPr sz="800"/>
                </a:pPr>
                <a:endParaRPr lang="en-US"/>
              </a:p>
            </c:txPr>
            <c:showVal val="1"/>
          </c:dLbls>
          <c:cat>
            <c:strRef>
              <c:f>Sheet2!$B$3:$S$3</c:f>
              <c:strCache>
                <c:ptCount val="18"/>
                <c:pt idx="0">
                  <c:v>Mar '99</c:v>
                </c:pt>
                <c:pt idx="1">
                  <c:v>Mar '00</c:v>
                </c:pt>
                <c:pt idx="2">
                  <c:v>Mar '01</c:v>
                </c:pt>
                <c:pt idx="3">
                  <c:v>Mar '02</c:v>
                </c:pt>
                <c:pt idx="4">
                  <c:v>Mar '03</c:v>
                </c:pt>
                <c:pt idx="5">
                  <c:v>Mar '04</c:v>
                </c:pt>
                <c:pt idx="6">
                  <c:v>Mar '05</c:v>
                </c:pt>
                <c:pt idx="7">
                  <c:v>Mar '06</c:v>
                </c:pt>
                <c:pt idx="8">
                  <c:v>Mar '07</c:v>
                </c:pt>
                <c:pt idx="9">
                  <c:v>Mar '08</c:v>
                </c:pt>
                <c:pt idx="10">
                  <c:v>Mar '09</c:v>
                </c:pt>
                <c:pt idx="11">
                  <c:v>Mar '10</c:v>
                </c:pt>
                <c:pt idx="12">
                  <c:v>Mar '11</c:v>
                </c:pt>
                <c:pt idx="13">
                  <c:v>Mar '12</c:v>
                </c:pt>
                <c:pt idx="14">
                  <c:v>Mar '13</c:v>
                </c:pt>
                <c:pt idx="15">
                  <c:v>Mar '14</c:v>
                </c:pt>
                <c:pt idx="16">
                  <c:v>Mar '15</c:v>
                </c:pt>
                <c:pt idx="17">
                  <c:v>Jun '15</c:v>
                </c:pt>
              </c:strCache>
            </c:strRef>
          </c:cat>
          <c:val>
            <c:numRef>
              <c:f>Sheet2!$B$4:$S$4</c:f>
              <c:numCache>
                <c:formatCode>General</c:formatCode>
                <c:ptCount val="18"/>
                <c:pt idx="0">
                  <c:v>16.93</c:v>
                </c:pt>
                <c:pt idx="1">
                  <c:v>8.5500000000000007</c:v>
                </c:pt>
                <c:pt idx="2">
                  <c:v>6.38</c:v>
                </c:pt>
                <c:pt idx="3">
                  <c:v>4.8599999999999994</c:v>
                </c:pt>
                <c:pt idx="4">
                  <c:v>3.24</c:v>
                </c:pt>
                <c:pt idx="5">
                  <c:v>2.8899999999999997</c:v>
                </c:pt>
                <c:pt idx="6">
                  <c:v>2.4099999999999997</c:v>
                </c:pt>
                <c:pt idx="7">
                  <c:v>1.77</c:v>
                </c:pt>
                <c:pt idx="8">
                  <c:v>1.1499999999999997</c:v>
                </c:pt>
                <c:pt idx="9">
                  <c:v>0.92</c:v>
                </c:pt>
                <c:pt idx="10">
                  <c:v>0.76000000000000012</c:v>
                </c:pt>
                <c:pt idx="11">
                  <c:v>0.56999999999999995</c:v>
                </c:pt>
                <c:pt idx="12">
                  <c:v>0.51</c:v>
                </c:pt>
                <c:pt idx="13">
                  <c:v>0.49000000000000005</c:v>
                </c:pt>
                <c:pt idx="14">
                  <c:v>0.48000000000000004</c:v>
                </c:pt>
                <c:pt idx="15">
                  <c:v>0.5</c:v>
                </c:pt>
                <c:pt idx="16">
                  <c:v>0.5</c:v>
                </c:pt>
                <c:pt idx="17">
                  <c:v>0.49000000000000005</c:v>
                </c:pt>
              </c:numCache>
            </c:numRef>
          </c:val>
        </c:ser>
        <c:hiLowLines/>
        <c:marker val="1"/>
        <c:axId val="81199488"/>
        <c:axId val="81201408"/>
      </c:lineChart>
      <c:lineChart>
        <c:grouping val="stacked"/>
        <c:ser>
          <c:idx val="1"/>
          <c:order val="1"/>
          <c:tx>
            <c:strRef>
              <c:f>Sheet2!$A$5</c:f>
              <c:strCache>
                <c:ptCount val="1"/>
                <c:pt idx="0">
                  <c:v>Mobile Teledensity</c:v>
                </c:pt>
              </c:strCache>
            </c:strRef>
          </c:tx>
          <c:spPr>
            <a:ln>
              <a:solidFill>
                <a:srgbClr val="FF0000"/>
              </a:solidFill>
            </a:ln>
          </c:spPr>
          <c:marker>
            <c:spPr>
              <a:ln>
                <a:solidFill>
                  <a:srgbClr val="FF0000"/>
                </a:solidFill>
              </a:ln>
            </c:spPr>
          </c:marker>
          <c:dLbls>
            <c:txPr>
              <a:bodyPr rot="-5400000" vert="horz"/>
              <a:lstStyle/>
              <a:p>
                <a:pPr>
                  <a:defRPr sz="800"/>
                </a:pPr>
                <a:endParaRPr lang="en-US"/>
              </a:p>
            </c:txPr>
            <c:showVal val="1"/>
          </c:dLbls>
          <c:cat>
            <c:strRef>
              <c:f>Sheet2!$B$3:$S$3</c:f>
              <c:strCache>
                <c:ptCount val="18"/>
                <c:pt idx="0">
                  <c:v>Mar '99</c:v>
                </c:pt>
                <c:pt idx="1">
                  <c:v>Mar '00</c:v>
                </c:pt>
                <c:pt idx="2">
                  <c:v>Mar '01</c:v>
                </c:pt>
                <c:pt idx="3">
                  <c:v>Mar '02</c:v>
                </c:pt>
                <c:pt idx="4">
                  <c:v>Mar '03</c:v>
                </c:pt>
                <c:pt idx="5">
                  <c:v>Mar '04</c:v>
                </c:pt>
                <c:pt idx="6">
                  <c:v>Mar '05</c:v>
                </c:pt>
                <c:pt idx="7">
                  <c:v>Mar '06</c:v>
                </c:pt>
                <c:pt idx="8">
                  <c:v>Mar '07</c:v>
                </c:pt>
                <c:pt idx="9">
                  <c:v>Mar '08</c:v>
                </c:pt>
                <c:pt idx="10">
                  <c:v>Mar '09</c:v>
                </c:pt>
                <c:pt idx="11">
                  <c:v>Mar '10</c:v>
                </c:pt>
                <c:pt idx="12">
                  <c:v>Mar '11</c:v>
                </c:pt>
                <c:pt idx="13">
                  <c:v>Mar '12</c:v>
                </c:pt>
                <c:pt idx="14">
                  <c:v>Mar '13</c:v>
                </c:pt>
                <c:pt idx="15">
                  <c:v>Mar '14</c:v>
                </c:pt>
                <c:pt idx="16">
                  <c:v>Mar '15</c:v>
                </c:pt>
                <c:pt idx="17">
                  <c:v>Jun '15</c:v>
                </c:pt>
              </c:strCache>
            </c:strRef>
          </c:cat>
          <c:val>
            <c:numRef>
              <c:f>Sheet2!$B$5:$S$5</c:f>
              <c:numCache>
                <c:formatCode>General</c:formatCode>
                <c:ptCount val="18"/>
                <c:pt idx="0">
                  <c:v>0.12000000000000001</c:v>
                </c:pt>
                <c:pt idx="1">
                  <c:v>0.19</c:v>
                </c:pt>
                <c:pt idx="2">
                  <c:v>0.35000000000000003</c:v>
                </c:pt>
                <c:pt idx="3">
                  <c:v>0.62000000000000011</c:v>
                </c:pt>
                <c:pt idx="4">
                  <c:v>1.24</c:v>
                </c:pt>
                <c:pt idx="5">
                  <c:v>3.16</c:v>
                </c:pt>
                <c:pt idx="6">
                  <c:v>4.84</c:v>
                </c:pt>
                <c:pt idx="7">
                  <c:v>9.01</c:v>
                </c:pt>
                <c:pt idx="8">
                  <c:v>14.62</c:v>
                </c:pt>
                <c:pt idx="9">
                  <c:v>22.779999999999998</c:v>
                </c:pt>
                <c:pt idx="10">
                  <c:v>33.71</c:v>
                </c:pt>
                <c:pt idx="11">
                  <c:v>49.6</c:v>
                </c:pt>
                <c:pt idx="12">
                  <c:v>67.98</c:v>
                </c:pt>
                <c:pt idx="13">
                  <c:v>76</c:v>
                </c:pt>
                <c:pt idx="14">
                  <c:v>70.849999999999994</c:v>
                </c:pt>
                <c:pt idx="15">
                  <c:v>72.940000000000012</c:v>
                </c:pt>
                <c:pt idx="16">
                  <c:v>77.27</c:v>
                </c:pt>
                <c:pt idx="17">
                  <c:v>77.900000000000006</c:v>
                </c:pt>
              </c:numCache>
            </c:numRef>
          </c:val>
        </c:ser>
        <c:marker val="1"/>
        <c:axId val="81221888"/>
        <c:axId val="81219968"/>
      </c:lineChart>
      <c:catAx>
        <c:axId val="81199488"/>
        <c:scaling>
          <c:orientation val="minMax"/>
        </c:scaling>
        <c:axPos val="b"/>
        <c:title>
          <c:tx>
            <c:rich>
              <a:bodyPr/>
              <a:lstStyle/>
              <a:p>
                <a:pPr>
                  <a:defRPr sz="1400">
                    <a:solidFill>
                      <a:srgbClr val="0000CC"/>
                    </a:solidFill>
                  </a:defRPr>
                </a:pPr>
                <a:r>
                  <a:rPr lang="en-US" sz="1400">
                    <a:solidFill>
                      <a:srgbClr val="0000CC"/>
                    </a:solidFill>
                  </a:rPr>
                  <a:t>Year</a:t>
                </a:r>
              </a:p>
            </c:rich>
          </c:tx>
          <c:layout/>
        </c:title>
        <c:majorTickMark val="none"/>
        <c:minorTickMark val="cross"/>
        <c:tickLblPos val="nextTo"/>
        <c:crossAx val="81201408"/>
        <c:crosses val="autoZero"/>
        <c:auto val="1"/>
        <c:lblAlgn val="ctr"/>
        <c:lblOffset val="100"/>
      </c:catAx>
      <c:valAx>
        <c:axId val="81201408"/>
        <c:scaling>
          <c:orientation val="minMax"/>
        </c:scaling>
        <c:axPos val="l"/>
        <c:title>
          <c:tx>
            <c:rich>
              <a:bodyPr/>
              <a:lstStyle/>
              <a:p>
                <a:pPr>
                  <a:defRPr sz="1400">
                    <a:solidFill>
                      <a:srgbClr val="0000CC"/>
                    </a:solidFill>
                  </a:defRPr>
                </a:pPr>
                <a:r>
                  <a:rPr lang="en-US" sz="1400">
                    <a:solidFill>
                      <a:srgbClr val="0000CC"/>
                    </a:solidFill>
                  </a:rPr>
                  <a:t>Average tariff per outgoing minute (INR)</a:t>
                </a:r>
              </a:p>
            </c:rich>
          </c:tx>
          <c:layout/>
        </c:title>
        <c:numFmt formatCode="General" sourceLinked="1"/>
        <c:tickLblPos val="nextTo"/>
        <c:crossAx val="81199488"/>
        <c:crosses val="autoZero"/>
        <c:crossBetween val="between"/>
      </c:valAx>
      <c:valAx>
        <c:axId val="81219968"/>
        <c:scaling>
          <c:orientation val="minMax"/>
        </c:scaling>
        <c:axPos val="r"/>
        <c:title>
          <c:tx>
            <c:rich>
              <a:bodyPr rot="-5400000" vert="horz"/>
              <a:lstStyle/>
              <a:p>
                <a:pPr>
                  <a:defRPr sz="1600">
                    <a:solidFill>
                      <a:srgbClr val="0000CC"/>
                    </a:solidFill>
                  </a:defRPr>
                </a:pPr>
                <a:r>
                  <a:rPr lang="en-US" sz="1600">
                    <a:solidFill>
                      <a:srgbClr val="0000CC"/>
                    </a:solidFill>
                  </a:rPr>
                  <a:t>Mobile Teledensity</a:t>
                </a:r>
              </a:p>
            </c:rich>
          </c:tx>
          <c:layout/>
        </c:title>
        <c:numFmt formatCode="General" sourceLinked="1"/>
        <c:tickLblPos val="nextTo"/>
        <c:crossAx val="81221888"/>
        <c:crosses val="max"/>
        <c:crossBetween val="between"/>
      </c:valAx>
      <c:catAx>
        <c:axId val="81221888"/>
        <c:scaling>
          <c:orientation val="minMax"/>
        </c:scaling>
        <c:delete val="1"/>
        <c:axPos val="b"/>
        <c:tickLblPos val="nextTo"/>
        <c:crossAx val="81219968"/>
        <c:crosses val="autoZero"/>
        <c:auto val="1"/>
        <c:lblAlgn val="ctr"/>
        <c:lblOffset val="100"/>
      </c:catAx>
    </c:plotArea>
    <c:plotVisOnly val="1"/>
  </c:chart>
  <c:spPr>
    <a:solidFill>
      <a:schemeClr val="bg1"/>
    </a:solidFill>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621416-2FC7-4582-9772-4D1A6B69740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IN"/>
        </a:p>
      </dgm:t>
    </dgm:pt>
    <dgm:pt modelId="{A2C04795-59AF-4BF9-BB22-9EF18AFCB7E6}">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pPr rtl="0"/>
          <a:r>
            <a:rPr lang="en-US" sz="2000" b="1" dirty="0" smtClean="0">
              <a:solidFill>
                <a:srgbClr val="C00000"/>
              </a:solidFill>
            </a:rPr>
            <a:t>Fastest Growing Market in the World</a:t>
          </a:r>
          <a:endParaRPr lang="en-IN" sz="2000" b="1" dirty="0">
            <a:solidFill>
              <a:srgbClr val="FFFF00"/>
            </a:solidFill>
          </a:endParaRPr>
        </a:p>
      </dgm:t>
    </dgm:pt>
    <dgm:pt modelId="{A91FFD70-CB86-494D-A2C9-AC115D9BA78A}" type="parTrans" cxnId="{1BE73128-972B-429E-B26F-AEF84448C7CB}">
      <dgm:prSet/>
      <dgm:spPr/>
      <dgm:t>
        <a:bodyPr/>
        <a:lstStyle/>
        <a:p>
          <a:endParaRPr lang="en-IN" sz="2000" b="1">
            <a:solidFill>
              <a:srgbClr val="C00000"/>
            </a:solidFill>
          </a:endParaRPr>
        </a:p>
      </dgm:t>
    </dgm:pt>
    <dgm:pt modelId="{E33022F9-D797-4BF1-9607-3C70C3C6A3CE}" type="sibTrans" cxnId="{1BE73128-972B-429E-B26F-AEF84448C7CB}">
      <dgm:prSet/>
      <dgm:spPr/>
      <dgm:t>
        <a:bodyPr/>
        <a:lstStyle/>
        <a:p>
          <a:endParaRPr lang="en-IN" sz="2000" b="1">
            <a:solidFill>
              <a:srgbClr val="C00000"/>
            </a:solidFill>
          </a:endParaRPr>
        </a:p>
      </dgm:t>
    </dgm:pt>
    <dgm:pt modelId="{4548947F-5205-4F20-B8D4-8EA03D2F7339}">
      <dgm:prSet custT="1">
        <dgm:style>
          <a:lnRef idx="1">
            <a:schemeClr val="accent5"/>
          </a:lnRef>
          <a:fillRef idx="2">
            <a:schemeClr val="accent5"/>
          </a:fillRef>
          <a:effectRef idx="1">
            <a:schemeClr val="accent5"/>
          </a:effectRef>
          <a:fontRef idx="minor">
            <a:schemeClr val="dk1"/>
          </a:fontRef>
        </dgm:style>
      </dgm:prSet>
      <dgm:spPr/>
      <dgm:t>
        <a:bodyPr/>
        <a:lstStyle/>
        <a:p>
          <a:pPr rtl="0"/>
          <a:r>
            <a:rPr lang="en-US" sz="2000" b="1" dirty="0" smtClean="0">
              <a:solidFill>
                <a:srgbClr val="002060"/>
              </a:solidFill>
            </a:rPr>
            <a:t>Second Highest Number of mobile Subscribers</a:t>
          </a:r>
          <a:endParaRPr lang="en-IN" sz="2000" b="1" dirty="0">
            <a:solidFill>
              <a:schemeClr val="bg1"/>
            </a:solidFill>
          </a:endParaRPr>
        </a:p>
      </dgm:t>
    </dgm:pt>
    <dgm:pt modelId="{A9D667C5-4594-458D-ACB8-A4C00828038B}" type="parTrans" cxnId="{22751F3F-CE3F-4153-AA8D-F6A00D172B22}">
      <dgm:prSet/>
      <dgm:spPr/>
      <dgm:t>
        <a:bodyPr/>
        <a:lstStyle/>
        <a:p>
          <a:endParaRPr lang="en-IN" sz="2000" b="1">
            <a:solidFill>
              <a:srgbClr val="C00000"/>
            </a:solidFill>
          </a:endParaRPr>
        </a:p>
      </dgm:t>
    </dgm:pt>
    <dgm:pt modelId="{951A2F5D-3E09-4E58-8E61-3BF9AFB94032}" type="sibTrans" cxnId="{22751F3F-CE3F-4153-AA8D-F6A00D172B22}">
      <dgm:prSet/>
      <dgm:spPr/>
      <dgm:t>
        <a:bodyPr/>
        <a:lstStyle/>
        <a:p>
          <a:endParaRPr lang="en-IN" sz="2000" b="1">
            <a:solidFill>
              <a:srgbClr val="C00000"/>
            </a:solidFill>
          </a:endParaRPr>
        </a:p>
      </dgm:t>
    </dgm:pt>
    <dgm:pt modelId="{760A12F8-3A50-48B0-9788-5081E49CE997}">
      <dgm:prSet custT="1">
        <dgm:style>
          <a:lnRef idx="0">
            <a:schemeClr val="accent4"/>
          </a:lnRef>
          <a:fillRef idx="3">
            <a:schemeClr val="accent4"/>
          </a:fillRef>
          <a:effectRef idx="3">
            <a:schemeClr val="accent4"/>
          </a:effectRef>
          <a:fontRef idx="minor">
            <a:schemeClr val="lt1"/>
          </a:fontRef>
        </dgm:style>
      </dgm:prSet>
      <dgm:spPr/>
      <dgm:t>
        <a:bodyPr/>
        <a:lstStyle/>
        <a:p>
          <a:pPr rtl="0"/>
          <a:r>
            <a:rPr lang="en-US" sz="2000" b="1" dirty="0" smtClean="0">
              <a:solidFill>
                <a:srgbClr val="FFFF00"/>
              </a:solidFill>
            </a:rPr>
            <a:t>Total Telephone Subscribers &gt;1Billion </a:t>
          </a:r>
          <a:endParaRPr lang="en-IN" sz="2000" b="1" dirty="0">
            <a:solidFill>
              <a:srgbClr val="FFFF00"/>
            </a:solidFill>
          </a:endParaRPr>
        </a:p>
      </dgm:t>
    </dgm:pt>
    <dgm:pt modelId="{609D1EDF-92DF-40F3-ABF8-52B57733DA0D}" type="parTrans" cxnId="{8D2289F7-8D9E-4A05-8B95-F42B006EF2B6}">
      <dgm:prSet/>
      <dgm:spPr/>
      <dgm:t>
        <a:bodyPr/>
        <a:lstStyle/>
        <a:p>
          <a:endParaRPr lang="en-IN" sz="2000" b="1">
            <a:solidFill>
              <a:srgbClr val="C00000"/>
            </a:solidFill>
          </a:endParaRPr>
        </a:p>
      </dgm:t>
    </dgm:pt>
    <dgm:pt modelId="{B259CCC3-1818-4744-9827-A5C44B660CF9}" type="sibTrans" cxnId="{8D2289F7-8D9E-4A05-8B95-F42B006EF2B6}">
      <dgm:prSet/>
      <dgm:spPr/>
      <dgm:t>
        <a:bodyPr/>
        <a:lstStyle/>
        <a:p>
          <a:endParaRPr lang="en-IN" sz="2000" b="1">
            <a:solidFill>
              <a:srgbClr val="C00000"/>
            </a:solidFill>
          </a:endParaRPr>
        </a:p>
      </dgm:t>
    </dgm:pt>
    <dgm:pt modelId="{D930567A-3EDF-4EA1-836F-380F26A45573}">
      <dgm:prSet custT="1">
        <dgm:style>
          <a:lnRef idx="0">
            <a:schemeClr val="dk1"/>
          </a:lnRef>
          <a:fillRef idx="3">
            <a:schemeClr val="dk1"/>
          </a:fillRef>
          <a:effectRef idx="3">
            <a:schemeClr val="dk1"/>
          </a:effectRef>
          <a:fontRef idx="minor">
            <a:schemeClr val="lt1"/>
          </a:fontRef>
        </dgm:style>
      </dgm:prSet>
      <dgm:spPr>
        <a:solidFill>
          <a:srgbClr val="0000FF"/>
        </a:solidFill>
      </dgm:spPr>
      <dgm:t>
        <a:bodyPr/>
        <a:lstStyle/>
        <a:p>
          <a:pPr rtl="0"/>
          <a:r>
            <a:rPr lang="en-US" sz="2000" b="1" dirty="0" smtClean="0">
              <a:solidFill>
                <a:schemeClr val="bg1"/>
              </a:solidFill>
            </a:rPr>
            <a:t>Addition of 10 million subs. Per month </a:t>
          </a:r>
          <a:endParaRPr lang="en-IN" sz="2000" b="1" dirty="0">
            <a:solidFill>
              <a:srgbClr val="002060"/>
            </a:solidFill>
          </a:endParaRPr>
        </a:p>
      </dgm:t>
    </dgm:pt>
    <dgm:pt modelId="{FD1A552E-83D7-4E92-B657-43D40B861686}" type="parTrans" cxnId="{4BE950BF-DDF8-4B5A-A82D-094D179A09F0}">
      <dgm:prSet/>
      <dgm:spPr/>
      <dgm:t>
        <a:bodyPr/>
        <a:lstStyle/>
        <a:p>
          <a:endParaRPr lang="en-IN"/>
        </a:p>
      </dgm:t>
    </dgm:pt>
    <dgm:pt modelId="{EA15FF93-C6B0-47B6-8313-9732D7FF93A7}" type="sibTrans" cxnId="{4BE950BF-DDF8-4B5A-A82D-094D179A09F0}">
      <dgm:prSet/>
      <dgm:spPr/>
      <dgm:t>
        <a:bodyPr/>
        <a:lstStyle/>
        <a:p>
          <a:endParaRPr lang="en-IN"/>
        </a:p>
      </dgm:t>
    </dgm:pt>
    <dgm:pt modelId="{C6D534B1-B94D-4DF5-A221-6961B1F0FE5F}" type="pres">
      <dgm:prSet presAssocID="{7F621416-2FC7-4582-9772-4D1A6B69740D}" presName="Name0" presStyleCnt="0">
        <dgm:presLayoutVars>
          <dgm:dir/>
          <dgm:resizeHandles val="exact"/>
        </dgm:presLayoutVars>
      </dgm:prSet>
      <dgm:spPr/>
      <dgm:t>
        <a:bodyPr/>
        <a:lstStyle/>
        <a:p>
          <a:endParaRPr lang="en-IN"/>
        </a:p>
      </dgm:t>
    </dgm:pt>
    <dgm:pt modelId="{94839CE3-0F58-41A8-AAE2-28ECE6440631}" type="pres">
      <dgm:prSet presAssocID="{A2C04795-59AF-4BF9-BB22-9EF18AFCB7E6}" presName="node" presStyleLbl="node1" presStyleIdx="0" presStyleCnt="4">
        <dgm:presLayoutVars>
          <dgm:bulletEnabled val="1"/>
        </dgm:presLayoutVars>
      </dgm:prSet>
      <dgm:spPr/>
      <dgm:t>
        <a:bodyPr/>
        <a:lstStyle/>
        <a:p>
          <a:endParaRPr lang="en-IN"/>
        </a:p>
      </dgm:t>
    </dgm:pt>
    <dgm:pt modelId="{07415389-59BD-4BD4-BF80-858D3DF85555}" type="pres">
      <dgm:prSet presAssocID="{E33022F9-D797-4BF1-9607-3C70C3C6A3CE}" presName="sibTrans" presStyleCnt="0"/>
      <dgm:spPr/>
    </dgm:pt>
    <dgm:pt modelId="{FA472AD1-590B-4875-A07B-ED691A3C03C7}" type="pres">
      <dgm:prSet presAssocID="{4548947F-5205-4F20-B8D4-8EA03D2F7339}" presName="node" presStyleLbl="node1" presStyleIdx="1" presStyleCnt="4">
        <dgm:presLayoutVars>
          <dgm:bulletEnabled val="1"/>
        </dgm:presLayoutVars>
      </dgm:prSet>
      <dgm:spPr/>
      <dgm:t>
        <a:bodyPr/>
        <a:lstStyle/>
        <a:p>
          <a:endParaRPr lang="en-IN"/>
        </a:p>
      </dgm:t>
    </dgm:pt>
    <dgm:pt modelId="{AD7AF6D9-DE5C-46BA-858B-D98484F109C4}" type="pres">
      <dgm:prSet presAssocID="{951A2F5D-3E09-4E58-8E61-3BF9AFB94032}" presName="sibTrans" presStyleCnt="0"/>
      <dgm:spPr/>
    </dgm:pt>
    <dgm:pt modelId="{75701F1A-232A-4FE9-863D-E4F9C757AB9F}" type="pres">
      <dgm:prSet presAssocID="{760A12F8-3A50-48B0-9788-5081E49CE997}" presName="node" presStyleLbl="node1" presStyleIdx="2" presStyleCnt="4">
        <dgm:presLayoutVars>
          <dgm:bulletEnabled val="1"/>
        </dgm:presLayoutVars>
      </dgm:prSet>
      <dgm:spPr/>
      <dgm:t>
        <a:bodyPr/>
        <a:lstStyle/>
        <a:p>
          <a:endParaRPr lang="en-IN"/>
        </a:p>
      </dgm:t>
    </dgm:pt>
    <dgm:pt modelId="{17E7A605-E51C-40AE-ABB1-62FB555644F5}" type="pres">
      <dgm:prSet presAssocID="{B259CCC3-1818-4744-9827-A5C44B660CF9}" presName="sibTrans" presStyleCnt="0"/>
      <dgm:spPr/>
    </dgm:pt>
    <dgm:pt modelId="{A69283C7-D14A-4D28-AFD9-96C4559090DE}" type="pres">
      <dgm:prSet presAssocID="{D930567A-3EDF-4EA1-836F-380F26A45573}" presName="node" presStyleLbl="node1" presStyleIdx="3" presStyleCnt="4">
        <dgm:presLayoutVars>
          <dgm:bulletEnabled val="1"/>
        </dgm:presLayoutVars>
      </dgm:prSet>
      <dgm:spPr/>
      <dgm:t>
        <a:bodyPr/>
        <a:lstStyle/>
        <a:p>
          <a:endParaRPr lang="en-IN"/>
        </a:p>
      </dgm:t>
    </dgm:pt>
  </dgm:ptLst>
  <dgm:cxnLst>
    <dgm:cxn modelId="{5D071451-5060-494D-9524-16C669921CD7}" type="presOf" srcId="{4548947F-5205-4F20-B8D4-8EA03D2F7339}" destId="{FA472AD1-590B-4875-A07B-ED691A3C03C7}" srcOrd="0" destOrd="0" presId="urn:microsoft.com/office/officeart/2005/8/layout/hList6"/>
    <dgm:cxn modelId="{1227D7C9-75CD-468F-A2C4-DD5CA16856E0}" type="presOf" srcId="{760A12F8-3A50-48B0-9788-5081E49CE997}" destId="{75701F1A-232A-4FE9-863D-E4F9C757AB9F}" srcOrd="0" destOrd="0" presId="urn:microsoft.com/office/officeart/2005/8/layout/hList6"/>
    <dgm:cxn modelId="{1BE73128-972B-429E-B26F-AEF84448C7CB}" srcId="{7F621416-2FC7-4582-9772-4D1A6B69740D}" destId="{A2C04795-59AF-4BF9-BB22-9EF18AFCB7E6}" srcOrd="0" destOrd="0" parTransId="{A91FFD70-CB86-494D-A2C9-AC115D9BA78A}" sibTransId="{E33022F9-D797-4BF1-9607-3C70C3C6A3CE}"/>
    <dgm:cxn modelId="{E800C4D7-9092-427B-9923-A960C26F7399}" type="presOf" srcId="{D930567A-3EDF-4EA1-836F-380F26A45573}" destId="{A69283C7-D14A-4D28-AFD9-96C4559090DE}" srcOrd="0" destOrd="0" presId="urn:microsoft.com/office/officeart/2005/8/layout/hList6"/>
    <dgm:cxn modelId="{8D2289F7-8D9E-4A05-8B95-F42B006EF2B6}" srcId="{7F621416-2FC7-4582-9772-4D1A6B69740D}" destId="{760A12F8-3A50-48B0-9788-5081E49CE997}" srcOrd="2" destOrd="0" parTransId="{609D1EDF-92DF-40F3-ABF8-52B57733DA0D}" sibTransId="{B259CCC3-1818-4744-9827-A5C44B660CF9}"/>
    <dgm:cxn modelId="{22751F3F-CE3F-4153-AA8D-F6A00D172B22}" srcId="{7F621416-2FC7-4582-9772-4D1A6B69740D}" destId="{4548947F-5205-4F20-B8D4-8EA03D2F7339}" srcOrd="1" destOrd="0" parTransId="{A9D667C5-4594-458D-ACB8-A4C00828038B}" sibTransId="{951A2F5D-3E09-4E58-8E61-3BF9AFB94032}"/>
    <dgm:cxn modelId="{4E34CEF6-7F2F-461C-94AC-30495AD8C8F8}" type="presOf" srcId="{7F621416-2FC7-4582-9772-4D1A6B69740D}" destId="{C6D534B1-B94D-4DF5-A221-6961B1F0FE5F}" srcOrd="0" destOrd="0" presId="urn:microsoft.com/office/officeart/2005/8/layout/hList6"/>
    <dgm:cxn modelId="{014C919B-1FBC-495F-99BA-B694E2D4C531}" type="presOf" srcId="{A2C04795-59AF-4BF9-BB22-9EF18AFCB7E6}" destId="{94839CE3-0F58-41A8-AAE2-28ECE6440631}" srcOrd="0" destOrd="0" presId="urn:microsoft.com/office/officeart/2005/8/layout/hList6"/>
    <dgm:cxn modelId="{4BE950BF-DDF8-4B5A-A82D-094D179A09F0}" srcId="{7F621416-2FC7-4582-9772-4D1A6B69740D}" destId="{D930567A-3EDF-4EA1-836F-380F26A45573}" srcOrd="3" destOrd="0" parTransId="{FD1A552E-83D7-4E92-B657-43D40B861686}" sibTransId="{EA15FF93-C6B0-47B6-8313-9732D7FF93A7}"/>
    <dgm:cxn modelId="{F981595D-B736-4A3D-95A9-9EF224D49D5A}" type="presParOf" srcId="{C6D534B1-B94D-4DF5-A221-6961B1F0FE5F}" destId="{94839CE3-0F58-41A8-AAE2-28ECE6440631}" srcOrd="0" destOrd="0" presId="urn:microsoft.com/office/officeart/2005/8/layout/hList6"/>
    <dgm:cxn modelId="{EC946656-B75A-4430-AC81-897BE2F7272F}" type="presParOf" srcId="{C6D534B1-B94D-4DF5-A221-6961B1F0FE5F}" destId="{07415389-59BD-4BD4-BF80-858D3DF85555}" srcOrd="1" destOrd="0" presId="urn:microsoft.com/office/officeart/2005/8/layout/hList6"/>
    <dgm:cxn modelId="{1321E3B0-06A0-4B0C-BEEE-B9F67B9432D2}" type="presParOf" srcId="{C6D534B1-B94D-4DF5-A221-6961B1F0FE5F}" destId="{FA472AD1-590B-4875-A07B-ED691A3C03C7}" srcOrd="2" destOrd="0" presId="urn:microsoft.com/office/officeart/2005/8/layout/hList6"/>
    <dgm:cxn modelId="{7ECBF3F7-F107-43C0-9CD1-42A281EA998B}" type="presParOf" srcId="{C6D534B1-B94D-4DF5-A221-6961B1F0FE5F}" destId="{AD7AF6D9-DE5C-46BA-858B-D98484F109C4}" srcOrd="3" destOrd="0" presId="urn:microsoft.com/office/officeart/2005/8/layout/hList6"/>
    <dgm:cxn modelId="{DF140DDF-1D0C-44F8-AF74-55B235D33034}" type="presParOf" srcId="{C6D534B1-B94D-4DF5-A221-6961B1F0FE5F}" destId="{75701F1A-232A-4FE9-863D-E4F9C757AB9F}" srcOrd="4" destOrd="0" presId="urn:microsoft.com/office/officeart/2005/8/layout/hList6"/>
    <dgm:cxn modelId="{D5E205EA-276D-4C6F-9CFE-112AECC476D3}" type="presParOf" srcId="{C6D534B1-B94D-4DF5-A221-6961B1F0FE5F}" destId="{17E7A605-E51C-40AE-ABB1-62FB555644F5}" srcOrd="5" destOrd="0" presId="urn:microsoft.com/office/officeart/2005/8/layout/hList6"/>
    <dgm:cxn modelId="{2AAE7921-9593-4544-AFAE-5896821F8BFA}" type="presParOf" srcId="{C6D534B1-B94D-4DF5-A221-6961B1F0FE5F}" destId="{A69283C7-D14A-4D28-AFD9-96C4559090DE}" srcOrd="6" destOrd="0" presId="urn:microsoft.com/office/officeart/2005/8/layout/hList6"/>
  </dgm:cxnLst>
  <dgm:bg>
    <a:solidFill>
      <a:schemeClr val="bg1"/>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793201-76C6-43A4-8A25-AAF5622C0D44}"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n-IN"/>
        </a:p>
      </dgm:t>
    </dgm:pt>
    <dgm:pt modelId="{03170C10-2EF8-46F8-B9FB-9BE1D0FBC94E}">
      <dgm:prSet custT="1"/>
      <dgm:spPr/>
      <dgm:t>
        <a:bodyPr/>
        <a:lstStyle/>
        <a:p>
          <a:pPr rtl="0"/>
          <a:r>
            <a:rPr lang="en-GB" sz="2400" b="1" i="1" dirty="0" smtClean="0">
              <a:solidFill>
                <a:srgbClr val="FF0000"/>
              </a:solidFill>
            </a:rPr>
            <a:t>World's lowest call rates (per second billing</a:t>
          </a:r>
          <a:endParaRPr lang="en-IN" sz="2400" b="1" dirty="0">
            <a:solidFill>
              <a:srgbClr val="FF0000"/>
            </a:solidFill>
          </a:endParaRPr>
        </a:p>
      </dgm:t>
    </dgm:pt>
    <dgm:pt modelId="{2BAEAB78-18A0-43EE-A3CF-DAEBD59A0EBA}" type="parTrans" cxnId="{53026D8F-E43E-4956-9C7B-35AAE2598D43}">
      <dgm:prSet/>
      <dgm:spPr/>
      <dgm:t>
        <a:bodyPr/>
        <a:lstStyle/>
        <a:p>
          <a:endParaRPr lang="en-IN" sz="2800" b="1">
            <a:solidFill>
              <a:srgbClr val="FF0000"/>
            </a:solidFill>
          </a:endParaRPr>
        </a:p>
      </dgm:t>
    </dgm:pt>
    <dgm:pt modelId="{2359FA55-5306-41B8-85E1-2E6C11CA7879}" type="sibTrans" cxnId="{53026D8F-E43E-4956-9C7B-35AAE2598D43}">
      <dgm:prSet/>
      <dgm:spPr/>
      <dgm:t>
        <a:bodyPr/>
        <a:lstStyle/>
        <a:p>
          <a:endParaRPr lang="en-IN" sz="2800" b="1">
            <a:solidFill>
              <a:srgbClr val="FF0000"/>
            </a:solidFill>
          </a:endParaRPr>
        </a:p>
      </dgm:t>
    </dgm:pt>
    <dgm:pt modelId="{46B6218F-B605-49A6-80FA-1BFE9068FC0D}">
      <dgm:prSet custT="1"/>
      <dgm:spPr/>
      <dgm:t>
        <a:bodyPr/>
        <a:lstStyle/>
        <a:p>
          <a:pPr rtl="0"/>
          <a:r>
            <a:rPr lang="en-GB" sz="2400" b="1" i="1" dirty="0" smtClean="0">
              <a:solidFill>
                <a:srgbClr val="FF0000"/>
              </a:solidFill>
            </a:rPr>
            <a:t>World's cheapest mobile handset (USD 6)</a:t>
          </a:r>
        </a:p>
      </dgm:t>
    </dgm:pt>
    <dgm:pt modelId="{2C35F995-4A79-45A3-B34C-DF935835DEA8}" type="parTrans" cxnId="{C811DBB9-599A-493C-A7C1-D52CCA7C1CD9}">
      <dgm:prSet/>
      <dgm:spPr/>
      <dgm:t>
        <a:bodyPr/>
        <a:lstStyle/>
        <a:p>
          <a:endParaRPr lang="en-IN" sz="2800" b="1">
            <a:solidFill>
              <a:srgbClr val="FF0000"/>
            </a:solidFill>
          </a:endParaRPr>
        </a:p>
      </dgm:t>
    </dgm:pt>
    <dgm:pt modelId="{42B2BD8D-5A59-4ABD-87DB-757DF14C6745}" type="sibTrans" cxnId="{C811DBB9-599A-493C-A7C1-D52CCA7C1CD9}">
      <dgm:prSet/>
      <dgm:spPr/>
      <dgm:t>
        <a:bodyPr/>
        <a:lstStyle/>
        <a:p>
          <a:endParaRPr lang="en-IN" sz="2800" b="1">
            <a:solidFill>
              <a:srgbClr val="FF0000"/>
            </a:solidFill>
          </a:endParaRPr>
        </a:p>
      </dgm:t>
    </dgm:pt>
    <dgm:pt modelId="{CDEBADF0-0035-4248-BB7A-A23F26F4A0AF}">
      <dgm:prSet custT="1"/>
      <dgm:spPr/>
      <dgm:t>
        <a:bodyPr/>
        <a:lstStyle/>
        <a:p>
          <a:pPr rtl="0"/>
          <a:r>
            <a:rPr lang="en-GB" sz="2400" b="1" i="1" dirty="0" smtClean="0">
              <a:solidFill>
                <a:srgbClr val="FF0000"/>
              </a:solidFill>
            </a:rPr>
            <a:t>Fastest sale of 26.5 million smart phones per quarter.</a:t>
          </a:r>
          <a:endParaRPr lang="en-IN" sz="2400" b="1" dirty="0">
            <a:solidFill>
              <a:srgbClr val="FF0000"/>
            </a:solidFill>
          </a:endParaRPr>
        </a:p>
      </dgm:t>
    </dgm:pt>
    <dgm:pt modelId="{7B3C0972-9DC4-4D2B-B1F4-E24E0F7751EA}" type="parTrans" cxnId="{7D7494D0-28D1-4850-8DBB-90F39126E702}">
      <dgm:prSet/>
      <dgm:spPr/>
      <dgm:t>
        <a:bodyPr/>
        <a:lstStyle/>
        <a:p>
          <a:endParaRPr lang="en-IN" sz="2800" b="1">
            <a:solidFill>
              <a:srgbClr val="FF0000"/>
            </a:solidFill>
          </a:endParaRPr>
        </a:p>
      </dgm:t>
    </dgm:pt>
    <dgm:pt modelId="{A80C869C-E65C-44F8-BC4D-96A2064134E0}" type="sibTrans" cxnId="{7D7494D0-28D1-4850-8DBB-90F39126E702}">
      <dgm:prSet/>
      <dgm:spPr/>
      <dgm:t>
        <a:bodyPr/>
        <a:lstStyle/>
        <a:p>
          <a:endParaRPr lang="en-IN" sz="2800" b="1">
            <a:solidFill>
              <a:srgbClr val="FF0000"/>
            </a:solidFill>
          </a:endParaRPr>
        </a:p>
      </dgm:t>
    </dgm:pt>
    <dgm:pt modelId="{A7ABD055-5417-49DB-8CAD-CCB45D0ABD95}">
      <dgm:prSet custT="1"/>
      <dgm:spPr/>
      <dgm:t>
        <a:bodyPr/>
        <a:lstStyle/>
        <a:p>
          <a:pPr rtl="0"/>
          <a:r>
            <a:rPr lang="en-GB" sz="2400" b="1" i="1" dirty="0" smtClean="0">
              <a:solidFill>
                <a:srgbClr val="FF0000"/>
              </a:solidFill>
            </a:rPr>
            <a:t>Sale of 53million mobile phones per quarter</a:t>
          </a:r>
          <a:endParaRPr lang="en-IN" sz="2400" b="1" i="1" dirty="0">
            <a:solidFill>
              <a:srgbClr val="FF0000"/>
            </a:solidFill>
          </a:endParaRPr>
        </a:p>
      </dgm:t>
    </dgm:pt>
    <dgm:pt modelId="{4D055865-8A23-41B6-AA35-EF217A9C0BA1}" type="parTrans" cxnId="{D634E83E-A91B-4C71-B13B-71E3D3CD4E2F}">
      <dgm:prSet/>
      <dgm:spPr/>
      <dgm:t>
        <a:bodyPr/>
        <a:lstStyle/>
        <a:p>
          <a:endParaRPr lang="en-US"/>
        </a:p>
      </dgm:t>
    </dgm:pt>
    <dgm:pt modelId="{BA3B8C4B-398B-46B6-B1B4-D6028629864E}" type="sibTrans" cxnId="{D634E83E-A91B-4C71-B13B-71E3D3CD4E2F}">
      <dgm:prSet/>
      <dgm:spPr/>
      <dgm:t>
        <a:bodyPr/>
        <a:lstStyle/>
        <a:p>
          <a:endParaRPr lang="en-US"/>
        </a:p>
      </dgm:t>
    </dgm:pt>
    <dgm:pt modelId="{A3FEEC53-0279-4AC6-9A26-EB55FBCC61EF}" type="pres">
      <dgm:prSet presAssocID="{DC793201-76C6-43A4-8A25-AAF5622C0D44}" presName="Name0" presStyleCnt="0">
        <dgm:presLayoutVars>
          <dgm:chMax val="7"/>
          <dgm:dir/>
          <dgm:animLvl val="lvl"/>
          <dgm:resizeHandles val="exact"/>
        </dgm:presLayoutVars>
      </dgm:prSet>
      <dgm:spPr/>
      <dgm:t>
        <a:bodyPr/>
        <a:lstStyle/>
        <a:p>
          <a:endParaRPr lang="en-IN"/>
        </a:p>
      </dgm:t>
    </dgm:pt>
    <dgm:pt modelId="{73DFCBCE-471B-44DB-A9F8-3BE496EDCDBE}" type="pres">
      <dgm:prSet presAssocID="{03170C10-2EF8-46F8-B9FB-9BE1D0FBC94E}" presName="circle1" presStyleLbl="node1" presStyleIdx="0" presStyleCnt="4"/>
      <dgm:spPr/>
      <dgm:t>
        <a:bodyPr/>
        <a:lstStyle/>
        <a:p>
          <a:endParaRPr lang="en-IN"/>
        </a:p>
      </dgm:t>
    </dgm:pt>
    <dgm:pt modelId="{1F73A165-65DA-4192-95B9-684C448415EF}" type="pres">
      <dgm:prSet presAssocID="{03170C10-2EF8-46F8-B9FB-9BE1D0FBC94E}" presName="space" presStyleCnt="0"/>
      <dgm:spPr/>
      <dgm:t>
        <a:bodyPr/>
        <a:lstStyle/>
        <a:p>
          <a:endParaRPr lang="en-IN"/>
        </a:p>
      </dgm:t>
    </dgm:pt>
    <dgm:pt modelId="{E956B4B8-FDCE-44B1-8A52-F91F63A92750}" type="pres">
      <dgm:prSet presAssocID="{03170C10-2EF8-46F8-B9FB-9BE1D0FBC94E}" presName="rect1" presStyleLbl="alignAcc1" presStyleIdx="0" presStyleCnt="4"/>
      <dgm:spPr/>
      <dgm:t>
        <a:bodyPr/>
        <a:lstStyle/>
        <a:p>
          <a:endParaRPr lang="en-IN"/>
        </a:p>
      </dgm:t>
    </dgm:pt>
    <dgm:pt modelId="{86485807-8A52-4C96-B2DC-ABB381E20B2A}" type="pres">
      <dgm:prSet presAssocID="{46B6218F-B605-49A6-80FA-1BFE9068FC0D}" presName="vertSpace2" presStyleLbl="node1" presStyleIdx="0" presStyleCnt="4"/>
      <dgm:spPr/>
      <dgm:t>
        <a:bodyPr/>
        <a:lstStyle/>
        <a:p>
          <a:endParaRPr lang="en-IN"/>
        </a:p>
      </dgm:t>
    </dgm:pt>
    <dgm:pt modelId="{8CC78A88-4380-4535-B1FC-803A8AD8F0C7}" type="pres">
      <dgm:prSet presAssocID="{46B6218F-B605-49A6-80FA-1BFE9068FC0D}" presName="circle2" presStyleLbl="node1" presStyleIdx="1" presStyleCnt="4"/>
      <dgm:spPr/>
      <dgm:t>
        <a:bodyPr/>
        <a:lstStyle/>
        <a:p>
          <a:endParaRPr lang="en-IN"/>
        </a:p>
      </dgm:t>
    </dgm:pt>
    <dgm:pt modelId="{9EEDCDAE-A5E7-4F24-B56E-DFA3ADBB71F1}" type="pres">
      <dgm:prSet presAssocID="{46B6218F-B605-49A6-80FA-1BFE9068FC0D}" presName="rect2" presStyleLbl="alignAcc1" presStyleIdx="1" presStyleCnt="4"/>
      <dgm:spPr/>
      <dgm:t>
        <a:bodyPr/>
        <a:lstStyle/>
        <a:p>
          <a:endParaRPr lang="en-IN"/>
        </a:p>
      </dgm:t>
    </dgm:pt>
    <dgm:pt modelId="{6131D4C5-10F0-404B-9C79-1FD9CDF338FD}" type="pres">
      <dgm:prSet presAssocID="{A7ABD055-5417-49DB-8CAD-CCB45D0ABD95}" presName="vertSpace3" presStyleLbl="node1" presStyleIdx="1" presStyleCnt="4"/>
      <dgm:spPr/>
    </dgm:pt>
    <dgm:pt modelId="{F2F40E4E-3A86-4529-B37F-34821E884551}" type="pres">
      <dgm:prSet presAssocID="{A7ABD055-5417-49DB-8CAD-CCB45D0ABD95}" presName="circle3" presStyleLbl="node1" presStyleIdx="2" presStyleCnt="4"/>
      <dgm:spPr/>
    </dgm:pt>
    <dgm:pt modelId="{EAD90037-E933-4614-AFC9-14824F206E86}" type="pres">
      <dgm:prSet presAssocID="{A7ABD055-5417-49DB-8CAD-CCB45D0ABD95}" presName="rect3" presStyleLbl="alignAcc1" presStyleIdx="2" presStyleCnt="4"/>
      <dgm:spPr/>
      <dgm:t>
        <a:bodyPr/>
        <a:lstStyle/>
        <a:p>
          <a:endParaRPr lang="en-US"/>
        </a:p>
      </dgm:t>
    </dgm:pt>
    <dgm:pt modelId="{FFEA20F5-FCD9-4B13-BF52-D3247E8A3EB9}" type="pres">
      <dgm:prSet presAssocID="{CDEBADF0-0035-4248-BB7A-A23F26F4A0AF}" presName="vertSpace4" presStyleLbl="node1" presStyleIdx="2" presStyleCnt="4"/>
      <dgm:spPr/>
      <dgm:t>
        <a:bodyPr/>
        <a:lstStyle/>
        <a:p>
          <a:endParaRPr lang="en-IN"/>
        </a:p>
      </dgm:t>
    </dgm:pt>
    <dgm:pt modelId="{E2E95872-196F-4077-88E3-4C8C0C375E49}" type="pres">
      <dgm:prSet presAssocID="{CDEBADF0-0035-4248-BB7A-A23F26F4A0AF}" presName="circle4" presStyleLbl="node1" presStyleIdx="3" presStyleCnt="4"/>
      <dgm:spPr/>
      <dgm:t>
        <a:bodyPr/>
        <a:lstStyle/>
        <a:p>
          <a:endParaRPr lang="en-IN"/>
        </a:p>
      </dgm:t>
    </dgm:pt>
    <dgm:pt modelId="{E1EDFCD5-A207-4276-905A-A3D353E714AA}" type="pres">
      <dgm:prSet presAssocID="{CDEBADF0-0035-4248-BB7A-A23F26F4A0AF}" presName="rect4" presStyleLbl="alignAcc1" presStyleIdx="3" presStyleCnt="4"/>
      <dgm:spPr/>
      <dgm:t>
        <a:bodyPr/>
        <a:lstStyle/>
        <a:p>
          <a:endParaRPr lang="en-IN"/>
        </a:p>
      </dgm:t>
    </dgm:pt>
    <dgm:pt modelId="{6D7C7FC4-0EAC-4081-BFF5-7919DBAAFD1D}" type="pres">
      <dgm:prSet presAssocID="{03170C10-2EF8-46F8-B9FB-9BE1D0FBC94E}" presName="rect1ParTxNoCh" presStyleLbl="alignAcc1" presStyleIdx="3" presStyleCnt="4">
        <dgm:presLayoutVars>
          <dgm:chMax val="1"/>
          <dgm:bulletEnabled val="1"/>
        </dgm:presLayoutVars>
      </dgm:prSet>
      <dgm:spPr/>
      <dgm:t>
        <a:bodyPr/>
        <a:lstStyle/>
        <a:p>
          <a:endParaRPr lang="en-IN"/>
        </a:p>
      </dgm:t>
    </dgm:pt>
    <dgm:pt modelId="{D359C1FC-7A91-4D90-B1E7-3D45AABEFD5E}" type="pres">
      <dgm:prSet presAssocID="{46B6218F-B605-49A6-80FA-1BFE9068FC0D}" presName="rect2ParTxNoCh" presStyleLbl="alignAcc1" presStyleIdx="3" presStyleCnt="4">
        <dgm:presLayoutVars>
          <dgm:chMax val="1"/>
          <dgm:bulletEnabled val="1"/>
        </dgm:presLayoutVars>
      </dgm:prSet>
      <dgm:spPr/>
      <dgm:t>
        <a:bodyPr/>
        <a:lstStyle/>
        <a:p>
          <a:endParaRPr lang="en-IN"/>
        </a:p>
      </dgm:t>
    </dgm:pt>
    <dgm:pt modelId="{5351B0D6-42B8-4A94-A856-A6773CBD3B08}" type="pres">
      <dgm:prSet presAssocID="{A7ABD055-5417-49DB-8CAD-CCB45D0ABD95}" presName="rect3ParTxNoCh" presStyleLbl="alignAcc1" presStyleIdx="3" presStyleCnt="4">
        <dgm:presLayoutVars>
          <dgm:chMax val="1"/>
          <dgm:bulletEnabled val="1"/>
        </dgm:presLayoutVars>
      </dgm:prSet>
      <dgm:spPr/>
      <dgm:t>
        <a:bodyPr/>
        <a:lstStyle/>
        <a:p>
          <a:endParaRPr lang="en-US"/>
        </a:p>
      </dgm:t>
    </dgm:pt>
    <dgm:pt modelId="{2CE38FDC-6398-4D1E-965E-81EF38E5CB33}" type="pres">
      <dgm:prSet presAssocID="{CDEBADF0-0035-4248-BB7A-A23F26F4A0AF}" presName="rect4ParTxNoCh" presStyleLbl="alignAcc1" presStyleIdx="3" presStyleCnt="4">
        <dgm:presLayoutVars>
          <dgm:chMax val="1"/>
          <dgm:bulletEnabled val="1"/>
        </dgm:presLayoutVars>
      </dgm:prSet>
      <dgm:spPr/>
      <dgm:t>
        <a:bodyPr/>
        <a:lstStyle/>
        <a:p>
          <a:endParaRPr lang="en-IN"/>
        </a:p>
      </dgm:t>
    </dgm:pt>
  </dgm:ptLst>
  <dgm:cxnLst>
    <dgm:cxn modelId="{189BF643-FBCA-42CF-98B8-EE0F07F2D921}" type="presOf" srcId="{A7ABD055-5417-49DB-8CAD-CCB45D0ABD95}" destId="{EAD90037-E933-4614-AFC9-14824F206E86}" srcOrd="0" destOrd="0" presId="urn:microsoft.com/office/officeart/2005/8/layout/target3"/>
    <dgm:cxn modelId="{55967C73-EAC3-4DCD-AA39-25C5BE2ECE2A}" type="presOf" srcId="{46B6218F-B605-49A6-80FA-1BFE9068FC0D}" destId="{9EEDCDAE-A5E7-4F24-B56E-DFA3ADBB71F1}" srcOrd="0" destOrd="0" presId="urn:microsoft.com/office/officeart/2005/8/layout/target3"/>
    <dgm:cxn modelId="{7B65D23F-14C7-493D-9FB1-AAA2CC79E876}" type="presOf" srcId="{46B6218F-B605-49A6-80FA-1BFE9068FC0D}" destId="{D359C1FC-7A91-4D90-B1E7-3D45AABEFD5E}" srcOrd="1" destOrd="0" presId="urn:microsoft.com/office/officeart/2005/8/layout/target3"/>
    <dgm:cxn modelId="{B59C82B8-BB29-4077-A9B2-A8CB932935B6}" type="presOf" srcId="{CDEBADF0-0035-4248-BB7A-A23F26F4A0AF}" destId="{E1EDFCD5-A207-4276-905A-A3D353E714AA}" srcOrd="0" destOrd="0" presId="urn:microsoft.com/office/officeart/2005/8/layout/target3"/>
    <dgm:cxn modelId="{9842BF64-5062-4A13-AFD5-34B7FB89DF05}" type="presOf" srcId="{CDEBADF0-0035-4248-BB7A-A23F26F4A0AF}" destId="{2CE38FDC-6398-4D1E-965E-81EF38E5CB33}" srcOrd="1" destOrd="0" presId="urn:microsoft.com/office/officeart/2005/8/layout/target3"/>
    <dgm:cxn modelId="{53026D8F-E43E-4956-9C7B-35AAE2598D43}" srcId="{DC793201-76C6-43A4-8A25-AAF5622C0D44}" destId="{03170C10-2EF8-46F8-B9FB-9BE1D0FBC94E}" srcOrd="0" destOrd="0" parTransId="{2BAEAB78-18A0-43EE-A3CF-DAEBD59A0EBA}" sibTransId="{2359FA55-5306-41B8-85E1-2E6C11CA7879}"/>
    <dgm:cxn modelId="{BEA6F193-F54C-4C55-B81D-BD1B95782208}" type="presOf" srcId="{A7ABD055-5417-49DB-8CAD-CCB45D0ABD95}" destId="{5351B0D6-42B8-4A94-A856-A6773CBD3B08}" srcOrd="1" destOrd="0" presId="urn:microsoft.com/office/officeart/2005/8/layout/target3"/>
    <dgm:cxn modelId="{C811DBB9-599A-493C-A7C1-D52CCA7C1CD9}" srcId="{DC793201-76C6-43A4-8A25-AAF5622C0D44}" destId="{46B6218F-B605-49A6-80FA-1BFE9068FC0D}" srcOrd="1" destOrd="0" parTransId="{2C35F995-4A79-45A3-B34C-DF935835DEA8}" sibTransId="{42B2BD8D-5A59-4ABD-87DB-757DF14C6745}"/>
    <dgm:cxn modelId="{D634E83E-A91B-4C71-B13B-71E3D3CD4E2F}" srcId="{DC793201-76C6-43A4-8A25-AAF5622C0D44}" destId="{A7ABD055-5417-49DB-8CAD-CCB45D0ABD95}" srcOrd="2" destOrd="0" parTransId="{4D055865-8A23-41B6-AA35-EF217A9C0BA1}" sibTransId="{BA3B8C4B-398B-46B6-B1B4-D6028629864E}"/>
    <dgm:cxn modelId="{7698C147-35E9-41B4-A058-46D34B56900B}" type="presOf" srcId="{DC793201-76C6-43A4-8A25-AAF5622C0D44}" destId="{A3FEEC53-0279-4AC6-9A26-EB55FBCC61EF}" srcOrd="0" destOrd="0" presId="urn:microsoft.com/office/officeart/2005/8/layout/target3"/>
    <dgm:cxn modelId="{112683DE-D2B5-40A1-AF14-EC738F370D43}" type="presOf" srcId="{03170C10-2EF8-46F8-B9FB-9BE1D0FBC94E}" destId="{6D7C7FC4-0EAC-4081-BFF5-7919DBAAFD1D}" srcOrd="1" destOrd="0" presId="urn:microsoft.com/office/officeart/2005/8/layout/target3"/>
    <dgm:cxn modelId="{7D7494D0-28D1-4850-8DBB-90F39126E702}" srcId="{DC793201-76C6-43A4-8A25-AAF5622C0D44}" destId="{CDEBADF0-0035-4248-BB7A-A23F26F4A0AF}" srcOrd="3" destOrd="0" parTransId="{7B3C0972-9DC4-4D2B-B1F4-E24E0F7751EA}" sibTransId="{A80C869C-E65C-44F8-BC4D-96A2064134E0}"/>
    <dgm:cxn modelId="{4E892D8B-E32B-417E-98CE-BCC2C345DCC3}" type="presOf" srcId="{03170C10-2EF8-46F8-B9FB-9BE1D0FBC94E}" destId="{E956B4B8-FDCE-44B1-8A52-F91F63A92750}" srcOrd="0" destOrd="0" presId="urn:microsoft.com/office/officeart/2005/8/layout/target3"/>
    <dgm:cxn modelId="{E7AD0B45-CF9E-4C3C-9ACC-335C735BB92D}" type="presParOf" srcId="{A3FEEC53-0279-4AC6-9A26-EB55FBCC61EF}" destId="{73DFCBCE-471B-44DB-A9F8-3BE496EDCDBE}" srcOrd="0" destOrd="0" presId="urn:microsoft.com/office/officeart/2005/8/layout/target3"/>
    <dgm:cxn modelId="{9A38D866-4015-49D5-8C3B-7D8A82585F5B}" type="presParOf" srcId="{A3FEEC53-0279-4AC6-9A26-EB55FBCC61EF}" destId="{1F73A165-65DA-4192-95B9-684C448415EF}" srcOrd="1" destOrd="0" presId="urn:microsoft.com/office/officeart/2005/8/layout/target3"/>
    <dgm:cxn modelId="{C8A99B6D-A64A-48B7-9AAC-B2BD04E9FF8F}" type="presParOf" srcId="{A3FEEC53-0279-4AC6-9A26-EB55FBCC61EF}" destId="{E956B4B8-FDCE-44B1-8A52-F91F63A92750}" srcOrd="2" destOrd="0" presId="urn:microsoft.com/office/officeart/2005/8/layout/target3"/>
    <dgm:cxn modelId="{0506EB9F-648B-4227-AD95-329A798631BC}" type="presParOf" srcId="{A3FEEC53-0279-4AC6-9A26-EB55FBCC61EF}" destId="{86485807-8A52-4C96-B2DC-ABB381E20B2A}" srcOrd="3" destOrd="0" presId="urn:microsoft.com/office/officeart/2005/8/layout/target3"/>
    <dgm:cxn modelId="{304C7E05-2D9A-443F-964F-4403876608BC}" type="presParOf" srcId="{A3FEEC53-0279-4AC6-9A26-EB55FBCC61EF}" destId="{8CC78A88-4380-4535-B1FC-803A8AD8F0C7}" srcOrd="4" destOrd="0" presId="urn:microsoft.com/office/officeart/2005/8/layout/target3"/>
    <dgm:cxn modelId="{944F2097-CF19-4574-8B64-A58F6D287DE6}" type="presParOf" srcId="{A3FEEC53-0279-4AC6-9A26-EB55FBCC61EF}" destId="{9EEDCDAE-A5E7-4F24-B56E-DFA3ADBB71F1}" srcOrd="5" destOrd="0" presId="urn:microsoft.com/office/officeart/2005/8/layout/target3"/>
    <dgm:cxn modelId="{21D737AF-BF89-4526-B0AF-60269EEDD8AF}" type="presParOf" srcId="{A3FEEC53-0279-4AC6-9A26-EB55FBCC61EF}" destId="{6131D4C5-10F0-404B-9C79-1FD9CDF338FD}" srcOrd="6" destOrd="0" presId="urn:microsoft.com/office/officeart/2005/8/layout/target3"/>
    <dgm:cxn modelId="{C9F40C44-D446-4E20-9710-FD9C2A6C2FFD}" type="presParOf" srcId="{A3FEEC53-0279-4AC6-9A26-EB55FBCC61EF}" destId="{F2F40E4E-3A86-4529-B37F-34821E884551}" srcOrd="7" destOrd="0" presId="urn:microsoft.com/office/officeart/2005/8/layout/target3"/>
    <dgm:cxn modelId="{62C9401C-E4A0-4D83-BBBD-533B545B2C47}" type="presParOf" srcId="{A3FEEC53-0279-4AC6-9A26-EB55FBCC61EF}" destId="{EAD90037-E933-4614-AFC9-14824F206E86}" srcOrd="8" destOrd="0" presId="urn:microsoft.com/office/officeart/2005/8/layout/target3"/>
    <dgm:cxn modelId="{9F39D4D8-AE46-4439-BEDA-54CE20F3CECF}" type="presParOf" srcId="{A3FEEC53-0279-4AC6-9A26-EB55FBCC61EF}" destId="{FFEA20F5-FCD9-4B13-BF52-D3247E8A3EB9}" srcOrd="9" destOrd="0" presId="urn:microsoft.com/office/officeart/2005/8/layout/target3"/>
    <dgm:cxn modelId="{9E0D2206-317E-4DB3-8CD2-446D95E65CC8}" type="presParOf" srcId="{A3FEEC53-0279-4AC6-9A26-EB55FBCC61EF}" destId="{E2E95872-196F-4077-88E3-4C8C0C375E49}" srcOrd="10" destOrd="0" presId="urn:microsoft.com/office/officeart/2005/8/layout/target3"/>
    <dgm:cxn modelId="{02081EFF-0140-47EB-96FB-C6D16AC65573}" type="presParOf" srcId="{A3FEEC53-0279-4AC6-9A26-EB55FBCC61EF}" destId="{E1EDFCD5-A207-4276-905A-A3D353E714AA}" srcOrd="11" destOrd="0" presId="urn:microsoft.com/office/officeart/2005/8/layout/target3"/>
    <dgm:cxn modelId="{BA20ED53-AC40-415E-AD10-568BF1E3C36E}" type="presParOf" srcId="{A3FEEC53-0279-4AC6-9A26-EB55FBCC61EF}" destId="{6D7C7FC4-0EAC-4081-BFF5-7919DBAAFD1D}" srcOrd="12" destOrd="0" presId="urn:microsoft.com/office/officeart/2005/8/layout/target3"/>
    <dgm:cxn modelId="{51C05C79-C1F1-45D6-87D5-3BBD2814F9B7}" type="presParOf" srcId="{A3FEEC53-0279-4AC6-9A26-EB55FBCC61EF}" destId="{D359C1FC-7A91-4D90-B1E7-3D45AABEFD5E}" srcOrd="13" destOrd="0" presId="urn:microsoft.com/office/officeart/2005/8/layout/target3"/>
    <dgm:cxn modelId="{6B87B012-EC9F-44D8-95B8-20237378AA8B}" type="presParOf" srcId="{A3FEEC53-0279-4AC6-9A26-EB55FBCC61EF}" destId="{5351B0D6-42B8-4A94-A856-A6773CBD3B08}" srcOrd="14" destOrd="0" presId="urn:microsoft.com/office/officeart/2005/8/layout/target3"/>
    <dgm:cxn modelId="{1C3CDA36-17B4-4E94-8663-36F1BDA50465}" type="presParOf" srcId="{A3FEEC53-0279-4AC6-9A26-EB55FBCC61EF}" destId="{2CE38FDC-6398-4D1E-965E-81EF38E5CB33}" srcOrd="15" destOrd="0" presId="urn:microsoft.com/office/officeart/2005/8/layout/target3"/>
  </dgm:cxnLst>
  <dgm:bg>
    <a:solidFill>
      <a:srgbClr val="C00000"/>
    </a:solidFill>
    <a:effectLst>
      <a:glow rad="228600">
        <a:schemeClr val="accent5">
          <a:satMod val="175000"/>
          <a:alpha val="40000"/>
        </a:schemeClr>
      </a:glo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839CE3-0F58-41A8-AAE2-28ECE6440631}">
      <dsp:nvSpPr>
        <dsp:cNvPr id="0" name=""/>
        <dsp:cNvSpPr/>
      </dsp:nvSpPr>
      <dsp:spPr>
        <a:xfrm rot="16200000">
          <a:off x="-66713" y="68902"/>
          <a:ext cx="2286000" cy="2148194"/>
        </a:xfrm>
        <a:prstGeom prst="flowChartManualOperation">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27000" tIns="0" rIns="127000" bIns="0" numCol="1" spcCol="1270" anchor="ctr" anchorCtr="0">
          <a:noAutofit/>
        </a:bodyPr>
        <a:lstStyle/>
        <a:p>
          <a:pPr lvl="0" algn="ctr" defTabSz="889000" rtl="0">
            <a:lnSpc>
              <a:spcPct val="90000"/>
            </a:lnSpc>
            <a:spcBef>
              <a:spcPct val="0"/>
            </a:spcBef>
            <a:spcAft>
              <a:spcPct val="35000"/>
            </a:spcAft>
          </a:pPr>
          <a:r>
            <a:rPr lang="en-US" sz="2000" b="1" kern="1200" dirty="0" smtClean="0">
              <a:solidFill>
                <a:srgbClr val="C00000"/>
              </a:solidFill>
            </a:rPr>
            <a:t>Fastest Growing Market in the World</a:t>
          </a:r>
          <a:endParaRPr lang="en-IN" sz="2000" b="1" kern="1200" dirty="0">
            <a:solidFill>
              <a:srgbClr val="FFFF00"/>
            </a:solidFill>
          </a:endParaRPr>
        </a:p>
      </dsp:txBody>
      <dsp:txXfrm rot="16200000">
        <a:off x="-66713" y="68902"/>
        <a:ext cx="2286000" cy="2148194"/>
      </dsp:txXfrm>
    </dsp:sp>
    <dsp:sp modelId="{FA472AD1-590B-4875-A07B-ED691A3C03C7}">
      <dsp:nvSpPr>
        <dsp:cNvPr id="0" name=""/>
        <dsp:cNvSpPr/>
      </dsp:nvSpPr>
      <dsp:spPr>
        <a:xfrm rot="16200000">
          <a:off x="2242595" y="68902"/>
          <a:ext cx="2286000" cy="2148194"/>
        </a:xfrm>
        <a:prstGeom prst="flowChartManualOperation">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7000" tIns="0" rIns="127000" bIns="0" numCol="1" spcCol="1270" anchor="ctr" anchorCtr="0">
          <a:noAutofit/>
        </a:bodyPr>
        <a:lstStyle/>
        <a:p>
          <a:pPr lvl="0" algn="ctr" defTabSz="889000" rtl="0">
            <a:lnSpc>
              <a:spcPct val="90000"/>
            </a:lnSpc>
            <a:spcBef>
              <a:spcPct val="0"/>
            </a:spcBef>
            <a:spcAft>
              <a:spcPct val="35000"/>
            </a:spcAft>
          </a:pPr>
          <a:r>
            <a:rPr lang="en-US" sz="2000" b="1" kern="1200" dirty="0" smtClean="0">
              <a:solidFill>
                <a:srgbClr val="002060"/>
              </a:solidFill>
            </a:rPr>
            <a:t>Second Highest Number of mobile Subscribers</a:t>
          </a:r>
          <a:endParaRPr lang="en-IN" sz="2000" b="1" kern="1200" dirty="0">
            <a:solidFill>
              <a:schemeClr val="bg1"/>
            </a:solidFill>
          </a:endParaRPr>
        </a:p>
      </dsp:txBody>
      <dsp:txXfrm rot="16200000">
        <a:off x="2242595" y="68902"/>
        <a:ext cx="2286000" cy="2148194"/>
      </dsp:txXfrm>
    </dsp:sp>
    <dsp:sp modelId="{75701F1A-232A-4FE9-863D-E4F9C757AB9F}">
      <dsp:nvSpPr>
        <dsp:cNvPr id="0" name=""/>
        <dsp:cNvSpPr/>
      </dsp:nvSpPr>
      <dsp:spPr>
        <a:xfrm rot="16200000">
          <a:off x="4551904" y="68902"/>
          <a:ext cx="2286000" cy="2148194"/>
        </a:xfrm>
        <a:prstGeom prst="flowChartManualOperation">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27000" tIns="0" rIns="127000" bIns="0" numCol="1" spcCol="1270" anchor="ctr" anchorCtr="0">
          <a:noAutofit/>
        </a:bodyPr>
        <a:lstStyle/>
        <a:p>
          <a:pPr lvl="0" algn="ctr" defTabSz="889000" rtl="0">
            <a:lnSpc>
              <a:spcPct val="90000"/>
            </a:lnSpc>
            <a:spcBef>
              <a:spcPct val="0"/>
            </a:spcBef>
            <a:spcAft>
              <a:spcPct val="35000"/>
            </a:spcAft>
          </a:pPr>
          <a:r>
            <a:rPr lang="en-US" sz="2000" b="1" kern="1200" dirty="0" smtClean="0">
              <a:solidFill>
                <a:srgbClr val="FFFF00"/>
              </a:solidFill>
            </a:rPr>
            <a:t>Total Telephone Subscribers &gt;1Billion </a:t>
          </a:r>
          <a:endParaRPr lang="en-IN" sz="2000" b="1" kern="1200" dirty="0">
            <a:solidFill>
              <a:srgbClr val="FFFF00"/>
            </a:solidFill>
          </a:endParaRPr>
        </a:p>
      </dsp:txBody>
      <dsp:txXfrm rot="16200000">
        <a:off x="4551904" y="68902"/>
        <a:ext cx="2286000" cy="2148194"/>
      </dsp:txXfrm>
    </dsp:sp>
    <dsp:sp modelId="{A69283C7-D14A-4D28-AFD9-96C4559090DE}">
      <dsp:nvSpPr>
        <dsp:cNvPr id="0" name=""/>
        <dsp:cNvSpPr/>
      </dsp:nvSpPr>
      <dsp:spPr>
        <a:xfrm rot="16200000">
          <a:off x="6861213" y="68902"/>
          <a:ext cx="2286000" cy="2148194"/>
        </a:xfrm>
        <a:prstGeom prst="flowChartManualOperation">
          <a:avLst/>
        </a:prstGeom>
        <a:solidFill>
          <a:srgbClr val="0000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27000" tIns="0" rIns="127000" bIns="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bg1"/>
              </a:solidFill>
            </a:rPr>
            <a:t>Addition of 10 million subs. Per month </a:t>
          </a:r>
          <a:endParaRPr lang="en-IN" sz="2000" b="1" kern="1200" dirty="0">
            <a:solidFill>
              <a:srgbClr val="002060"/>
            </a:solidFill>
          </a:endParaRPr>
        </a:p>
      </dsp:txBody>
      <dsp:txXfrm rot="16200000">
        <a:off x="6861213" y="68902"/>
        <a:ext cx="2286000" cy="214819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DFCBCE-471B-44DB-A9F8-3BE496EDCDBE}">
      <dsp:nvSpPr>
        <dsp:cNvPr id="0" name=""/>
        <dsp:cNvSpPr/>
      </dsp:nvSpPr>
      <dsp:spPr>
        <a:xfrm>
          <a:off x="0" y="0"/>
          <a:ext cx="1815882" cy="1815882"/>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956B4B8-FDCE-44B1-8A52-F91F63A92750}">
      <dsp:nvSpPr>
        <dsp:cNvPr id="0" name=""/>
        <dsp:cNvSpPr/>
      </dsp:nvSpPr>
      <dsp:spPr>
        <a:xfrm>
          <a:off x="907941" y="0"/>
          <a:ext cx="7924909" cy="181588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GB" sz="2400" b="1" i="1" kern="1200" dirty="0" smtClean="0">
              <a:solidFill>
                <a:srgbClr val="FF0000"/>
              </a:solidFill>
            </a:rPr>
            <a:t>World's lowest call rates </a:t>
          </a:r>
          <a:r>
            <a:rPr lang="en-GB" sz="2400" b="1" i="1" kern="1200" dirty="0" smtClean="0">
              <a:solidFill>
                <a:srgbClr val="FF0000"/>
              </a:solidFill>
            </a:rPr>
            <a:t>(per second billing</a:t>
          </a:r>
          <a:endParaRPr lang="en-IN" sz="2400" b="1" kern="1200" dirty="0">
            <a:solidFill>
              <a:srgbClr val="FF0000"/>
            </a:solidFill>
          </a:endParaRPr>
        </a:p>
      </dsp:txBody>
      <dsp:txXfrm>
        <a:off x="907941" y="0"/>
        <a:ext cx="7924909" cy="385874"/>
      </dsp:txXfrm>
    </dsp:sp>
    <dsp:sp modelId="{8CC78A88-4380-4535-B1FC-803A8AD8F0C7}">
      <dsp:nvSpPr>
        <dsp:cNvPr id="0" name=""/>
        <dsp:cNvSpPr/>
      </dsp:nvSpPr>
      <dsp:spPr>
        <a:xfrm>
          <a:off x="238334" y="385874"/>
          <a:ext cx="1339212" cy="1339212"/>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EEDCDAE-A5E7-4F24-B56E-DFA3ADBB71F1}">
      <dsp:nvSpPr>
        <dsp:cNvPr id="0" name=""/>
        <dsp:cNvSpPr/>
      </dsp:nvSpPr>
      <dsp:spPr>
        <a:xfrm>
          <a:off x="907941" y="385874"/>
          <a:ext cx="7924909" cy="133921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GB" sz="2400" b="1" i="1" kern="1200" dirty="0" smtClean="0">
              <a:solidFill>
                <a:srgbClr val="FF0000"/>
              </a:solidFill>
            </a:rPr>
            <a:t>World's cheapest mobile handset (USD 6)</a:t>
          </a:r>
        </a:p>
      </dsp:txBody>
      <dsp:txXfrm>
        <a:off x="907941" y="385874"/>
        <a:ext cx="7924909" cy="385874"/>
      </dsp:txXfrm>
    </dsp:sp>
    <dsp:sp modelId="{F2F40E4E-3A86-4529-B37F-34821E884551}">
      <dsp:nvSpPr>
        <dsp:cNvPr id="0" name=""/>
        <dsp:cNvSpPr/>
      </dsp:nvSpPr>
      <dsp:spPr>
        <a:xfrm>
          <a:off x="476669" y="771749"/>
          <a:ext cx="862543" cy="862543"/>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AD90037-E933-4614-AFC9-14824F206E86}">
      <dsp:nvSpPr>
        <dsp:cNvPr id="0" name=""/>
        <dsp:cNvSpPr/>
      </dsp:nvSpPr>
      <dsp:spPr>
        <a:xfrm>
          <a:off x="907941" y="771749"/>
          <a:ext cx="7924909" cy="862543"/>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GB" sz="2400" b="1" i="1" kern="1200" dirty="0" smtClean="0">
              <a:solidFill>
                <a:srgbClr val="FF0000"/>
              </a:solidFill>
            </a:rPr>
            <a:t>Sale of 53million mobile phones per quarter</a:t>
          </a:r>
          <a:endParaRPr lang="en-IN" sz="2400" b="1" i="1" kern="1200" dirty="0">
            <a:solidFill>
              <a:srgbClr val="FF0000"/>
            </a:solidFill>
          </a:endParaRPr>
        </a:p>
      </dsp:txBody>
      <dsp:txXfrm>
        <a:off x="907941" y="771749"/>
        <a:ext cx="7924909" cy="385874"/>
      </dsp:txXfrm>
    </dsp:sp>
    <dsp:sp modelId="{E2E95872-196F-4077-88E3-4C8C0C375E49}">
      <dsp:nvSpPr>
        <dsp:cNvPr id="0" name=""/>
        <dsp:cNvSpPr/>
      </dsp:nvSpPr>
      <dsp:spPr>
        <a:xfrm>
          <a:off x="715003" y="1157624"/>
          <a:ext cx="385874" cy="385874"/>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1EDFCD5-A207-4276-905A-A3D353E714AA}">
      <dsp:nvSpPr>
        <dsp:cNvPr id="0" name=""/>
        <dsp:cNvSpPr/>
      </dsp:nvSpPr>
      <dsp:spPr>
        <a:xfrm>
          <a:off x="907941" y="1157624"/>
          <a:ext cx="7924909" cy="38587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GB" sz="2400" b="1" i="1" kern="1200" dirty="0" smtClean="0">
              <a:solidFill>
                <a:srgbClr val="FF0000"/>
              </a:solidFill>
            </a:rPr>
            <a:t>Fastest sale of 26.5 million smart phones per quarter.</a:t>
          </a:r>
          <a:endParaRPr lang="en-IN" sz="2400" b="1" kern="1200" dirty="0">
            <a:solidFill>
              <a:srgbClr val="FF0000"/>
            </a:solidFill>
          </a:endParaRPr>
        </a:p>
      </dsp:txBody>
      <dsp:txXfrm>
        <a:off x="907941" y="1157624"/>
        <a:ext cx="7924909" cy="38587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0333" tIns="45167" rIns="90333" bIns="45167" numCol="1" anchor="t" anchorCtr="0" compatLnSpc="1">
            <a:prstTxWarp prst="textNoShape">
              <a:avLst/>
            </a:prstTxWarp>
          </a:bodyPr>
          <a:lstStyle>
            <a:lvl1pPr defTabSz="904117">
              <a:defRPr sz="1200" b="1">
                <a:latin typeface="Arial" pitchFamily="34" charset="0"/>
                <a:cs typeface="Arial" pitchFamily="34" charset="0"/>
              </a:defRPr>
            </a:lvl1pPr>
          </a:lstStyle>
          <a:p>
            <a:pPr>
              <a:defRPr/>
            </a:pPr>
            <a:endParaRPr lang="en-US"/>
          </a:p>
        </p:txBody>
      </p:sp>
      <p:sp>
        <p:nvSpPr>
          <p:cNvPr id="10243" name="Rectangle 3"/>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0333" tIns="45167" rIns="90333" bIns="45167" numCol="1" anchor="t" anchorCtr="0" compatLnSpc="1">
            <a:prstTxWarp prst="textNoShape">
              <a:avLst/>
            </a:prstTxWarp>
          </a:bodyPr>
          <a:lstStyle>
            <a:lvl1pPr algn="r" defTabSz="904117">
              <a:defRPr sz="1200" b="1">
                <a:latin typeface="Arial" pitchFamily="34" charset="0"/>
                <a:cs typeface="Arial" pitchFamily="34" charset="0"/>
              </a:defRPr>
            </a:lvl1pPr>
          </a:lstStyle>
          <a:p>
            <a:pPr>
              <a:defRPr/>
            </a:pPr>
            <a:endParaRPr lang="en-US"/>
          </a:p>
        </p:txBody>
      </p:sp>
      <p:sp>
        <p:nvSpPr>
          <p:cNvPr id="10244" name="Rectangle 4"/>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0333" tIns="45167" rIns="90333" bIns="45167" numCol="1" anchor="b" anchorCtr="0" compatLnSpc="1">
            <a:prstTxWarp prst="textNoShape">
              <a:avLst/>
            </a:prstTxWarp>
          </a:bodyPr>
          <a:lstStyle>
            <a:lvl1pPr defTabSz="904117">
              <a:defRPr sz="1200" b="1">
                <a:latin typeface="Arial" pitchFamily="34" charset="0"/>
                <a:cs typeface="Arial" pitchFamily="34" charset="0"/>
              </a:defRPr>
            </a:lvl1pPr>
          </a:lstStyle>
          <a:p>
            <a:pPr>
              <a:defRPr/>
            </a:pPr>
            <a:endParaRPr lang="en-US"/>
          </a:p>
        </p:txBody>
      </p:sp>
      <p:sp>
        <p:nvSpPr>
          <p:cNvPr id="10245" name="Rectangle 5"/>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0333" tIns="45167" rIns="90333" bIns="45167" numCol="1" anchor="b" anchorCtr="0" compatLnSpc="1">
            <a:prstTxWarp prst="textNoShape">
              <a:avLst/>
            </a:prstTxWarp>
          </a:bodyPr>
          <a:lstStyle>
            <a:lvl1pPr algn="r" defTabSz="904117">
              <a:defRPr sz="1200" b="1">
                <a:latin typeface="Arial" pitchFamily="34" charset="0"/>
                <a:cs typeface="Arial" pitchFamily="34" charset="0"/>
              </a:defRPr>
            </a:lvl1pPr>
          </a:lstStyle>
          <a:p>
            <a:pPr>
              <a:defRPr/>
            </a:pPr>
            <a:fld id="{88A2DD46-8EEE-4F0A-9062-020C303F1FB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3713" cy="458788"/>
          </a:xfrm>
          <a:prstGeom prst="rect">
            <a:avLst/>
          </a:prstGeom>
          <a:noFill/>
          <a:ln w="9525">
            <a:noFill/>
            <a:miter lim="800000"/>
            <a:headEnd/>
            <a:tailEnd/>
          </a:ln>
          <a:effectLst/>
        </p:spPr>
        <p:txBody>
          <a:bodyPr vert="horz" wrap="square" lIns="88857" tIns="44429" rIns="88857" bIns="44429" numCol="1" anchor="t" anchorCtr="0" compatLnSpc="1">
            <a:prstTxWarp prst="textNoShape">
              <a:avLst/>
            </a:prstTxWarp>
          </a:bodyPr>
          <a:lstStyle>
            <a:lvl1pPr defTabSz="888366">
              <a:defRPr sz="1200" b="1">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3946525" y="0"/>
            <a:ext cx="3033713" cy="458788"/>
          </a:xfrm>
          <a:prstGeom prst="rect">
            <a:avLst/>
          </a:prstGeom>
          <a:noFill/>
          <a:ln w="9525">
            <a:noFill/>
            <a:miter lim="800000"/>
            <a:headEnd/>
            <a:tailEnd/>
          </a:ln>
          <a:effectLst/>
        </p:spPr>
        <p:txBody>
          <a:bodyPr vert="horz" wrap="square" lIns="88857" tIns="44429" rIns="88857" bIns="44429" numCol="1" anchor="t" anchorCtr="0" compatLnSpc="1">
            <a:prstTxWarp prst="textNoShape">
              <a:avLst/>
            </a:prstTxWarp>
          </a:bodyPr>
          <a:lstStyle>
            <a:lvl1pPr algn="r" defTabSz="888366">
              <a:defRPr sz="1200" b="1">
                <a:latin typeface="Arial" pitchFamily="34" charset="0"/>
                <a:cs typeface="Arial" pitchFamily="34"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4400" y="687388"/>
            <a:ext cx="5076825" cy="3516312"/>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2813" y="4432300"/>
            <a:ext cx="5081587" cy="4203700"/>
          </a:xfrm>
          <a:prstGeom prst="rect">
            <a:avLst/>
          </a:prstGeom>
          <a:noFill/>
          <a:ln w="9525">
            <a:noFill/>
            <a:miter lim="800000"/>
            <a:headEnd/>
            <a:tailEnd/>
          </a:ln>
          <a:effectLst/>
        </p:spPr>
        <p:txBody>
          <a:bodyPr vert="horz" wrap="square" lIns="88857" tIns="44429" rIns="88857" bIns="444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63013"/>
            <a:ext cx="3033713" cy="458787"/>
          </a:xfrm>
          <a:prstGeom prst="rect">
            <a:avLst/>
          </a:prstGeom>
          <a:noFill/>
          <a:ln w="9525">
            <a:noFill/>
            <a:miter lim="800000"/>
            <a:headEnd/>
            <a:tailEnd/>
          </a:ln>
          <a:effectLst/>
        </p:spPr>
        <p:txBody>
          <a:bodyPr vert="horz" wrap="square" lIns="88857" tIns="44429" rIns="88857" bIns="44429" numCol="1" anchor="b" anchorCtr="0" compatLnSpc="1">
            <a:prstTxWarp prst="textNoShape">
              <a:avLst/>
            </a:prstTxWarp>
          </a:bodyPr>
          <a:lstStyle>
            <a:lvl1pPr defTabSz="888366">
              <a:defRPr sz="1200" b="1">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3946525" y="8863013"/>
            <a:ext cx="3033713" cy="458787"/>
          </a:xfrm>
          <a:prstGeom prst="rect">
            <a:avLst/>
          </a:prstGeom>
          <a:noFill/>
          <a:ln w="9525">
            <a:noFill/>
            <a:miter lim="800000"/>
            <a:headEnd/>
            <a:tailEnd/>
          </a:ln>
          <a:effectLst/>
        </p:spPr>
        <p:txBody>
          <a:bodyPr vert="horz" wrap="square" lIns="88857" tIns="44429" rIns="88857" bIns="44429" numCol="1" anchor="b" anchorCtr="0" compatLnSpc="1">
            <a:prstTxWarp prst="textNoShape">
              <a:avLst/>
            </a:prstTxWarp>
          </a:bodyPr>
          <a:lstStyle>
            <a:lvl1pPr algn="r" defTabSz="888366">
              <a:defRPr sz="1200" b="1">
                <a:latin typeface="Arial" pitchFamily="34" charset="0"/>
                <a:cs typeface="Arial" pitchFamily="34" charset="0"/>
              </a:defRPr>
            </a:lvl1pPr>
          </a:lstStyle>
          <a:p>
            <a:pPr>
              <a:defRPr/>
            </a:pPr>
            <a:fld id="{5CA8A3B4-7B90-40C1-A2AA-90E4E5E40D5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887413"/>
            <a:fld id="{A71C85B4-9BDA-4039-9BEC-BAAF6E2DBCE3}" type="slidenum">
              <a:rPr lang="en-US" smtClean="0"/>
              <a:pPr defTabSz="887413"/>
              <a:t>0</a:t>
            </a:fld>
            <a:endParaRPr lang="en-US" smtClean="0"/>
          </a:p>
        </p:txBody>
      </p:sp>
      <p:sp>
        <p:nvSpPr>
          <p:cNvPr id="50179" name="Rectangle 2"/>
          <p:cNvSpPr>
            <a:spLocks noGrp="1" noRot="1" noChangeAspect="1" noChangeArrowheads="1" noTextEdit="1"/>
          </p:cNvSpPr>
          <p:nvPr>
            <p:ph type="sldImg"/>
          </p:nvPr>
        </p:nvSpPr>
        <p:spPr>
          <a:xfrm>
            <a:off x="912813" y="687388"/>
            <a:ext cx="5076825" cy="3516312"/>
          </a:xfrm>
          <a:ln/>
        </p:spPr>
      </p:sp>
      <p:sp>
        <p:nvSpPr>
          <p:cNvPr id="50180" name="Rectangle 3"/>
          <p:cNvSpPr>
            <a:spLocks noGrp="1" noChangeArrowheads="1"/>
          </p:cNvSpPr>
          <p:nvPr>
            <p:ph type="body" idx="1"/>
          </p:nvPr>
        </p:nvSpPr>
        <p:spPr>
          <a:xfrm>
            <a:off x="912813" y="4432300"/>
            <a:ext cx="5081587" cy="4202113"/>
          </a:xfrm>
          <a:noFill/>
          <a:ln/>
        </p:spPr>
        <p:txBody>
          <a:bodyPr/>
          <a:lstStyle/>
          <a:p>
            <a:pPr eaLnBrk="1" hangingPunct="1"/>
            <a:endParaRPr lang="hu-HU"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ED621D6-EC1A-4E30-BAD9-C5091C6772F6}" type="slidenum">
              <a:rPr lang="en-GB" smtClean="0"/>
              <a:pPr/>
              <a:t>12</a:t>
            </a:fld>
            <a:endParaRPr lang="en-GB"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ED621D6-EC1A-4E30-BAD9-C5091C6772F6}" type="slidenum">
              <a:rPr lang="en-GB" smtClean="0"/>
              <a:pPr/>
              <a:t>16</a:t>
            </a:fld>
            <a:endParaRPr lang="en-GB"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ED621D6-EC1A-4E30-BAD9-C5091C6772F6}" type="slidenum">
              <a:rPr lang="en-GB" smtClean="0"/>
              <a:pPr/>
              <a:t>17</a:t>
            </a:fld>
            <a:endParaRPr lang="en-GB"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ED621D6-EC1A-4E30-BAD9-C5091C6772F6}" type="slidenum">
              <a:rPr lang="en-GB" smtClean="0"/>
              <a:pPr/>
              <a:t>18</a:t>
            </a:fld>
            <a:endParaRPr lang="en-GB"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latin typeface="Arial" pitchFamily="34" charset="0"/>
            </a:endParaRPr>
          </a:p>
        </p:txBody>
      </p:sp>
      <p:sp>
        <p:nvSpPr>
          <p:cNvPr id="57348" name="Slide Number Placeholder 3"/>
          <p:cNvSpPr>
            <a:spLocks noGrp="1"/>
          </p:cNvSpPr>
          <p:nvPr>
            <p:ph type="sldNum" sz="quarter" idx="5"/>
          </p:nvPr>
        </p:nvSpPr>
        <p:spPr>
          <a:noFill/>
        </p:spPr>
        <p:txBody>
          <a:bodyPr/>
          <a:lstStyle/>
          <a:p>
            <a:fld id="{18F9D36D-6BD8-450D-9219-8BE6E372A5E3}" type="slidenum">
              <a:rPr lang="en-US" smtClean="0">
                <a:latin typeface="Arial" pitchFamily="34" charset="0"/>
              </a:rPr>
              <a:pPr/>
              <a:t>25</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44C920B-34BD-4C1D-889D-5213CE323B2C}" type="slidenum">
              <a:rPr lang="en-US" smtClean="0">
                <a:latin typeface="Arial" pitchFamily="34" charset="0"/>
              </a:rPr>
              <a:pPr/>
              <a:t>27</a:t>
            </a:fld>
            <a:endParaRPr lang="en-US" smtClean="0">
              <a:latin typeface="Arial" pitchFamily="34" charset="0"/>
            </a:endParaRPr>
          </a:p>
        </p:txBody>
      </p:sp>
      <p:sp>
        <p:nvSpPr>
          <p:cNvPr id="55299" name="Rectangle 2"/>
          <p:cNvSpPr>
            <a:spLocks noGrp="1" noRot="1" noChangeAspect="1" noChangeArrowheads="1" noTextEdit="1"/>
          </p:cNvSpPr>
          <p:nvPr>
            <p:ph type="sldImg"/>
          </p:nvPr>
        </p:nvSpPr>
        <p:spPr>
          <a:xfrm>
            <a:off x="958850" y="728663"/>
            <a:ext cx="5043488" cy="3492500"/>
          </a:xfrm>
          <a:ln/>
        </p:spPr>
      </p:sp>
      <p:sp>
        <p:nvSpPr>
          <p:cNvPr id="55300" name="Rectangle 3"/>
          <p:cNvSpPr>
            <a:spLocks noGrp="1" noChangeArrowheads="1"/>
          </p:cNvSpPr>
          <p:nvPr>
            <p:ph type="body" idx="1"/>
          </p:nvPr>
        </p:nvSpPr>
        <p:spPr>
          <a:xfrm>
            <a:off x="927529" y="4436627"/>
            <a:ext cx="5103025" cy="4146563"/>
          </a:xfrm>
          <a:noFill/>
          <a:ln/>
        </p:spPr>
        <p:txBody>
          <a:bodyPr/>
          <a:lstStyle/>
          <a:p>
            <a:pPr eaLnBrk="1" hangingPunct="1"/>
            <a:endParaRPr lang="en-AU"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0066">
            <a:alpha val="0"/>
          </a:srgbClr>
        </a:solidFill>
        <a:effectLst/>
      </p:bgPr>
    </p:bg>
    <p:spTree>
      <p:nvGrpSpPr>
        <p:cNvPr id="1" name=""/>
        <p:cNvGrpSpPr/>
        <p:nvPr/>
      </p:nvGrpSpPr>
      <p:grpSpPr>
        <a:xfrm>
          <a:off x="0" y="0"/>
          <a:ext cx="0" cy="0"/>
          <a:chOff x="0" y="0"/>
          <a:chExt cx="0" cy="0"/>
        </a:xfrm>
      </p:grpSpPr>
      <p:sp>
        <p:nvSpPr>
          <p:cNvPr id="2" name="Rectangle 138"/>
          <p:cNvSpPr>
            <a:spLocks noChangeArrowheads="1"/>
          </p:cNvSpPr>
          <p:nvPr>
            <p:custDataLst>
              <p:tags r:id="rId2"/>
            </p:custDataLst>
          </p:nvPr>
        </p:nvSpPr>
        <p:spPr bwMode="gray">
          <a:xfrm>
            <a:off x="0" y="5060950"/>
            <a:ext cx="9906000" cy="1800225"/>
          </a:xfrm>
          <a:prstGeom prst="rect">
            <a:avLst/>
          </a:prstGeom>
          <a:solidFill>
            <a:schemeClr val="accent4">
              <a:lumMod val="50000"/>
            </a:schemeClr>
          </a:solidFill>
          <a:ln w="9525" algn="ctr">
            <a:noFill/>
            <a:miter lim="800000"/>
            <a:headEnd/>
            <a:tailEnd/>
          </a:ln>
          <a:effectLst/>
        </p:spPr>
        <p:txBody>
          <a:bodyPr wrap="none" anchor="ctr"/>
          <a:lstStyle/>
          <a:p>
            <a:pPr algn="ctr">
              <a:defRPr/>
            </a:pPr>
            <a:endParaRPr lang="en-IN" sz="3200" b="1" dirty="0">
              <a:solidFill>
                <a:schemeClr val="bg1"/>
              </a:solidFill>
            </a:endParaRPr>
          </a:p>
        </p:txBody>
      </p:sp>
      <p:sp>
        <p:nvSpPr>
          <p:cNvPr id="3" name="Rectangle 2"/>
          <p:cNvSpPr/>
          <p:nvPr userDrawn="1"/>
        </p:nvSpPr>
        <p:spPr bwMode="auto">
          <a:xfrm>
            <a:off x="3732213" y="1566863"/>
            <a:ext cx="2036762" cy="514350"/>
          </a:xfrm>
          <a:prstGeom prst="rect">
            <a:avLst/>
          </a:prstGeom>
          <a:solidFill>
            <a:schemeClr val="bg1"/>
          </a:solidFill>
          <a:ln w="9525" cap="flat" cmpd="sng" algn="ctr">
            <a:noFill/>
            <a:prstDash val="solid"/>
            <a:round/>
            <a:headEnd type="none" w="lg" len="lg"/>
            <a:tailEnd type="none" w="lg" len="lg"/>
          </a:ln>
          <a:effectLst/>
        </p:spPr>
        <p:txBody>
          <a:bodyPr wrap="none" tIns="91440" bIns="91440" anchor="ctr"/>
          <a:lstStyle/>
          <a:p>
            <a:pPr algn="ctr">
              <a:defRPr/>
            </a:pPr>
            <a:endParaRPr lang="en-IN"/>
          </a:p>
        </p:txBody>
      </p:sp>
      <p:pic>
        <p:nvPicPr>
          <p:cNvPr id="4" name="Picture 11" descr="C:\Users\trai\TRAI\TRAI Logo\Trai Logo final\Final_TRAI_logo_Feb_10\TRAI_Logo_Final.png"/>
          <p:cNvPicPr>
            <a:picLocks noChangeAspect="1" noChangeArrowheads="1"/>
          </p:cNvPicPr>
          <p:nvPr userDrawn="1"/>
        </p:nvPicPr>
        <p:blipFill>
          <a:blip r:embed="rId4" cstate="print"/>
          <a:srcRect/>
          <a:stretch>
            <a:fillRect/>
          </a:stretch>
        </p:blipFill>
        <p:spPr bwMode="auto">
          <a:xfrm>
            <a:off x="0" y="-1588"/>
            <a:ext cx="1238250" cy="1116013"/>
          </a:xfrm>
          <a:prstGeom prst="rect">
            <a:avLst/>
          </a:prstGeom>
          <a:solidFill>
            <a:schemeClr val="bg1"/>
          </a:solidFill>
          <a:ln w="9525">
            <a:noFill/>
            <a:miter lim="800000"/>
            <a:headEnd/>
            <a:tailEnd/>
          </a:ln>
        </p:spPr>
      </p:pic>
      <p:graphicFrame>
        <p:nvGraphicFramePr>
          <p:cNvPr id="5" name="Object 5"/>
          <p:cNvGraphicFramePr>
            <a:graphicFrameLocks noChangeAspect="1"/>
          </p:cNvGraphicFramePr>
          <p:nvPr/>
        </p:nvGraphicFramePr>
        <p:xfrm>
          <a:off x="9020175" y="76200"/>
          <a:ext cx="711200" cy="1076325"/>
        </p:xfrm>
        <a:graphic>
          <a:graphicData uri="http://schemas.openxmlformats.org/presentationml/2006/ole">
            <p:oleObj spid="_x0000_s72706" name="Photo Editor Photo" r:id="rId5" imgW="885949" imgH="1238423" progId="">
              <p:embed/>
            </p:oleObj>
          </a:graphicData>
        </a:graphic>
      </p:graphicFrame>
    </p:spTree>
  </p:cSld>
  <p:clrMapOvr>
    <a:masterClrMapping/>
  </p:clrMapOvr>
  <p:transition>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0000"/>
                </a:solidFill>
              </a:defRPr>
            </a:lvl1p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lvl1pPr>
              <a:defRPr>
                <a:solidFill>
                  <a:srgbClr val="0000FF"/>
                </a:solidFill>
              </a:defRPr>
            </a:lvl1pPr>
            <a:lvl2pPr>
              <a:defRPr>
                <a:solidFill>
                  <a:srgbClr val="0000FF"/>
                </a:solidFill>
              </a:defRPr>
            </a:lvl2pPr>
            <a:lvl3pPr>
              <a:defRPr>
                <a:solidFill>
                  <a:srgbClr val="0000FF"/>
                </a:solidFill>
              </a:defRPr>
            </a:lvl3pPr>
            <a:lvl4pPr>
              <a:defRPr>
                <a:solidFill>
                  <a:srgbClr val="0000FF"/>
                </a:solidFill>
              </a:defRPr>
            </a:lvl4pPr>
            <a:lvl5pPr>
              <a:defRPr>
                <a:solidFill>
                  <a:srgbClr val="0000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cSld>
  <p:clrMapOvr>
    <a:masterClrMapping/>
  </p:clrMapOvr>
  <p:transition>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0900" y="163513"/>
            <a:ext cx="2247900" cy="5932487"/>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938150" y="163513"/>
            <a:ext cx="6110349" cy="5932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cut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95300" y="6356351"/>
            <a:ext cx="23114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384550" y="6356351"/>
            <a:ext cx="31369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099300" y="6356351"/>
            <a:ext cx="2311400" cy="365125"/>
          </a:xfrm>
          <a:prstGeom prst="rect">
            <a:avLst/>
          </a:prstGeom>
        </p:spPr>
        <p:txBody>
          <a:bodyPr/>
          <a:lstStyle>
            <a:lvl1pPr>
              <a:defRPr/>
            </a:lvl1pPr>
          </a:lstStyle>
          <a:p>
            <a:pPr>
              <a:defRPr/>
            </a:pPr>
            <a:fld id="{54983A09-8F9E-46DE-B801-E15524E751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9258300" y="6673850"/>
            <a:ext cx="190500" cy="133350"/>
          </a:xfrm>
          <a:prstGeom prst="rect">
            <a:avLst/>
          </a:prstGeom>
          <a:noFill/>
          <a:ln w="9525" algn="ctr">
            <a:noFill/>
            <a:miter lim="800000"/>
            <a:headEnd/>
            <a:tailEnd/>
          </a:ln>
          <a:effectLst/>
        </p:spPr>
        <p:txBody>
          <a:bodyPr wrap="none" lIns="0" tIns="0" rIns="0" bIns="0"/>
          <a:lstStyle/>
          <a:p>
            <a:pPr algn="r">
              <a:defRPr/>
            </a:pPr>
            <a:fld id="{05E56576-E6C2-41AB-811E-04AA827C71F6}" type="slidenum">
              <a:rPr lang="en-US" sz="900"/>
              <a:pPr algn="r">
                <a:defRPr/>
              </a:pPr>
              <a:t>‹#›</a:t>
            </a:fld>
            <a:endParaRPr lang="en-US" sz="900"/>
          </a:p>
        </p:txBody>
      </p:sp>
      <p:sp>
        <p:nvSpPr>
          <p:cNvPr id="5" name="FooterSimple"/>
          <p:cNvSpPr txBox="1">
            <a:spLocks noChangeArrowheads="1"/>
          </p:cNvSpPr>
          <p:nvPr/>
        </p:nvSpPr>
        <p:spPr bwMode="auto">
          <a:xfrm>
            <a:off x="457200" y="6700838"/>
            <a:ext cx="638175" cy="106362"/>
          </a:xfrm>
          <a:prstGeom prst="rect">
            <a:avLst/>
          </a:prstGeom>
          <a:noFill/>
          <a:ln w="9525" algn="ctr">
            <a:noFill/>
            <a:miter lim="800000"/>
            <a:headEnd/>
            <a:tailEnd/>
          </a:ln>
          <a:effectLst/>
        </p:spPr>
        <p:txBody>
          <a:bodyPr wrap="none" lIns="0" tIns="0" rIns="0" bIns="0" anchor="ctr">
            <a:spAutoFit/>
          </a:bodyPr>
          <a:lstStyle/>
          <a:p>
            <a:pPr>
              <a:defRPr/>
            </a:pPr>
            <a:r>
              <a:rPr lang="en-US" sz="700">
                <a:solidFill>
                  <a:schemeClr val="bg2"/>
                </a:solidFill>
              </a:rPr>
              <a:t>Xxxxx-xx/Footer</a:t>
            </a:r>
            <a:endParaRPr lang="en-US" b="1"/>
          </a:p>
        </p:txBody>
      </p:sp>
      <p:sp>
        <p:nvSpPr>
          <p:cNvPr id="6" name="Line 115"/>
          <p:cNvSpPr>
            <a:spLocks noChangeShapeType="1"/>
          </p:cNvSpPr>
          <p:nvPr/>
        </p:nvSpPr>
        <p:spPr bwMode="auto">
          <a:xfrm flipH="1">
            <a:off x="0" y="1003300"/>
            <a:ext cx="9906000" cy="0"/>
          </a:xfrm>
          <a:prstGeom prst="line">
            <a:avLst/>
          </a:prstGeom>
          <a:noFill/>
          <a:ln w="28575">
            <a:solidFill>
              <a:schemeClr val="tx2"/>
            </a:solidFill>
            <a:round/>
            <a:headEnd/>
            <a:tailEnd/>
          </a:ln>
          <a:effectLst>
            <a:outerShdw dist="25400" dir="5400000" algn="ctr" rotWithShape="0">
              <a:schemeClr val="folHlink"/>
            </a:outerShdw>
          </a:effectLst>
        </p:spPr>
        <p:txBody>
          <a:bodyPr/>
          <a:lstStyle/>
          <a:p>
            <a:pPr algn="ctr">
              <a:defRPr/>
            </a:pPr>
            <a:endParaRPr lang="en-IN">
              <a:latin typeface="Arial" charset="0"/>
              <a:cs typeface="Arial" charset="0"/>
            </a:endParaRPr>
          </a:p>
        </p:txBody>
      </p:sp>
      <p:pic>
        <p:nvPicPr>
          <p:cNvPr id="7" name="Picture 8" descr="C:\Users\trai\TRAI\TRAI Logo\Trai Logo final\Final_TRAI_logo_Feb_10\TRAI_Logo_Final.png"/>
          <p:cNvPicPr>
            <a:picLocks noChangeAspect="1" noChangeArrowheads="1"/>
          </p:cNvPicPr>
          <p:nvPr/>
        </p:nvPicPr>
        <p:blipFill>
          <a:blip r:embed="rId2" cstate="print"/>
          <a:srcRect/>
          <a:stretch>
            <a:fillRect/>
          </a:stretch>
        </p:blipFill>
        <p:spPr bwMode="auto">
          <a:xfrm>
            <a:off x="-4763" y="-6350"/>
            <a:ext cx="990601" cy="1009650"/>
          </a:xfrm>
          <a:prstGeom prst="rect">
            <a:avLst/>
          </a:prstGeom>
          <a:noFill/>
          <a:ln w="9525">
            <a:noFill/>
            <a:miter lim="800000"/>
            <a:headEnd/>
            <a:tailEnd/>
          </a:ln>
        </p:spPr>
      </p:pic>
      <p:sp>
        <p:nvSpPr>
          <p:cNvPr id="2" name="Title 1"/>
          <p:cNvSpPr>
            <a:spLocks noGrp="1"/>
          </p:cNvSpPr>
          <p:nvPr>
            <p:ph type="title"/>
          </p:nvPr>
        </p:nvSpPr>
        <p:spPr>
          <a:xfrm>
            <a:off x="1223158" y="163513"/>
            <a:ext cx="7838955" cy="831850"/>
          </a:xfrm>
        </p:spPr>
        <p:txBody>
          <a:bodyPr/>
          <a:lstStyle>
            <a:lvl1pPr algn="ctr">
              <a:defRPr sz="2400">
                <a:solidFill>
                  <a:srgbClr val="FF0000"/>
                </a:solidFill>
                <a:latin typeface="Bookman Old Style" pitchFamily="18" charset="0"/>
              </a:defRPr>
            </a:lvl1pPr>
          </a:lstStyle>
          <a:p>
            <a:r>
              <a:rPr lang="en-US" dirty="0" smtClean="0"/>
              <a:t>Click to edit Master title style</a:t>
            </a:r>
            <a:endParaRPr lang="en-IN" dirty="0"/>
          </a:p>
        </p:txBody>
      </p:sp>
      <p:sp>
        <p:nvSpPr>
          <p:cNvPr id="3" name="Content Placeholder 2"/>
          <p:cNvSpPr>
            <a:spLocks noGrp="1"/>
          </p:cNvSpPr>
          <p:nvPr>
            <p:ph idx="1"/>
          </p:nvPr>
        </p:nvSpPr>
        <p:spPr/>
        <p:txBody>
          <a:bodyPr/>
          <a:lstStyle>
            <a:lvl1pPr>
              <a:defRPr sz="2200">
                <a:solidFill>
                  <a:srgbClr val="0000CC"/>
                </a:solidFill>
                <a:latin typeface="Bookman Old Style" pitchFamily="18" charset="0"/>
              </a:defRPr>
            </a:lvl1pPr>
            <a:lvl2pPr>
              <a:defRPr sz="2200">
                <a:solidFill>
                  <a:srgbClr val="0000CC"/>
                </a:solidFill>
                <a:latin typeface="Bookman Old Style" pitchFamily="18" charset="0"/>
              </a:defRPr>
            </a:lvl2pPr>
            <a:lvl3pPr>
              <a:defRPr sz="2200">
                <a:solidFill>
                  <a:srgbClr val="0000CC"/>
                </a:solidFill>
                <a:latin typeface="Bookman Old Style" pitchFamily="18" charset="0"/>
              </a:defRPr>
            </a:lvl3pPr>
            <a:lvl4pPr>
              <a:defRPr sz="2200">
                <a:solidFill>
                  <a:srgbClr val="0000CC"/>
                </a:solidFill>
                <a:latin typeface="Bookman Old Style" pitchFamily="18" charset="0"/>
              </a:defRPr>
            </a:lvl4pPr>
            <a:lvl5pPr>
              <a:defRPr sz="2200">
                <a:solidFill>
                  <a:srgbClr val="0000CC"/>
                </a:solidFill>
                <a:latin typeface="Bookman Old Style"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cSld>
  <p:clrMapOvr>
    <a:masterClrMapping/>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rgbClr val="000066"/>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35034" y="163513"/>
            <a:ext cx="8213766" cy="831850"/>
          </a:xfrm>
        </p:spPr>
        <p:txBody>
          <a:bodyPr/>
          <a:lstStyle>
            <a:lvl1pPr>
              <a:defRPr>
                <a:solidFill>
                  <a:srgbClr val="000066"/>
                </a:solidFill>
              </a:defRPr>
            </a:lvl1pPr>
          </a:lstStyle>
          <a:p>
            <a:r>
              <a:rPr lang="en-US" smtClean="0"/>
              <a:t>Click to edit Master title style</a:t>
            </a:r>
            <a:endParaRPr lang="en-IN"/>
          </a:p>
        </p:txBody>
      </p:sp>
      <p:sp>
        <p:nvSpPr>
          <p:cNvPr id="3" name="Content Placeholder 2"/>
          <p:cNvSpPr>
            <a:spLocks noGrp="1"/>
          </p:cNvSpPr>
          <p:nvPr>
            <p:ph sz="half" idx="1"/>
          </p:nvPr>
        </p:nvSpPr>
        <p:spPr>
          <a:xfrm>
            <a:off x="457200" y="1506538"/>
            <a:ext cx="4419600" cy="4589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5029200" y="1506538"/>
            <a:ext cx="4419600" cy="4589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33153" y="274638"/>
            <a:ext cx="8377546" cy="1143000"/>
          </a:xfrm>
        </p:spPr>
        <p:txBody>
          <a:bodyPr/>
          <a:lstStyle>
            <a:lvl1pPr>
              <a:defRPr/>
            </a:lvl1pPr>
          </a:lstStyle>
          <a:p>
            <a:r>
              <a:rPr lang="en-US" dirty="0" smtClean="0"/>
              <a:t>Click to edit Master title style</a:t>
            </a:r>
            <a:endParaRPr lang="en-IN" dirty="0"/>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Tree>
  </p:cSld>
  <p:clrMapOvr>
    <a:masterClrMapping/>
  </p:clrMapOvr>
  <p:transition>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8" descr="C:\Users\trai\TRAI\TRAI Logo\Trai Logo final\Final_TRAI_logo_Feb_10\TRAI_Logo_Final.png"/>
          <p:cNvPicPr>
            <a:picLocks noChangeAspect="1" noChangeArrowheads="1"/>
          </p:cNvPicPr>
          <p:nvPr userDrawn="1"/>
        </p:nvPicPr>
        <p:blipFill>
          <a:blip r:embed="rId2" cstate="print"/>
          <a:srcRect/>
          <a:stretch>
            <a:fillRect/>
          </a:stretch>
        </p:blipFill>
        <p:spPr bwMode="auto">
          <a:xfrm>
            <a:off x="-4763" y="-6350"/>
            <a:ext cx="990601" cy="1009650"/>
          </a:xfrm>
          <a:prstGeom prst="rect">
            <a:avLst/>
          </a:prstGeom>
          <a:noFill/>
          <a:ln w="9525">
            <a:noFill/>
            <a:miter lim="800000"/>
            <a:headEnd/>
            <a:tailEnd/>
          </a:ln>
        </p:spPr>
      </p:pic>
    </p:spTree>
  </p:cSld>
  <p:clrMapOvr>
    <a:masterClrMapping/>
  </p:clrMapOvr>
  <p:transition>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8150" y="273050"/>
            <a:ext cx="2816287" cy="1162050"/>
          </a:xfrm>
        </p:spPr>
        <p:txBody>
          <a:bodyPr/>
          <a:lstStyle>
            <a:lvl1pPr algn="l">
              <a:defRPr sz="2000" b="1"/>
            </a:lvl1pPr>
          </a:lstStyle>
          <a:p>
            <a:r>
              <a:rPr lang="en-US" dirty="0" smtClean="0"/>
              <a:t>Click to edit Master title style</a:t>
            </a:r>
            <a:endParaRPr lang="en-IN" dirty="0"/>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1389063" y="163513"/>
            <a:ext cx="7870825" cy="831850"/>
          </a:xfrm>
          <a:prstGeom prst="rect">
            <a:avLst/>
          </a:prstGeom>
          <a:noFill/>
          <a:ln w="9525" algn="ctr">
            <a:noFill/>
            <a:miter lim="800000"/>
            <a:headEnd/>
            <a:tailEnd/>
          </a:ln>
        </p:spPr>
        <p:txBody>
          <a:bodyPr vert="horz" wrap="square" lIns="0" tIns="45713" rIns="0" bIns="45713" numCol="1" anchor="b" anchorCtr="0" compatLnSpc="1">
            <a:prstTxWarp prst="textNoShape">
              <a:avLst/>
            </a:prstTxWarp>
          </a:bodyPr>
          <a:lstStyle/>
          <a:p>
            <a:pPr lvl="0"/>
            <a:r>
              <a:rPr lang="en-US" smtClean="0"/>
              <a:t>Slide title</a:t>
            </a:r>
          </a:p>
        </p:txBody>
      </p:sp>
      <p:sp>
        <p:nvSpPr>
          <p:cNvPr id="1029" name="Rectangle 10"/>
          <p:cNvSpPr>
            <a:spLocks noGrp="1" noChangeArrowheads="1"/>
          </p:cNvSpPr>
          <p:nvPr>
            <p:ph type="body" idx="1"/>
          </p:nvPr>
        </p:nvSpPr>
        <p:spPr bwMode="auto">
          <a:xfrm>
            <a:off x="457200" y="1506538"/>
            <a:ext cx="8991600" cy="45894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Body text</a:t>
            </a:r>
          </a:p>
          <a:p>
            <a:pPr lvl="1"/>
            <a:r>
              <a:rPr lang="en-US" smtClean="0"/>
              <a:t>First level</a:t>
            </a:r>
          </a:p>
          <a:p>
            <a:pPr lvl="2"/>
            <a:r>
              <a:rPr lang="en-US" smtClean="0"/>
              <a:t>Second level</a:t>
            </a:r>
          </a:p>
          <a:p>
            <a:pPr lvl="3"/>
            <a:r>
              <a:rPr lang="en-US" smtClean="0"/>
              <a:t>Third level</a:t>
            </a:r>
          </a:p>
          <a:p>
            <a:pPr lvl="4"/>
            <a:r>
              <a:rPr lang="en-US" smtClean="0"/>
              <a:t>Quotation level</a:t>
            </a:r>
          </a:p>
        </p:txBody>
      </p:sp>
      <p:sp>
        <p:nvSpPr>
          <p:cNvPr id="1036" name="Text Box 12"/>
          <p:cNvSpPr txBox="1">
            <a:spLocks noChangeArrowheads="1"/>
          </p:cNvSpPr>
          <p:nvPr/>
        </p:nvSpPr>
        <p:spPr bwMode="auto">
          <a:xfrm>
            <a:off x="9258300" y="6673850"/>
            <a:ext cx="190500" cy="133350"/>
          </a:xfrm>
          <a:prstGeom prst="rect">
            <a:avLst/>
          </a:prstGeom>
          <a:noFill/>
          <a:ln w="9525" algn="ctr">
            <a:noFill/>
            <a:miter lim="800000"/>
            <a:headEnd/>
            <a:tailEnd/>
          </a:ln>
          <a:effectLst/>
        </p:spPr>
        <p:txBody>
          <a:bodyPr wrap="none" lIns="0" tIns="0" rIns="0" bIns="0"/>
          <a:lstStyle/>
          <a:p>
            <a:pPr algn="r">
              <a:defRPr/>
            </a:pPr>
            <a:fld id="{A0666A4C-1E88-477E-9389-6B3F6255236D}" type="slidenum">
              <a:rPr lang="en-US" sz="900"/>
              <a:pPr algn="r">
                <a:defRPr/>
              </a:pPr>
              <a:t>‹#›</a:t>
            </a:fld>
            <a:endParaRPr lang="en-US" sz="900"/>
          </a:p>
        </p:txBody>
      </p:sp>
      <p:sp>
        <p:nvSpPr>
          <p:cNvPr id="1131" name="FooterSimple"/>
          <p:cNvSpPr txBox="1">
            <a:spLocks noChangeArrowheads="1"/>
          </p:cNvSpPr>
          <p:nvPr/>
        </p:nvSpPr>
        <p:spPr bwMode="auto">
          <a:xfrm>
            <a:off x="457200" y="6700838"/>
            <a:ext cx="638175" cy="106362"/>
          </a:xfrm>
          <a:prstGeom prst="rect">
            <a:avLst/>
          </a:prstGeom>
          <a:noFill/>
          <a:ln w="9525" algn="ctr">
            <a:noFill/>
            <a:miter lim="800000"/>
            <a:headEnd/>
            <a:tailEnd/>
          </a:ln>
          <a:effectLst/>
        </p:spPr>
        <p:txBody>
          <a:bodyPr wrap="none" lIns="0" tIns="0" rIns="0" bIns="0" anchor="ctr">
            <a:spAutoFit/>
          </a:bodyPr>
          <a:lstStyle/>
          <a:p>
            <a:pPr>
              <a:defRPr/>
            </a:pPr>
            <a:r>
              <a:rPr lang="en-US" sz="700">
                <a:solidFill>
                  <a:schemeClr val="bg2"/>
                </a:solidFill>
              </a:rPr>
              <a:t>Xxxxx-xx/Footer</a:t>
            </a:r>
            <a:endParaRPr lang="en-US" b="1"/>
          </a:p>
        </p:txBody>
      </p:sp>
      <p:sp>
        <p:nvSpPr>
          <p:cNvPr id="1139" name="Line 115"/>
          <p:cNvSpPr>
            <a:spLocks noChangeShapeType="1"/>
          </p:cNvSpPr>
          <p:nvPr/>
        </p:nvSpPr>
        <p:spPr bwMode="auto">
          <a:xfrm flipH="1">
            <a:off x="0" y="1003300"/>
            <a:ext cx="9906000" cy="0"/>
          </a:xfrm>
          <a:prstGeom prst="line">
            <a:avLst/>
          </a:prstGeom>
          <a:noFill/>
          <a:ln w="28575">
            <a:solidFill>
              <a:schemeClr val="tx2"/>
            </a:solidFill>
            <a:round/>
            <a:headEnd/>
            <a:tailEnd/>
          </a:ln>
          <a:effectLst>
            <a:outerShdw dist="25400" dir="5400000" algn="ctr" rotWithShape="0">
              <a:schemeClr val="folHlink"/>
            </a:outerShdw>
          </a:effectLst>
        </p:spPr>
        <p:txBody>
          <a:bodyPr/>
          <a:lstStyle/>
          <a:p>
            <a:pPr algn="ctr">
              <a:defRPr/>
            </a:pPr>
            <a:endParaRPr lang="en-IN">
              <a:latin typeface="Arial" charset="0"/>
              <a:cs typeface="Arial" charset="0"/>
            </a:endParaRPr>
          </a:p>
        </p:txBody>
      </p:sp>
      <p:pic>
        <p:nvPicPr>
          <p:cNvPr id="1033" name="Picture 8" descr="C:\Users\trai\TRAI\TRAI Logo\Trai Logo final\Final_TRAI_logo_Feb_10\TRAI_Logo_Final.png"/>
          <p:cNvPicPr>
            <a:picLocks noChangeAspect="1" noChangeArrowheads="1"/>
          </p:cNvPicPr>
          <p:nvPr/>
        </p:nvPicPr>
        <p:blipFill>
          <a:blip r:embed="rId15" cstate="print"/>
          <a:srcRect/>
          <a:stretch>
            <a:fillRect/>
          </a:stretch>
        </p:blipFill>
        <p:spPr bwMode="auto">
          <a:xfrm>
            <a:off x="-4763" y="-6350"/>
            <a:ext cx="990601" cy="1009650"/>
          </a:xfrm>
          <a:prstGeom prst="rect">
            <a:avLst/>
          </a:prstGeom>
          <a:noFill/>
          <a:ln w="9525">
            <a:noFill/>
            <a:miter lim="800000"/>
            <a:headEnd/>
            <a:tailEnd/>
          </a:ln>
        </p:spPr>
      </p:pic>
      <p:graphicFrame>
        <p:nvGraphicFramePr>
          <p:cNvPr id="1026" name="Object 5"/>
          <p:cNvGraphicFramePr>
            <a:graphicFrameLocks noChangeAspect="1"/>
          </p:cNvGraphicFramePr>
          <p:nvPr/>
        </p:nvGraphicFramePr>
        <p:xfrm>
          <a:off x="9259888" y="61913"/>
          <a:ext cx="615950" cy="933450"/>
        </p:xfrm>
        <a:graphic>
          <a:graphicData uri="http://schemas.openxmlformats.org/presentationml/2006/ole">
            <p:oleObj spid="_x0000_s1026" name="Photo Editor Photo" r:id="rId16" imgW="885949" imgH="1238423" progId="">
              <p:embed/>
            </p:oleObj>
          </a:graphicData>
        </a:graphic>
      </p:graphicFrame>
    </p:spTree>
  </p:cSld>
  <p:clrMap bg1="lt1" tx1="dk1" bg2="lt2" tx2="dk2" accent1="accent1" accent2="accent2" accent3="accent3" accent4="accent4" accent5="accent5" accent6="accent6" hlink="hlink" folHlink="folHlink"/>
  <p:sldLayoutIdLst>
    <p:sldLayoutId id="2147484433" r:id="rId1"/>
    <p:sldLayoutId id="2147484434"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 id="2147484435" r:id="rId12"/>
  </p:sldLayoutIdLst>
  <p:transition>
    <p:cut thruBlk="1"/>
  </p:transition>
  <p:txStyles>
    <p:titleStyle>
      <a:lvl1pPr algn="l" rtl="0" eaLnBrk="0" fontAlgn="base" hangingPunct="0">
        <a:spcBef>
          <a:spcPct val="0"/>
        </a:spcBef>
        <a:spcAft>
          <a:spcPct val="0"/>
        </a:spcAft>
        <a:defRPr sz="2800" b="1">
          <a:solidFill>
            <a:srgbClr val="000066"/>
          </a:solidFill>
          <a:latin typeface="+mj-lt"/>
          <a:ea typeface="+mj-ea"/>
          <a:cs typeface="+mj-cs"/>
        </a:defRPr>
      </a:lvl1pPr>
      <a:lvl2pPr algn="l" rtl="0" eaLnBrk="0" fontAlgn="base" hangingPunct="0">
        <a:spcBef>
          <a:spcPct val="0"/>
        </a:spcBef>
        <a:spcAft>
          <a:spcPct val="0"/>
        </a:spcAft>
        <a:defRPr sz="2800" b="1">
          <a:solidFill>
            <a:srgbClr val="000066"/>
          </a:solidFill>
          <a:latin typeface="Arial" charset="0"/>
          <a:cs typeface="Arial" charset="0"/>
        </a:defRPr>
      </a:lvl2pPr>
      <a:lvl3pPr algn="l" rtl="0" eaLnBrk="0" fontAlgn="base" hangingPunct="0">
        <a:spcBef>
          <a:spcPct val="0"/>
        </a:spcBef>
        <a:spcAft>
          <a:spcPct val="0"/>
        </a:spcAft>
        <a:defRPr sz="2800" b="1">
          <a:solidFill>
            <a:srgbClr val="000066"/>
          </a:solidFill>
          <a:latin typeface="Arial" charset="0"/>
          <a:cs typeface="Arial" charset="0"/>
        </a:defRPr>
      </a:lvl3pPr>
      <a:lvl4pPr algn="l" rtl="0" eaLnBrk="0" fontAlgn="base" hangingPunct="0">
        <a:spcBef>
          <a:spcPct val="0"/>
        </a:spcBef>
        <a:spcAft>
          <a:spcPct val="0"/>
        </a:spcAft>
        <a:defRPr sz="2800" b="1">
          <a:solidFill>
            <a:srgbClr val="000066"/>
          </a:solidFill>
          <a:latin typeface="Arial" charset="0"/>
          <a:cs typeface="Arial" charset="0"/>
        </a:defRPr>
      </a:lvl4pPr>
      <a:lvl5pPr algn="l" rtl="0" eaLnBrk="0" fontAlgn="base" hangingPunct="0">
        <a:spcBef>
          <a:spcPct val="0"/>
        </a:spcBef>
        <a:spcAft>
          <a:spcPct val="0"/>
        </a:spcAft>
        <a:defRPr sz="2800" b="1">
          <a:solidFill>
            <a:srgbClr val="000066"/>
          </a:solidFill>
          <a:latin typeface="Arial" charset="0"/>
          <a:cs typeface="Arial" charset="0"/>
        </a:defRPr>
      </a:lvl5pPr>
      <a:lvl6pPr marL="457200" algn="l" rtl="0" fontAlgn="base">
        <a:spcBef>
          <a:spcPct val="0"/>
        </a:spcBef>
        <a:spcAft>
          <a:spcPct val="0"/>
        </a:spcAft>
        <a:defRPr sz="2400" b="1">
          <a:solidFill>
            <a:schemeClr val="tx2"/>
          </a:solidFill>
          <a:latin typeface="Arial" charset="0"/>
          <a:cs typeface="Arial" charset="0"/>
        </a:defRPr>
      </a:lvl6pPr>
      <a:lvl7pPr marL="914400" algn="l" rtl="0" fontAlgn="base">
        <a:spcBef>
          <a:spcPct val="0"/>
        </a:spcBef>
        <a:spcAft>
          <a:spcPct val="0"/>
        </a:spcAft>
        <a:defRPr sz="2400" b="1">
          <a:solidFill>
            <a:schemeClr val="tx2"/>
          </a:solidFill>
          <a:latin typeface="Arial" charset="0"/>
          <a:cs typeface="Arial" charset="0"/>
        </a:defRPr>
      </a:lvl7pPr>
      <a:lvl8pPr marL="1371600" algn="l" rtl="0" fontAlgn="base">
        <a:spcBef>
          <a:spcPct val="0"/>
        </a:spcBef>
        <a:spcAft>
          <a:spcPct val="0"/>
        </a:spcAft>
        <a:defRPr sz="2400" b="1">
          <a:solidFill>
            <a:schemeClr val="tx2"/>
          </a:solidFill>
          <a:latin typeface="Arial" charset="0"/>
          <a:cs typeface="Arial" charset="0"/>
        </a:defRPr>
      </a:lvl8pPr>
      <a:lvl9pPr marL="1828800" algn="l" rtl="0" fontAlgn="base">
        <a:spcBef>
          <a:spcPct val="0"/>
        </a:spcBef>
        <a:spcAft>
          <a:spcPct val="0"/>
        </a:spcAft>
        <a:defRPr sz="2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1600" b="1">
          <a:solidFill>
            <a:schemeClr val="tx1"/>
          </a:solidFill>
          <a:latin typeface="+mn-lt"/>
          <a:ea typeface="+mn-ea"/>
          <a:cs typeface="+mn-cs"/>
        </a:defRPr>
      </a:lvl1pPr>
      <a:lvl2pPr marL="457200" indent="-228600" algn="l" rtl="0" eaLnBrk="0" fontAlgn="base" hangingPunct="0">
        <a:spcBef>
          <a:spcPct val="20000"/>
        </a:spcBef>
        <a:spcAft>
          <a:spcPct val="0"/>
        </a:spcAft>
        <a:buClr>
          <a:schemeClr val="tx2"/>
        </a:buClr>
        <a:buChar char="•"/>
        <a:defRPr sz="1600">
          <a:solidFill>
            <a:schemeClr val="tx1"/>
          </a:solidFill>
          <a:latin typeface="+mn-lt"/>
          <a:cs typeface="+mn-cs"/>
        </a:defRPr>
      </a:lvl2pPr>
      <a:lvl3pPr marL="9144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cs typeface="+mn-cs"/>
        </a:defRPr>
      </a:lvl3pPr>
      <a:lvl4pPr marL="1376363" indent="-233363" algn="l" rtl="0" eaLnBrk="0" fontAlgn="base" hangingPunct="0">
        <a:spcBef>
          <a:spcPct val="20000"/>
        </a:spcBef>
        <a:spcAft>
          <a:spcPct val="0"/>
        </a:spcAft>
        <a:buClr>
          <a:schemeClr val="tx2"/>
        </a:buClr>
        <a:buFont typeface="Arial" pitchFamily="34" charset="0"/>
        <a:buChar char="–"/>
        <a:defRPr sz="1600">
          <a:solidFill>
            <a:schemeClr val="tx1"/>
          </a:solidFill>
          <a:latin typeface="+mn-lt"/>
          <a:cs typeface="+mn-cs"/>
        </a:defRPr>
      </a:lvl4pPr>
      <a:lvl5pPr marL="2058988" indent="-230188" algn="l" rtl="0" eaLnBrk="0" fontAlgn="base" hangingPunct="0">
        <a:spcBef>
          <a:spcPct val="20000"/>
        </a:spcBef>
        <a:spcAft>
          <a:spcPct val="0"/>
        </a:spcAft>
        <a:buClr>
          <a:schemeClr val="tx2"/>
        </a:buClr>
        <a:buFont typeface="Arial" pitchFamily="34" charset="0"/>
        <a:buChar char="–"/>
        <a:defRPr sz="1600">
          <a:solidFill>
            <a:schemeClr val="tx1"/>
          </a:solidFill>
          <a:latin typeface="+mn-lt"/>
          <a:cs typeface="+mn-cs"/>
        </a:defRPr>
      </a:lvl5pPr>
      <a:lvl6pPr marL="2516188" indent="-230188" algn="l" rtl="0" fontAlgn="base">
        <a:spcBef>
          <a:spcPct val="20000"/>
        </a:spcBef>
        <a:spcAft>
          <a:spcPct val="0"/>
        </a:spcAft>
        <a:buClr>
          <a:schemeClr val="tx2"/>
        </a:buClr>
        <a:buFont typeface="Arial" charset="0"/>
        <a:buChar char="–"/>
        <a:defRPr sz="1600">
          <a:solidFill>
            <a:schemeClr val="tx1"/>
          </a:solidFill>
          <a:latin typeface="+mn-lt"/>
          <a:cs typeface="+mn-cs"/>
        </a:defRPr>
      </a:lvl6pPr>
      <a:lvl7pPr marL="2973388" indent="-230188" algn="l" rtl="0" fontAlgn="base">
        <a:spcBef>
          <a:spcPct val="20000"/>
        </a:spcBef>
        <a:spcAft>
          <a:spcPct val="0"/>
        </a:spcAft>
        <a:buClr>
          <a:schemeClr val="tx2"/>
        </a:buClr>
        <a:buFont typeface="Arial" charset="0"/>
        <a:buChar char="–"/>
        <a:defRPr sz="1600">
          <a:solidFill>
            <a:schemeClr val="tx1"/>
          </a:solidFill>
          <a:latin typeface="+mn-lt"/>
          <a:cs typeface="+mn-cs"/>
        </a:defRPr>
      </a:lvl7pPr>
      <a:lvl8pPr marL="3430588" indent="-230188" algn="l" rtl="0" fontAlgn="base">
        <a:spcBef>
          <a:spcPct val="20000"/>
        </a:spcBef>
        <a:spcAft>
          <a:spcPct val="0"/>
        </a:spcAft>
        <a:buClr>
          <a:schemeClr val="tx2"/>
        </a:buClr>
        <a:buFont typeface="Arial" charset="0"/>
        <a:buChar char="–"/>
        <a:defRPr sz="1600">
          <a:solidFill>
            <a:schemeClr val="tx1"/>
          </a:solidFill>
          <a:latin typeface="+mn-lt"/>
          <a:cs typeface="+mn-cs"/>
        </a:defRPr>
      </a:lvl8pPr>
      <a:lvl9pPr marL="3887788" indent="-230188" algn="l" rtl="0" fontAlgn="base">
        <a:spcBef>
          <a:spcPct val="20000"/>
        </a:spcBef>
        <a:spcAft>
          <a:spcPct val="0"/>
        </a:spcAft>
        <a:buClr>
          <a:schemeClr val="tx2"/>
        </a:buClr>
        <a:buFont typeface="Arial" charset="0"/>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sbanzal@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gray">
          <a:xfrm>
            <a:off x="742950" y="1982788"/>
            <a:ext cx="8620125" cy="2603500"/>
          </a:xfrm>
          <a:prstGeom prst="rect">
            <a:avLst/>
          </a:prstGeom>
          <a:noFill/>
          <a:ln w="12700" algn="ctr">
            <a:noFill/>
            <a:miter lim="800000"/>
            <a:headEnd/>
            <a:tailEnd/>
          </a:ln>
        </p:spPr>
        <p:txBody>
          <a:bodyPr anchor="ctr"/>
          <a:lstStyle/>
          <a:p>
            <a:pPr algn="ctr"/>
            <a:r>
              <a:rPr lang="en-US" sz="2400" b="1">
                <a:solidFill>
                  <a:srgbClr val="0000CC"/>
                </a:solidFill>
                <a:latin typeface="Bookman Old Style" pitchFamily="18" charset="0"/>
              </a:rPr>
              <a:t/>
            </a:r>
            <a:br>
              <a:rPr lang="en-US" sz="2400" b="1">
                <a:solidFill>
                  <a:srgbClr val="0000CC"/>
                </a:solidFill>
                <a:latin typeface="Bookman Old Style" pitchFamily="18" charset="0"/>
              </a:rPr>
            </a:br>
            <a:r>
              <a:rPr lang="en-US" sz="2400" b="1">
                <a:solidFill>
                  <a:srgbClr val="0000CC"/>
                </a:solidFill>
                <a:latin typeface="Bookman Old Style" pitchFamily="18" charset="0"/>
              </a:rPr>
              <a:t> </a:t>
            </a:r>
          </a:p>
          <a:p>
            <a:pPr algn="ctr"/>
            <a:r>
              <a:rPr lang="en-US" sz="2400" b="1">
                <a:solidFill>
                  <a:srgbClr val="0000CC"/>
                </a:solidFill>
                <a:latin typeface="Bookman Old Style" pitchFamily="18" charset="0"/>
              </a:rPr>
              <a:t/>
            </a:r>
            <a:br>
              <a:rPr lang="en-US" sz="2400" b="1">
                <a:solidFill>
                  <a:srgbClr val="0000CC"/>
                </a:solidFill>
                <a:latin typeface="Bookman Old Style" pitchFamily="18" charset="0"/>
              </a:rPr>
            </a:br>
            <a:endParaRPr lang="en-GB" sz="1800" b="1">
              <a:solidFill>
                <a:srgbClr val="0000CC"/>
              </a:solidFill>
              <a:latin typeface="Bookman Old Style" pitchFamily="18" charset="0"/>
            </a:endParaRPr>
          </a:p>
        </p:txBody>
      </p:sp>
      <p:sp>
        <p:nvSpPr>
          <p:cNvPr id="6147" name="TextBox 2"/>
          <p:cNvSpPr txBox="1">
            <a:spLocks noChangeArrowheads="1"/>
          </p:cNvSpPr>
          <p:nvPr/>
        </p:nvSpPr>
        <p:spPr bwMode="auto">
          <a:xfrm>
            <a:off x="7404100" y="5143500"/>
            <a:ext cx="2209800" cy="338138"/>
          </a:xfrm>
          <a:prstGeom prst="rect">
            <a:avLst/>
          </a:prstGeom>
          <a:noFill/>
          <a:ln w="9525">
            <a:noFill/>
            <a:miter lim="800000"/>
            <a:headEnd/>
            <a:tailEnd/>
          </a:ln>
        </p:spPr>
        <p:txBody>
          <a:bodyPr>
            <a:spAutoFit/>
          </a:bodyPr>
          <a:lstStyle/>
          <a:p>
            <a:pPr algn="ctr"/>
            <a:r>
              <a:rPr lang="en-GB" sz="1600" b="1">
                <a:solidFill>
                  <a:schemeClr val="bg1"/>
                </a:solidFill>
              </a:rPr>
              <a:t> </a:t>
            </a:r>
            <a:endParaRPr lang="en-IN" sz="1600">
              <a:solidFill>
                <a:schemeClr val="bg1"/>
              </a:solidFill>
            </a:endParaRPr>
          </a:p>
        </p:txBody>
      </p:sp>
      <p:sp>
        <p:nvSpPr>
          <p:cNvPr id="6148" name="TextBox 2"/>
          <p:cNvSpPr txBox="1">
            <a:spLocks noChangeArrowheads="1"/>
          </p:cNvSpPr>
          <p:nvPr/>
        </p:nvSpPr>
        <p:spPr bwMode="auto">
          <a:xfrm>
            <a:off x="6864350" y="5481638"/>
            <a:ext cx="3041650" cy="400050"/>
          </a:xfrm>
          <a:prstGeom prst="rect">
            <a:avLst/>
          </a:prstGeom>
          <a:noFill/>
          <a:ln w="9525">
            <a:noFill/>
            <a:miter lim="800000"/>
            <a:headEnd/>
            <a:tailEnd/>
          </a:ln>
        </p:spPr>
        <p:txBody>
          <a:bodyPr>
            <a:spAutoFit/>
          </a:bodyPr>
          <a:lstStyle/>
          <a:p>
            <a:pPr algn="ctr"/>
            <a:r>
              <a:rPr lang="en-GB" sz="2000" b="1">
                <a:solidFill>
                  <a:schemeClr val="bg1"/>
                </a:solidFill>
              </a:rPr>
              <a:t> </a:t>
            </a:r>
            <a:endParaRPr lang="en-IN" sz="2000">
              <a:solidFill>
                <a:schemeClr val="bg1"/>
              </a:solidFill>
            </a:endParaRPr>
          </a:p>
        </p:txBody>
      </p:sp>
      <p:sp>
        <p:nvSpPr>
          <p:cNvPr id="6149" name="TextBox 4"/>
          <p:cNvSpPr txBox="1">
            <a:spLocks noChangeArrowheads="1"/>
          </p:cNvSpPr>
          <p:nvPr/>
        </p:nvSpPr>
        <p:spPr bwMode="auto">
          <a:xfrm>
            <a:off x="1337063" y="290513"/>
            <a:ext cx="7196201" cy="430887"/>
          </a:xfrm>
          <a:prstGeom prst="rect">
            <a:avLst/>
          </a:prstGeom>
          <a:noFill/>
          <a:ln w="9525">
            <a:noFill/>
            <a:miter lim="800000"/>
            <a:headEnd/>
            <a:tailEnd/>
          </a:ln>
        </p:spPr>
        <p:txBody>
          <a:bodyPr wrap="none">
            <a:spAutoFit/>
          </a:bodyPr>
          <a:lstStyle/>
          <a:p>
            <a:pPr algn="ctr"/>
            <a:r>
              <a:rPr lang="en-US" sz="2200" b="1" dirty="0">
                <a:solidFill>
                  <a:srgbClr val="0000CC"/>
                </a:solidFill>
                <a:latin typeface="Bookman Old Style" pitchFamily="18" charset="0"/>
              </a:rPr>
              <a:t>TELECOM REGULATORY AUTHORITY OF INDIA</a:t>
            </a:r>
          </a:p>
        </p:txBody>
      </p:sp>
      <p:sp>
        <p:nvSpPr>
          <p:cNvPr id="6150" name="Rectangle 6"/>
          <p:cNvSpPr>
            <a:spLocks noChangeArrowheads="1"/>
          </p:cNvSpPr>
          <p:nvPr/>
        </p:nvSpPr>
        <p:spPr bwMode="auto">
          <a:xfrm>
            <a:off x="466725" y="1982788"/>
            <a:ext cx="9147175" cy="584775"/>
          </a:xfrm>
          <a:prstGeom prst="rect">
            <a:avLst/>
          </a:prstGeom>
          <a:noFill/>
          <a:ln w="9525">
            <a:noFill/>
            <a:miter lim="800000"/>
            <a:headEnd/>
            <a:tailEnd/>
          </a:ln>
        </p:spPr>
        <p:txBody>
          <a:bodyPr wrap="square">
            <a:spAutoFit/>
          </a:bodyPr>
          <a:lstStyle/>
          <a:p>
            <a:pPr algn="ctr"/>
            <a:r>
              <a:rPr lang="en-US" sz="3200" b="1" dirty="0" smtClean="0">
                <a:solidFill>
                  <a:srgbClr val="FF0000"/>
                </a:solidFill>
                <a:latin typeface="Bookman Old Style" pitchFamily="18" charset="0"/>
              </a:rPr>
              <a:t>Telecom Sector Reforms</a:t>
            </a:r>
            <a:endParaRPr lang="en-US" sz="3200" b="1" dirty="0">
              <a:solidFill>
                <a:srgbClr val="FF0000"/>
              </a:solidFill>
              <a:latin typeface="Bookman Old Style" pitchFamily="18" charset="0"/>
            </a:endParaRPr>
          </a:p>
        </p:txBody>
      </p:sp>
      <p:pic>
        <p:nvPicPr>
          <p:cNvPr id="112644" name="Picture 4" descr="http://www.hicxsolutions.com/wp-content/uploads/2012/02/telecom.jpg"/>
          <p:cNvPicPr>
            <a:picLocks noChangeAspect="1" noChangeArrowheads="1"/>
          </p:cNvPicPr>
          <p:nvPr/>
        </p:nvPicPr>
        <p:blipFill>
          <a:blip r:embed="rId3" cstate="print"/>
          <a:srcRect/>
          <a:stretch>
            <a:fillRect/>
          </a:stretch>
        </p:blipFill>
        <p:spPr bwMode="auto">
          <a:xfrm>
            <a:off x="0" y="4405312"/>
            <a:ext cx="9905999" cy="2452688"/>
          </a:xfrm>
          <a:prstGeom prst="rect">
            <a:avLst/>
          </a:prstGeom>
          <a:noFill/>
        </p:spPr>
      </p:pic>
      <p:sp>
        <p:nvSpPr>
          <p:cNvPr id="8" name="TextBox 7"/>
          <p:cNvSpPr txBox="1"/>
          <p:nvPr/>
        </p:nvSpPr>
        <p:spPr>
          <a:xfrm>
            <a:off x="5581403" y="3574315"/>
            <a:ext cx="4324597" cy="830997"/>
          </a:xfrm>
          <a:prstGeom prst="rect">
            <a:avLst/>
          </a:prstGeom>
          <a:noFill/>
        </p:spPr>
        <p:txBody>
          <a:bodyPr wrap="square" rtlCol="0">
            <a:spAutoFit/>
          </a:bodyPr>
          <a:lstStyle/>
          <a:p>
            <a:pPr algn="r"/>
            <a:r>
              <a:rPr lang="en-US" sz="2000" b="1" dirty="0" err="1" smtClean="0">
                <a:solidFill>
                  <a:srgbClr val="0000FF"/>
                </a:solidFill>
                <a:latin typeface="Bookman Old Style" pitchFamily="18" charset="0"/>
              </a:rPr>
              <a:t>Sanjeev</a:t>
            </a:r>
            <a:r>
              <a:rPr lang="en-US" sz="2000" b="1" dirty="0" smtClean="0">
                <a:solidFill>
                  <a:srgbClr val="0000FF"/>
                </a:solidFill>
                <a:latin typeface="Bookman Old Style" pitchFamily="18" charset="0"/>
              </a:rPr>
              <a:t> Banzal</a:t>
            </a:r>
          </a:p>
          <a:p>
            <a:pPr algn="r"/>
            <a:r>
              <a:rPr lang="en-US" b="1" dirty="0" smtClean="0">
                <a:solidFill>
                  <a:srgbClr val="0000FF"/>
                </a:solidFill>
                <a:latin typeface="Bookman Old Style" pitchFamily="18" charset="0"/>
              </a:rPr>
              <a:t>Advisor(Networks, Spectrum and Licensing)</a:t>
            </a:r>
          </a:p>
          <a:p>
            <a:pPr algn="r"/>
            <a:r>
              <a:rPr lang="en-US" b="1" dirty="0" smtClean="0">
                <a:solidFill>
                  <a:srgbClr val="0000FF"/>
                </a:solidFill>
                <a:latin typeface="Bookman Old Style" pitchFamily="18" charset="0"/>
              </a:rPr>
              <a:t>TRAI</a:t>
            </a:r>
            <a:endParaRPr lang="en-US" b="1" dirty="0">
              <a:solidFill>
                <a:srgbClr val="0000FF"/>
              </a:solidFill>
              <a:latin typeface="Bookman Old Style" pitchFamily="18" charset="0"/>
            </a:endParaRPr>
          </a:p>
        </p:txBody>
      </p:sp>
      <p:sp>
        <p:nvSpPr>
          <p:cNvPr id="9" name="TextBox 8"/>
          <p:cNvSpPr txBox="1"/>
          <p:nvPr/>
        </p:nvSpPr>
        <p:spPr>
          <a:xfrm>
            <a:off x="3087584" y="4097535"/>
            <a:ext cx="2173185" cy="307777"/>
          </a:xfrm>
          <a:prstGeom prst="rect">
            <a:avLst/>
          </a:prstGeom>
          <a:noFill/>
        </p:spPr>
        <p:txBody>
          <a:bodyPr wrap="square" rtlCol="0">
            <a:spAutoFit/>
          </a:bodyPr>
          <a:lstStyle/>
          <a:p>
            <a:r>
              <a:rPr lang="en-US" b="1" dirty="0" smtClean="0">
                <a:solidFill>
                  <a:srgbClr val="0000FF"/>
                </a:solidFill>
                <a:latin typeface="Bookman Old Style" pitchFamily="18" charset="0"/>
              </a:rPr>
              <a:t>1</a:t>
            </a:r>
            <a:r>
              <a:rPr lang="en-US" b="1" baseline="30000" dirty="0" smtClean="0">
                <a:solidFill>
                  <a:srgbClr val="0000FF"/>
                </a:solidFill>
                <a:latin typeface="Bookman Old Style" pitchFamily="18" charset="0"/>
              </a:rPr>
              <a:t>st</a:t>
            </a:r>
            <a:r>
              <a:rPr lang="en-US" b="1" dirty="0" smtClean="0">
                <a:solidFill>
                  <a:srgbClr val="0000FF"/>
                </a:solidFill>
                <a:latin typeface="Bookman Old Style" pitchFamily="18" charset="0"/>
              </a:rPr>
              <a:t> December,2015</a:t>
            </a:r>
            <a:endParaRPr lang="en-US" b="1" dirty="0">
              <a:solidFill>
                <a:srgbClr val="0000FF"/>
              </a:solidFill>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142504" y="118757"/>
            <a:ext cx="9163050" cy="558140"/>
          </a:xfrm>
        </p:spPr>
        <p:txBody>
          <a:bodyPr/>
          <a:lstStyle/>
          <a:p>
            <a:pPr algn="ctr" eaLnBrk="1" hangingPunct="1"/>
            <a:r>
              <a:rPr lang="en-US" sz="2400" b="1" dirty="0" smtClean="0">
                <a:solidFill>
                  <a:srgbClr val="FF0000"/>
                </a:solidFill>
                <a:latin typeface="Bookman Old Style" pitchFamily="18" charset="0"/>
              </a:rPr>
              <a:t>Evolution of Indian Telecom Sector</a:t>
            </a:r>
            <a:r>
              <a:rPr lang="en-US" sz="4000" b="1" dirty="0" smtClean="0">
                <a:solidFill>
                  <a:srgbClr val="FF0000"/>
                </a:solidFill>
                <a:latin typeface="Bookman Old Style" pitchFamily="18" charset="0"/>
              </a:rPr>
              <a:t> </a:t>
            </a:r>
            <a:endParaRPr lang="en-US" sz="1800" b="1" dirty="0" smtClean="0">
              <a:solidFill>
                <a:srgbClr val="FF0000"/>
              </a:solidFill>
              <a:latin typeface="Bookman Old Style" pitchFamily="18" charset="0"/>
            </a:endParaRPr>
          </a:p>
        </p:txBody>
      </p:sp>
      <p:sp>
        <p:nvSpPr>
          <p:cNvPr id="10243" name="Content Placeholder 2"/>
          <p:cNvSpPr>
            <a:spLocks noGrp="1"/>
          </p:cNvSpPr>
          <p:nvPr>
            <p:ph idx="4294967295"/>
          </p:nvPr>
        </p:nvSpPr>
        <p:spPr>
          <a:xfrm>
            <a:off x="0" y="1066800"/>
            <a:ext cx="9658350" cy="5791200"/>
          </a:xfrm>
        </p:spPr>
        <p:txBody>
          <a:bodyPr/>
          <a:lstStyle/>
          <a:p>
            <a:pPr algn="just" eaLnBrk="1" hangingPunct="1">
              <a:lnSpc>
                <a:spcPct val="130000"/>
              </a:lnSpc>
            </a:pPr>
            <a:r>
              <a:rPr lang="en-US" sz="2000" b="1" dirty="0" smtClean="0">
                <a:solidFill>
                  <a:srgbClr val="FF0000"/>
                </a:solidFill>
                <a:latin typeface="Bookman Old Style" pitchFamily="18" charset="0"/>
              </a:rPr>
              <a:t>Till 1990’s </a:t>
            </a:r>
            <a:r>
              <a:rPr lang="en-US" sz="2000" b="1"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Government Monopoly</a:t>
            </a:r>
          </a:p>
          <a:p>
            <a:pPr algn="just" eaLnBrk="1" hangingPunct="1">
              <a:lnSpc>
                <a:spcPct val="130000"/>
              </a:lnSpc>
            </a:pPr>
            <a:r>
              <a:rPr lang="en-US" sz="2000" b="1" dirty="0" smtClean="0">
                <a:solidFill>
                  <a:srgbClr val="FF0000"/>
                </a:solidFill>
                <a:latin typeface="Bookman Old Style" pitchFamily="18" charset="0"/>
              </a:rPr>
              <a:t>1992</a:t>
            </a:r>
            <a:r>
              <a:rPr lang="en-US" sz="2000" b="1" dirty="0" smtClean="0">
                <a:solidFill>
                  <a:srgbClr val="0000FF"/>
                </a:solidFill>
                <a:latin typeface="Bookman Old Style" pitchFamily="18" charset="0"/>
              </a:rPr>
              <a:t> -  </a:t>
            </a:r>
            <a:r>
              <a:rPr lang="en-US" sz="2000" kern="1200" dirty="0" smtClean="0">
                <a:solidFill>
                  <a:srgbClr val="0000CC"/>
                </a:solidFill>
                <a:latin typeface="Bookman Old Style"/>
                <a:ea typeface="Times New Roman"/>
                <a:cs typeface="Times New Roman"/>
              </a:rPr>
              <a:t>Private Players permitted in Value Added Services/Cellular</a:t>
            </a:r>
          </a:p>
          <a:p>
            <a:pPr algn="just" eaLnBrk="1" hangingPunct="1">
              <a:lnSpc>
                <a:spcPct val="130000"/>
              </a:lnSpc>
            </a:pPr>
            <a:r>
              <a:rPr lang="en-US" sz="2000" b="1" dirty="0" smtClean="0">
                <a:solidFill>
                  <a:srgbClr val="FF0000"/>
                </a:solidFill>
                <a:latin typeface="Bookman Old Style" pitchFamily="18" charset="0"/>
              </a:rPr>
              <a:t>NTP 1994</a:t>
            </a:r>
            <a:r>
              <a:rPr lang="en-US" sz="2000" b="1"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Entry of Private Players in Basic and Cellular Services(duopoly) : </a:t>
            </a:r>
          </a:p>
          <a:p>
            <a:pPr lvl="2" algn="just" eaLnBrk="1" hangingPunct="1">
              <a:lnSpc>
                <a:spcPct val="130000"/>
              </a:lnSpc>
            </a:pPr>
            <a:r>
              <a:rPr lang="en-US" sz="2000" b="1" kern="1200" dirty="0" smtClean="0">
                <a:solidFill>
                  <a:srgbClr val="0000CC"/>
                </a:solidFill>
                <a:latin typeface="Bookman Old Style"/>
                <a:ea typeface="Times New Roman"/>
                <a:cs typeface="Times New Roman"/>
              </a:rPr>
              <a:t>availability of telephone on demand, </a:t>
            </a:r>
          </a:p>
          <a:p>
            <a:pPr lvl="2" algn="just" eaLnBrk="1" hangingPunct="1">
              <a:lnSpc>
                <a:spcPct val="130000"/>
              </a:lnSpc>
            </a:pPr>
            <a:r>
              <a:rPr lang="en-US" sz="2000" b="1" kern="1200" dirty="0" smtClean="0">
                <a:solidFill>
                  <a:srgbClr val="0000CC"/>
                </a:solidFill>
                <a:latin typeface="Bookman Old Style"/>
                <a:ea typeface="Times New Roman"/>
                <a:cs typeface="Times New Roman"/>
              </a:rPr>
              <a:t>provision of services at reasonable prices, </a:t>
            </a:r>
          </a:p>
          <a:p>
            <a:pPr lvl="2" algn="just" eaLnBrk="1" hangingPunct="1">
              <a:lnSpc>
                <a:spcPct val="130000"/>
              </a:lnSpc>
            </a:pPr>
            <a:r>
              <a:rPr lang="en-US" sz="2000" b="1" kern="1200" dirty="0" smtClean="0">
                <a:solidFill>
                  <a:srgbClr val="0000CC"/>
                </a:solidFill>
                <a:latin typeface="Bookman Old Style"/>
                <a:ea typeface="Times New Roman"/>
                <a:cs typeface="Times New Roman"/>
              </a:rPr>
              <a:t>availability of basic telecom services in all the villages, </a:t>
            </a:r>
          </a:p>
          <a:p>
            <a:pPr lvl="2" algn="just" eaLnBrk="1" hangingPunct="1">
              <a:lnSpc>
                <a:spcPct val="130000"/>
              </a:lnSpc>
            </a:pPr>
            <a:r>
              <a:rPr lang="en-US" sz="2000" b="1" kern="1200" dirty="0" smtClean="0">
                <a:solidFill>
                  <a:srgbClr val="0000CC"/>
                </a:solidFill>
                <a:latin typeface="Bookman Old Style"/>
                <a:ea typeface="Times New Roman"/>
                <a:cs typeface="Times New Roman"/>
              </a:rPr>
              <a:t>export promotion, </a:t>
            </a:r>
          </a:p>
          <a:p>
            <a:pPr lvl="2" algn="just" eaLnBrk="1" hangingPunct="1">
              <a:lnSpc>
                <a:spcPct val="130000"/>
              </a:lnSpc>
            </a:pPr>
            <a:r>
              <a:rPr lang="en-US" sz="2000" b="1" kern="1200" dirty="0" smtClean="0">
                <a:solidFill>
                  <a:srgbClr val="0000CC"/>
                </a:solidFill>
                <a:latin typeface="Bookman Old Style"/>
                <a:ea typeface="Times New Roman"/>
                <a:cs typeface="Times New Roman"/>
              </a:rPr>
              <a:t>FDI attraction and stimulation of domestic investment. </a:t>
            </a:r>
          </a:p>
          <a:p>
            <a:pPr algn="just" eaLnBrk="1" hangingPunct="1">
              <a:lnSpc>
                <a:spcPct val="130000"/>
              </a:lnSpc>
              <a:buNone/>
            </a:pPr>
            <a:endParaRPr lang="en-US" sz="2000" b="1" dirty="0" smtClean="0">
              <a:solidFill>
                <a:srgbClr val="0000FF"/>
              </a:solidFill>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142504" y="118757"/>
            <a:ext cx="9163050" cy="558140"/>
          </a:xfrm>
        </p:spPr>
        <p:txBody>
          <a:bodyPr/>
          <a:lstStyle/>
          <a:p>
            <a:pPr algn="ctr" eaLnBrk="1" hangingPunct="1"/>
            <a:r>
              <a:rPr lang="en-US" sz="2400" b="1" dirty="0" smtClean="0">
                <a:solidFill>
                  <a:srgbClr val="FF0000"/>
                </a:solidFill>
                <a:latin typeface="Bookman Old Style" pitchFamily="18" charset="0"/>
              </a:rPr>
              <a:t>Evolution of Indian Telecom Sector</a:t>
            </a:r>
            <a:r>
              <a:rPr lang="en-US" sz="4000" b="1" dirty="0" smtClean="0">
                <a:solidFill>
                  <a:srgbClr val="FF0000"/>
                </a:solidFill>
                <a:latin typeface="Bookman Old Style" pitchFamily="18" charset="0"/>
              </a:rPr>
              <a:t> </a:t>
            </a:r>
            <a:endParaRPr lang="en-US" sz="1800" b="1" dirty="0" smtClean="0">
              <a:solidFill>
                <a:srgbClr val="FF0000"/>
              </a:solidFill>
              <a:latin typeface="Bookman Old Style" pitchFamily="18" charset="0"/>
            </a:endParaRPr>
          </a:p>
        </p:txBody>
      </p:sp>
      <p:sp>
        <p:nvSpPr>
          <p:cNvPr id="10243" name="Content Placeholder 2"/>
          <p:cNvSpPr>
            <a:spLocks noGrp="1"/>
          </p:cNvSpPr>
          <p:nvPr>
            <p:ph idx="4294967295"/>
          </p:nvPr>
        </p:nvSpPr>
        <p:spPr>
          <a:xfrm>
            <a:off x="0" y="1211282"/>
            <a:ext cx="9658350" cy="5646717"/>
          </a:xfrm>
        </p:spPr>
        <p:txBody>
          <a:bodyPr/>
          <a:lstStyle/>
          <a:p>
            <a:pPr algn="just" eaLnBrk="1" hangingPunct="1">
              <a:lnSpc>
                <a:spcPct val="130000"/>
              </a:lnSpc>
            </a:pPr>
            <a:r>
              <a:rPr lang="en-US" sz="2000" dirty="0" smtClean="0">
                <a:solidFill>
                  <a:srgbClr val="FF0000"/>
                </a:solidFill>
                <a:latin typeface="Bookman Old Style" pitchFamily="18" charset="0"/>
              </a:rPr>
              <a:t>1994-95 :</a:t>
            </a:r>
            <a:r>
              <a:rPr lang="en-US" sz="2000" b="0"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Licenses were given for cellular mobile services</a:t>
            </a:r>
            <a:endParaRPr lang="en-US" sz="1800" kern="1200" dirty="0" smtClean="0">
              <a:solidFill>
                <a:srgbClr val="0000CC"/>
              </a:solidFill>
              <a:latin typeface="Bookman Old Style"/>
              <a:ea typeface="Times New Roman"/>
              <a:cs typeface="Times New Roman"/>
            </a:endParaRPr>
          </a:p>
          <a:p>
            <a:pPr algn="just" eaLnBrk="1" hangingPunct="1">
              <a:lnSpc>
                <a:spcPct val="130000"/>
              </a:lnSpc>
            </a:pPr>
            <a:r>
              <a:rPr lang="en-US" sz="2000" dirty="0" smtClean="0">
                <a:solidFill>
                  <a:srgbClr val="FF0000"/>
                </a:solidFill>
                <a:latin typeface="Bookman Old Style" pitchFamily="18" charset="0"/>
              </a:rPr>
              <a:t>1997-98: </a:t>
            </a:r>
            <a:r>
              <a:rPr lang="en-US" sz="2000" kern="1200" dirty="0" smtClean="0">
                <a:solidFill>
                  <a:srgbClr val="0000CC"/>
                </a:solidFill>
                <a:latin typeface="Bookman Old Style"/>
                <a:ea typeface="Times New Roman"/>
                <a:cs typeface="Times New Roman"/>
              </a:rPr>
              <a:t>Licenses were given for basic/landline services</a:t>
            </a:r>
          </a:p>
          <a:p>
            <a:pPr algn="just" eaLnBrk="1" hangingPunct="1">
              <a:lnSpc>
                <a:spcPct val="130000"/>
              </a:lnSpc>
            </a:pPr>
            <a:r>
              <a:rPr lang="en-US" sz="2000" kern="1200" dirty="0" smtClean="0">
                <a:solidFill>
                  <a:srgbClr val="0000CC"/>
                </a:solidFill>
                <a:latin typeface="Bookman Old Style"/>
                <a:ea typeface="Times New Roman"/>
                <a:cs typeface="Times New Roman"/>
              </a:rPr>
              <a:t>Entry of Private Sector necessitated independent regulation and appropriate dispute settlement mechanism</a:t>
            </a:r>
          </a:p>
          <a:p>
            <a:pPr algn="just" eaLnBrk="1" hangingPunct="1">
              <a:lnSpc>
                <a:spcPct val="130000"/>
              </a:lnSpc>
            </a:pPr>
            <a:r>
              <a:rPr lang="en-US" sz="2000" b="1" dirty="0" smtClean="0">
                <a:solidFill>
                  <a:srgbClr val="FF0000"/>
                </a:solidFill>
                <a:latin typeface="Bookman Old Style" pitchFamily="18" charset="0"/>
              </a:rPr>
              <a:t>1997</a:t>
            </a:r>
            <a:r>
              <a:rPr lang="en-US" sz="2000" b="1" dirty="0" smtClean="0">
                <a:solidFill>
                  <a:srgbClr val="0000FF"/>
                </a:solidFill>
                <a:latin typeface="Bookman Old Style" pitchFamily="18" charset="0"/>
              </a:rPr>
              <a:t> - </a:t>
            </a:r>
            <a:r>
              <a:rPr lang="en-US" sz="2000" kern="1200" dirty="0" smtClean="0">
                <a:solidFill>
                  <a:srgbClr val="0000CC"/>
                </a:solidFill>
                <a:latin typeface="Bookman Old Style"/>
                <a:ea typeface="Times New Roman"/>
                <a:cs typeface="Times New Roman"/>
              </a:rPr>
              <a:t>TRAI Act enacted in establishment of TRAI</a:t>
            </a:r>
          </a:p>
          <a:p>
            <a:pPr algn="just" eaLnBrk="1" hangingPunct="1">
              <a:lnSpc>
                <a:spcPct val="130000"/>
              </a:lnSpc>
            </a:pPr>
            <a:r>
              <a:rPr lang="en-US" sz="2000" kern="1200" dirty="0" smtClean="0">
                <a:solidFill>
                  <a:srgbClr val="FF0000"/>
                </a:solidFill>
                <a:latin typeface="Bookman Old Style"/>
                <a:ea typeface="Times New Roman"/>
                <a:cs typeface="Times New Roman"/>
              </a:rPr>
              <a:t>NTP’99 : </a:t>
            </a:r>
            <a:r>
              <a:rPr lang="en-US" sz="2000" kern="1200" dirty="0" smtClean="0">
                <a:solidFill>
                  <a:srgbClr val="0000CC"/>
                </a:solidFill>
                <a:latin typeface="Bookman Old Style"/>
                <a:ea typeface="Times New Roman"/>
                <a:cs typeface="Times New Roman"/>
              </a:rPr>
              <a:t>Highlights:</a:t>
            </a:r>
          </a:p>
          <a:p>
            <a:pPr lvl="1" algn="just" eaLnBrk="1" hangingPunct="1">
              <a:lnSpc>
                <a:spcPct val="130000"/>
              </a:lnSpc>
              <a:buClr>
                <a:srgbClr val="0000FF"/>
              </a:buClr>
            </a:pPr>
            <a:r>
              <a:rPr lang="en-US" sz="2000" b="1" kern="1200" dirty="0" smtClean="0">
                <a:solidFill>
                  <a:srgbClr val="0000CC"/>
                </a:solidFill>
                <a:latin typeface="Bookman Old Style"/>
                <a:ea typeface="Times New Roman"/>
                <a:cs typeface="Times New Roman"/>
              </a:rPr>
              <a:t>Migration from Fixed to Revenue share regime. </a:t>
            </a:r>
          </a:p>
          <a:p>
            <a:pPr lvl="1" algn="just" eaLnBrk="1" hangingPunct="1">
              <a:lnSpc>
                <a:spcPct val="130000"/>
              </a:lnSpc>
              <a:buClr>
                <a:srgbClr val="0000FF"/>
              </a:buClr>
            </a:pPr>
            <a:r>
              <a:rPr lang="en-US" sz="2000" b="1" kern="1200" dirty="0" smtClean="0">
                <a:solidFill>
                  <a:srgbClr val="0000CC"/>
                </a:solidFill>
                <a:latin typeface="Bookman Old Style"/>
                <a:ea typeface="Times New Roman"/>
                <a:cs typeface="Times New Roman"/>
              </a:rPr>
              <a:t>Introduction of </a:t>
            </a:r>
            <a:r>
              <a:rPr lang="en-US" sz="2000" b="1" kern="1200" dirty="0" err="1" smtClean="0">
                <a:solidFill>
                  <a:srgbClr val="0000CC"/>
                </a:solidFill>
                <a:latin typeface="Bookman Old Style"/>
                <a:ea typeface="Times New Roman"/>
                <a:cs typeface="Times New Roman"/>
              </a:rPr>
              <a:t>multipoly</a:t>
            </a:r>
            <a:r>
              <a:rPr lang="en-US" sz="2000" b="1" kern="1200" dirty="0" smtClean="0">
                <a:solidFill>
                  <a:srgbClr val="0000CC"/>
                </a:solidFill>
                <a:latin typeface="Bookman Old Style"/>
                <a:ea typeface="Times New Roman"/>
                <a:cs typeface="Times New Roman"/>
              </a:rPr>
              <a:t> </a:t>
            </a:r>
            <a:r>
              <a:rPr lang="en-US" sz="2000" b="1" kern="1200" dirty="0" smtClean="0">
                <a:solidFill>
                  <a:srgbClr val="0000CC"/>
                </a:solidFill>
                <a:latin typeface="Bookman Old Style"/>
                <a:ea typeface="Times New Roman"/>
                <a:cs typeface="Times New Roman"/>
              </a:rPr>
              <a:t>from duo-poly</a:t>
            </a:r>
          </a:p>
          <a:p>
            <a:pPr lvl="1" algn="just" eaLnBrk="1" hangingPunct="1">
              <a:lnSpc>
                <a:spcPct val="130000"/>
              </a:lnSpc>
              <a:buClr>
                <a:srgbClr val="0000FF"/>
              </a:buClr>
            </a:pPr>
            <a:r>
              <a:rPr lang="en-IN" sz="2000" b="1" kern="1200" dirty="0" smtClean="0">
                <a:solidFill>
                  <a:srgbClr val="0000CC"/>
                </a:solidFill>
                <a:latin typeface="Bookman Old Style"/>
                <a:ea typeface="Times New Roman"/>
                <a:cs typeface="Times New Roman"/>
              </a:rPr>
              <a:t>Dual charge regime wherein the Cellular Mobile Service Provider (CMSPs) would be required to pay a one-time entry fee and a license fee based on a revenue share</a:t>
            </a:r>
            <a:endParaRPr lang="en-US" sz="2000" b="1" kern="1200" dirty="0" smtClean="0">
              <a:solidFill>
                <a:srgbClr val="0000CC"/>
              </a:solidFill>
              <a:latin typeface="Bookman Old Style"/>
              <a:ea typeface="Times New Roman"/>
              <a:cs typeface="Times New Roman"/>
            </a:endParaRPr>
          </a:p>
          <a:p>
            <a:pPr lvl="1" algn="just" eaLnBrk="1" hangingPunct="1">
              <a:lnSpc>
                <a:spcPct val="130000"/>
              </a:lnSpc>
              <a:buClr>
                <a:srgbClr val="0000FF"/>
              </a:buClr>
            </a:pPr>
            <a:r>
              <a:rPr lang="en-US" sz="2000" b="1" kern="1200" dirty="0" smtClean="0">
                <a:solidFill>
                  <a:srgbClr val="0000CC"/>
                </a:solidFill>
                <a:latin typeface="Bookman Old Style"/>
                <a:ea typeface="Times New Roman"/>
                <a:cs typeface="Times New Roman"/>
              </a:rPr>
              <a:t>Introduced Government operators(BSNL/MTNL) </a:t>
            </a:r>
            <a:r>
              <a:rPr lang="en-US" sz="2000" b="1" kern="1200" dirty="0" smtClean="0">
                <a:solidFill>
                  <a:srgbClr val="0000CC"/>
                </a:solidFill>
                <a:latin typeface="Bookman Old Style"/>
                <a:ea typeface="Times New Roman"/>
                <a:cs typeface="Times New Roman"/>
              </a:rPr>
              <a:t>as third operator</a:t>
            </a:r>
          </a:p>
          <a:p>
            <a:pPr algn="just" eaLnBrk="1" hangingPunct="1">
              <a:lnSpc>
                <a:spcPct val="130000"/>
              </a:lnSpc>
              <a:buNone/>
            </a:pPr>
            <a:endParaRPr lang="en-US" sz="2000" b="1" dirty="0" smtClean="0">
              <a:solidFill>
                <a:srgbClr val="0000FF"/>
              </a:solidFill>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1472540" y="327561"/>
            <a:ext cx="7690510" cy="990600"/>
          </a:xfrm>
        </p:spPr>
        <p:txBody>
          <a:bodyPr/>
          <a:lstStyle/>
          <a:p>
            <a:pPr algn="ctr" eaLnBrk="1" hangingPunct="1"/>
            <a:r>
              <a:rPr lang="en-US" sz="2400" b="1" dirty="0" smtClean="0">
                <a:solidFill>
                  <a:srgbClr val="FF0000"/>
                </a:solidFill>
                <a:latin typeface="Bookman Old Style" pitchFamily="18" charset="0"/>
              </a:rPr>
              <a:t>Evolution of Indian Telecom Sector</a:t>
            </a:r>
            <a:r>
              <a:rPr lang="en-US" sz="4000" b="1" dirty="0" smtClean="0">
                <a:solidFill>
                  <a:srgbClr val="FF0000"/>
                </a:solidFill>
                <a:latin typeface="Bookman Old Style" pitchFamily="18" charset="0"/>
              </a:rPr>
              <a:t> </a:t>
            </a:r>
            <a:br>
              <a:rPr lang="en-US" sz="4000" b="1" dirty="0" smtClean="0">
                <a:solidFill>
                  <a:srgbClr val="FF0000"/>
                </a:solidFill>
                <a:latin typeface="Bookman Old Style" pitchFamily="18" charset="0"/>
              </a:rPr>
            </a:br>
            <a:r>
              <a:rPr lang="en-US" sz="1800" b="1" dirty="0" smtClean="0">
                <a:solidFill>
                  <a:srgbClr val="FF0000"/>
                </a:solidFill>
                <a:latin typeface="Bookman Old Style" pitchFamily="18" charset="0"/>
              </a:rPr>
              <a:t> </a:t>
            </a:r>
          </a:p>
        </p:txBody>
      </p:sp>
      <p:sp>
        <p:nvSpPr>
          <p:cNvPr id="10243" name="Content Placeholder 2"/>
          <p:cNvSpPr>
            <a:spLocks noGrp="1"/>
          </p:cNvSpPr>
          <p:nvPr>
            <p:ph idx="4294967295"/>
          </p:nvPr>
        </p:nvSpPr>
        <p:spPr>
          <a:xfrm>
            <a:off x="368134" y="1638796"/>
            <a:ext cx="9393383" cy="4405745"/>
          </a:xfrm>
        </p:spPr>
        <p:txBody>
          <a:bodyPr/>
          <a:lstStyle/>
          <a:p>
            <a:pPr algn="just" eaLnBrk="1" hangingPunct="1">
              <a:lnSpc>
                <a:spcPct val="130000"/>
              </a:lnSpc>
            </a:pPr>
            <a:r>
              <a:rPr lang="en-US" sz="2000" b="1" dirty="0" smtClean="0">
                <a:solidFill>
                  <a:srgbClr val="FF0000"/>
                </a:solidFill>
                <a:latin typeface="Bookman Old Style" pitchFamily="18" charset="0"/>
              </a:rPr>
              <a:t>2000</a:t>
            </a:r>
            <a:r>
              <a:rPr lang="en-US" sz="2000" b="1"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Regulatory Functions and </a:t>
            </a:r>
            <a:r>
              <a:rPr lang="en-US" sz="2000" kern="1200" dirty="0" smtClean="0">
                <a:solidFill>
                  <a:srgbClr val="0000CC"/>
                </a:solidFill>
                <a:latin typeface="Bookman Old Style"/>
                <a:ea typeface="Times New Roman"/>
                <a:cs typeface="Times New Roman"/>
              </a:rPr>
              <a:t>Adjudicatory Functions </a:t>
            </a:r>
            <a:r>
              <a:rPr lang="en-US" sz="2000" kern="1200" dirty="0" smtClean="0">
                <a:solidFill>
                  <a:srgbClr val="0000CC"/>
                </a:solidFill>
                <a:latin typeface="Bookman Old Style"/>
                <a:ea typeface="Times New Roman"/>
                <a:cs typeface="Times New Roman"/>
              </a:rPr>
              <a:t>including </a:t>
            </a:r>
            <a:r>
              <a:rPr lang="en-US" sz="2000" kern="1200" dirty="0" smtClean="0">
                <a:solidFill>
                  <a:srgbClr val="0000CC"/>
                </a:solidFill>
                <a:latin typeface="Bookman Old Style"/>
                <a:ea typeface="Times New Roman"/>
                <a:cs typeface="Times New Roman"/>
              </a:rPr>
              <a:t>    dispute </a:t>
            </a:r>
            <a:r>
              <a:rPr lang="en-US" sz="2000" kern="1200" dirty="0" smtClean="0">
                <a:solidFill>
                  <a:srgbClr val="0000CC"/>
                </a:solidFill>
                <a:latin typeface="Bookman Old Style"/>
                <a:ea typeface="Times New Roman"/>
                <a:cs typeface="Times New Roman"/>
              </a:rPr>
              <a:t>settlement separated, TDSAT established through amendment of TRAI Act.</a:t>
            </a:r>
          </a:p>
          <a:p>
            <a:pPr algn="just" eaLnBrk="1" hangingPunct="1">
              <a:lnSpc>
                <a:spcPct val="130000"/>
              </a:lnSpc>
            </a:pPr>
            <a:r>
              <a:rPr lang="en-US" sz="2000" dirty="0" smtClean="0">
                <a:solidFill>
                  <a:srgbClr val="FF0000"/>
                </a:solidFill>
                <a:latin typeface="Bookman Old Style" pitchFamily="18" charset="0"/>
              </a:rPr>
              <a:t>2000</a:t>
            </a:r>
            <a:r>
              <a:rPr lang="en-US" sz="2000" dirty="0" smtClean="0">
                <a:solidFill>
                  <a:srgbClr val="0000FF"/>
                </a:solidFill>
                <a:latin typeface="Bookman Old Style" pitchFamily="18" charset="0"/>
              </a:rPr>
              <a:t> : </a:t>
            </a:r>
            <a:r>
              <a:rPr lang="en-US" sz="2000" kern="1200" dirty="0" smtClean="0">
                <a:solidFill>
                  <a:srgbClr val="0000CC"/>
                </a:solidFill>
                <a:latin typeface="Bookman Old Style"/>
                <a:ea typeface="Times New Roman"/>
                <a:cs typeface="Times New Roman"/>
              </a:rPr>
              <a:t>Govt separated itself from providing services: BSNL formed</a:t>
            </a:r>
          </a:p>
          <a:p>
            <a:pPr algn="just" eaLnBrk="1" hangingPunct="1">
              <a:lnSpc>
                <a:spcPct val="130000"/>
              </a:lnSpc>
            </a:pPr>
            <a:r>
              <a:rPr lang="en-US" sz="2000" dirty="0" smtClean="0">
                <a:solidFill>
                  <a:srgbClr val="FF0000"/>
                </a:solidFill>
                <a:latin typeface="Bookman Old Style" pitchFamily="18" charset="0"/>
              </a:rPr>
              <a:t>2003</a:t>
            </a:r>
            <a:r>
              <a:rPr lang="en-US" sz="2000"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 Introduction of Calling Party Pay(CPP) regime</a:t>
            </a:r>
          </a:p>
          <a:p>
            <a:pPr algn="just" eaLnBrk="1" hangingPunct="1">
              <a:lnSpc>
                <a:spcPct val="130000"/>
              </a:lnSpc>
              <a:buNone/>
            </a:pPr>
            <a:r>
              <a:rPr lang="en-US" sz="2000" kern="1200" dirty="0" smtClean="0">
                <a:solidFill>
                  <a:srgbClr val="0000CC"/>
                </a:solidFill>
                <a:latin typeface="Bookman Old Style"/>
                <a:ea typeface="Times New Roman"/>
                <a:cs typeface="Times New Roman"/>
              </a:rPr>
              <a:t>             : Interconnection Usages Charges(IUC) Regulation</a:t>
            </a:r>
          </a:p>
          <a:p>
            <a:pPr algn="just" eaLnBrk="1" hangingPunct="1">
              <a:lnSpc>
                <a:spcPct val="130000"/>
              </a:lnSpc>
              <a:buNone/>
            </a:pPr>
            <a:r>
              <a:rPr lang="en-US" sz="2000" kern="1200" dirty="0" smtClean="0">
                <a:solidFill>
                  <a:srgbClr val="0000CC"/>
                </a:solidFill>
                <a:latin typeface="Bookman Old Style"/>
                <a:ea typeface="Times New Roman"/>
                <a:cs typeface="Times New Roman"/>
              </a:rPr>
              <a:t>             : Introduction of Unified Access Service License(UASL)</a:t>
            </a:r>
          </a:p>
          <a:p>
            <a:pPr algn="just" eaLnBrk="1" hangingPunct="1">
              <a:lnSpc>
                <a:spcPct val="130000"/>
              </a:lnSpc>
            </a:pPr>
            <a:r>
              <a:rPr lang="en-US" sz="2000" b="1" dirty="0" smtClean="0">
                <a:solidFill>
                  <a:srgbClr val="FF0000"/>
                </a:solidFill>
                <a:latin typeface="Bookman Old Style" pitchFamily="18" charset="0"/>
              </a:rPr>
              <a:t>2004</a:t>
            </a:r>
            <a:r>
              <a:rPr lang="en-US" sz="2000" b="1" dirty="0" smtClean="0">
                <a:solidFill>
                  <a:srgbClr val="0000FF"/>
                </a:solidFill>
                <a:latin typeface="Bookman Old Style" pitchFamily="18" charset="0"/>
              </a:rPr>
              <a:t> </a:t>
            </a:r>
            <a:r>
              <a:rPr lang="en-US" sz="2000" kern="1200" dirty="0" smtClean="0">
                <a:solidFill>
                  <a:srgbClr val="0000CC"/>
                </a:solidFill>
                <a:latin typeface="Bookman Old Style"/>
                <a:ea typeface="Times New Roman"/>
                <a:cs typeface="Times New Roman"/>
              </a:rPr>
              <a:t>– Broadcasting sector have been brought under TRAI/TDSAT</a:t>
            </a:r>
          </a:p>
          <a:p>
            <a:pPr algn="just" eaLnBrk="1" hangingPunct="1">
              <a:lnSpc>
                <a:spcPct val="130000"/>
              </a:lnSpc>
            </a:pPr>
            <a:endParaRPr lang="en-US" sz="2000" dirty="0" smtClean="0">
              <a:solidFill>
                <a:srgbClr val="0000FF"/>
              </a:solidFill>
              <a:latin typeface="Bookman Old Style" pitchFamily="18" charset="0"/>
            </a:endParaRPr>
          </a:p>
          <a:p>
            <a:pPr algn="just" eaLnBrk="1" hangingPunct="1">
              <a:lnSpc>
                <a:spcPct val="130000"/>
              </a:lnSpc>
              <a:buNone/>
            </a:pPr>
            <a:endParaRPr lang="en-US" sz="2000" b="1" dirty="0" smtClean="0">
              <a:solidFill>
                <a:srgbClr val="0000FF"/>
              </a:solidFill>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30200" y="495300"/>
            <a:ext cx="9197446" cy="461665"/>
          </a:xfrm>
        </p:spPr>
        <p:txBody>
          <a:bodyPr/>
          <a:lstStyle/>
          <a:p>
            <a:pPr lvl="0">
              <a:defRPr/>
            </a:pPr>
            <a:r>
              <a:rPr lang="en-US" dirty="0" smtClean="0"/>
              <a:t>Evolution of Indian Telecom Sector</a:t>
            </a:r>
            <a:r>
              <a:rPr lang="en-US" sz="4000" dirty="0" smtClean="0"/>
              <a:t> </a:t>
            </a:r>
            <a:r>
              <a:rPr lang="en-US" dirty="0" smtClean="0">
                <a:latin typeface="Bookman Old Style" pitchFamily="18" charset="0"/>
                <a:ea typeface="Times New Roman"/>
                <a:cs typeface="Times New Roman"/>
              </a:rPr>
              <a:t/>
            </a:r>
            <a:br>
              <a:rPr lang="en-US" dirty="0" smtClean="0">
                <a:latin typeface="Bookman Old Style" pitchFamily="18" charset="0"/>
                <a:ea typeface="Times New Roman"/>
                <a:cs typeface="Times New Roman"/>
              </a:rPr>
            </a:br>
            <a:r>
              <a:rPr lang="en-US" dirty="0" smtClean="0">
                <a:latin typeface="Bookman Old Style" pitchFamily="18" charset="0"/>
                <a:ea typeface="Times New Roman"/>
                <a:cs typeface="Times New Roman"/>
              </a:rPr>
              <a:t> </a:t>
            </a:r>
            <a:endParaRPr lang="en-US" dirty="0">
              <a:latin typeface="Bookman Old Style" pitchFamily="18" charset="0"/>
            </a:endParaRPr>
          </a:p>
        </p:txBody>
      </p:sp>
      <p:sp>
        <p:nvSpPr>
          <p:cNvPr id="5123" name="Rectangle 3"/>
          <p:cNvSpPr>
            <a:spLocks noGrp="1" noChangeArrowheads="1"/>
          </p:cNvSpPr>
          <p:nvPr>
            <p:ph idx="1"/>
          </p:nvPr>
        </p:nvSpPr>
        <p:spPr>
          <a:xfrm>
            <a:off x="741231" y="1989139"/>
            <a:ext cx="8420100" cy="3649662"/>
          </a:xfrm>
        </p:spPr>
        <p:txBody>
          <a:bodyPr/>
          <a:lstStyle/>
          <a:p>
            <a:pPr algn="just" eaLnBrk="1" hangingPunct="1">
              <a:buFontTx/>
              <a:buNone/>
            </a:pPr>
            <a:r>
              <a:rPr lang="en-US" sz="1800" b="1" dirty="0" smtClean="0">
                <a:latin typeface="Bookman Old Style" pitchFamily="18" charset="0"/>
              </a:rPr>
              <a:t> </a:t>
            </a:r>
            <a:endParaRPr lang="en-US" dirty="0" smtClean="0">
              <a:latin typeface="Bookman Old Style" pitchFamily="18" charset="0"/>
            </a:endParaRPr>
          </a:p>
        </p:txBody>
      </p:sp>
      <p:sp>
        <p:nvSpPr>
          <p:cNvPr id="5" name="TextBox 4"/>
          <p:cNvSpPr txBox="1"/>
          <p:nvPr/>
        </p:nvSpPr>
        <p:spPr>
          <a:xfrm>
            <a:off x="273050" y="833274"/>
            <a:ext cx="9405340" cy="6024726"/>
          </a:xfrm>
          <a:prstGeom prst="rect">
            <a:avLst/>
          </a:prstGeom>
          <a:noFill/>
        </p:spPr>
        <p:txBody>
          <a:bodyPr wrap="square" rtlCol="0">
            <a:spAutoFit/>
          </a:bodyPr>
          <a:lstStyle/>
          <a:p>
            <a:pPr marL="290513" lvl="1" indent="-290513" algn="just">
              <a:lnSpc>
                <a:spcPct val="150000"/>
              </a:lnSpc>
              <a:spcBef>
                <a:spcPts val="300"/>
              </a:spcBef>
              <a:spcAft>
                <a:spcPts val="300"/>
              </a:spcAft>
              <a:buFont typeface="Arial" pitchFamily="34" charset="0"/>
              <a:buChar char="•"/>
            </a:pPr>
            <a:endParaRPr lang="en-US" sz="1800" b="1" dirty="0" smtClean="0">
              <a:solidFill>
                <a:srgbClr val="0000CC"/>
              </a:solidFill>
              <a:latin typeface="Bookman Old Style"/>
              <a:ea typeface="Times New Roman"/>
              <a:cs typeface="Times New Roman"/>
            </a:endParaRPr>
          </a:p>
          <a:p>
            <a:pPr marL="290513" lvl="1" indent="-290513" algn="just">
              <a:lnSpc>
                <a:spcPct val="150000"/>
              </a:lnSpc>
              <a:spcBef>
                <a:spcPts val="300"/>
              </a:spcBef>
              <a:spcAft>
                <a:spcPts val="300"/>
              </a:spcAft>
              <a:buFont typeface="Arial" pitchFamily="34" charset="0"/>
              <a:buChar char="•"/>
            </a:pPr>
            <a:r>
              <a:rPr lang="en-US" sz="1800" b="1" dirty="0" smtClean="0">
                <a:solidFill>
                  <a:srgbClr val="0000CC"/>
                </a:solidFill>
                <a:latin typeface="Bookman Old Style"/>
                <a:ea typeface="Times New Roman"/>
                <a:cs typeface="Times New Roman"/>
              </a:rPr>
              <a:t>Highlights </a:t>
            </a:r>
            <a:r>
              <a:rPr lang="en-US" sz="1800" b="1" i="0" dirty="0" smtClean="0">
                <a:solidFill>
                  <a:srgbClr val="0000CC"/>
                </a:solidFill>
                <a:latin typeface="Bookman Old Style"/>
                <a:ea typeface="Times New Roman"/>
                <a:cs typeface="Times New Roman"/>
              </a:rPr>
              <a:t>:</a:t>
            </a:r>
          </a:p>
          <a:p>
            <a:pPr marL="857250" lvl="1" indent="-514350" algn="just">
              <a:spcBef>
                <a:spcPts val="300"/>
              </a:spcBef>
              <a:spcAft>
                <a:spcPts val="1200"/>
              </a:spcAft>
              <a:buFont typeface="Wingdings" pitchFamily="2" charset="2"/>
              <a:buChar char="ü"/>
            </a:pPr>
            <a:r>
              <a:rPr lang="en-US" sz="1800" b="1" dirty="0">
                <a:solidFill>
                  <a:srgbClr val="0000CC"/>
                </a:solidFill>
                <a:latin typeface="Bookman Old Style"/>
                <a:ea typeface="Times New Roman"/>
                <a:cs typeface="Times New Roman"/>
              </a:rPr>
              <a:t>Increase rural </a:t>
            </a:r>
            <a:r>
              <a:rPr lang="en-US" sz="1800" b="1" dirty="0" err="1" smtClean="0">
                <a:solidFill>
                  <a:srgbClr val="0000CC"/>
                </a:solidFill>
                <a:latin typeface="Bookman Old Style"/>
                <a:ea typeface="Times New Roman"/>
                <a:cs typeface="Times New Roman"/>
              </a:rPr>
              <a:t>teledensity</a:t>
            </a:r>
            <a:r>
              <a:rPr lang="en-US" sz="1800" b="1" dirty="0" smtClean="0">
                <a:solidFill>
                  <a:srgbClr val="0000CC"/>
                </a:solidFill>
                <a:latin typeface="Bookman Old Style"/>
                <a:ea typeface="Times New Roman"/>
                <a:cs typeface="Times New Roman"/>
              </a:rPr>
              <a:t> </a:t>
            </a:r>
            <a:r>
              <a:rPr lang="en-US" sz="1800" b="1" dirty="0">
                <a:solidFill>
                  <a:srgbClr val="0000CC"/>
                </a:solidFill>
                <a:latin typeface="Bookman Old Style"/>
                <a:ea typeface="Times New Roman"/>
                <a:cs typeface="Times New Roman"/>
              </a:rPr>
              <a:t>to 70 by the year 2017 and 100 by the year 2020</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Achieve 175mn </a:t>
            </a:r>
            <a:r>
              <a:rPr lang="en-US" sz="1800" b="1" dirty="0">
                <a:solidFill>
                  <a:srgbClr val="0000CC"/>
                </a:solidFill>
                <a:latin typeface="Bookman Old Style"/>
                <a:ea typeface="Times New Roman"/>
                <a:cs typeface="Times New Roman"/>
              </a:rPr>
              <a:t>broadband connections by the year 2017 and </a:t>
            </a:r>
            <a:r>
              <a:rPr lang="en-US" sz="1800" b="1" dirty="0" smtClean="0">
                <a:solidFill>
                  <a:srgbClr val="0000CC"/>
                </a:solidFill>
                <a:latin typeface="Bookman Old Style"/>
                <a:ea typeface="Times New Roman"/>
                <a:cs typeface="Times New Roman"/>
              </a:rPr>
              <a:t>600mn </a:t>
            </a:r>
            <a:r>
              <a:rPr lang="en-US" sz="1800" b="1" dirty="0">
                <a:solidFill>
                  <a:srgbClr val="0000CC"/>
                </a:solidFill>
                <a:latin typeface="Bookman Old Style"/>
                <a:ea typeface="Times New Roman"/>
                <a:cs typeface="Times New Roman"/>
              </a:rPr>
              <a:t>by the year 2020 at minimum 2 Mbps download speed and making available higher speeds of at least 100 Mbps on demand</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Introduce Unified Licensing and delink spectrum from license</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Provide preference </a:t>
            </a:r>
            <a:r>
              <a:rPr lang="en-US" sz="1800" b="1" dirty="0">
                <a:solidFill>
                  <a:srgbClr val="0000CC"/>
                </a:solidFill>
                <a:latin typeface="Bookman Old Style"/>
                <a:ea typeface="Times New Roman"/>
                <a:cs typeface="Times New Roman"/>
              </a:rPr>
              <a:t>to domestically </a:t>
            </a:r>
            <a:r>
              <a:rPr lang="en-US" sz="1800" b="1" dirty="0" smtClean="0">
                <a:solidFill>
                  <a:srgbClr val="0000CC"/>
                </a:solidFill>
                <a:latin typeface="Bookman Old Style"/>
                <a:ea typeface="Times New Roman"/>
                <a:cs typeface="Times New Roman"/>
              </a:rPr>
              <a:t>manufactured telecommunication products</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Liberalize spectrum by allowing any service in any technology</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Make available additional 500 MHz spectrum for IMT services by 2020  </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Ensure mobile number portability and provide free roaming</a:t>
            </a:r>
          </a:p>
          <a:p>
            <a:pPr marL="857250" lvl="1" indent="-514350" algn="just">
              <a:spcBef>
                <a:spcPts val="300"/>
              </a:spcBef>
              <a:spcAft>
                <a:spcPts val="1200"/>
              </a:spcAft>
              <a:buFont typeface="Wingdings" pitchFamily="2" charset="2"/>
              <a:buChar char="ü"/>
            </a:pPr>
            <a:r>
              <a:rPr lang="en-US" sz="1800" b="1" dirty="0" smtClean="0">
                <a:solidFill>
                  <a:srgbClr val="0000CC"/>
                </a:solidFill>
                <a:latin typeface="Bookman Old Style"/>
                <a:ea typeface="Times New Roman"/>
                <a:cs typeface="Times New Roman"/>
              </a:rPr>
              <a:t>Introduce spectrum sharing and spectrum trading</a:t>
            </a:r>
          </a:p>
        </p:txBody>
      </p:sp>
      <p:sp>
        <p:nvSpPr>
          <p:cNvPr id="6" name="TextBox 5"/>
          <p:cNvSpPr txBox="1"/>
          <p:nvPr/>
        </p:nvSpPr>
        <p:spPr>
          <a:xfrm>
            <a:off x="563100" y="1141631"/>
            <a:ext cx="4412661" cy="369332"/>
          </a:xfrm>
          <a:prstGeom prst="rect">
            <a:avLst/>
          </a:prstGeom>
          <a:noFill/>
        </p:spPr>
        <p:txBody>
          <a:bodyPr wrap="square" rtlCol="0">
            <a:spAutoFit/>
          </a:bodyPr>
          <a:lstStyle/>
          <a:p>
            <a:r>
              <a:rPr lang="en-US" sz="1800" b="1" dirty="0" smtClean="0">
                <a:solidFill>
                  <a:srgbClr val="FF0000"/>
                </a:solidFill>
                <a:latin typeface="Bookman Old Style"/>
                <a:ea typeface="Times New Roman"/>
                <a:cs typeface="Times New Roman"/>
              </a:rPr>
              <a:t>National Telecom Policy-2012</a:t>
            </a:r>
          </a:p>
        </p:txBody>
      </p:sp>
    </p:spTree>
    <p:extLst>
      <p:ext uri="{BB962C8B-B14F-4D97-AF65-F5344CB8AC3E}">
        <p14:creationId xmlns:p14="http://schemas.microsoft.com/office/powerpoint/2010/main" xmlns="" val="703785275"/>
      </p:ext>
    </p:extLst>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9685" y="393700"/>
            <a:ext cx="8915400" cy="533400"/>
          </a:xfrm>
        </p:spPr>
        <p:txBody>
          <a:bodyPr>
            <a:normAutofit fontScale="90000"/>
          </a:bodyPr>
          <a:lstStyle/>
          <a:p>
            <a:r>
              <a:rPr lang="en-IN" dirty="0" smtClean="0">
                <a:latin typeface="Bookman Old Style" pitchFamily="18" charset="0"/>
              </a:rPr>
              <a:t>Growth of Indian Mobile Subscribers and Key Milestones (2000-2015)</a:t>
            </a:r>
            <a:endParaRPr lang="en-IN" sz="2000" b="1" dirty="0" smtClean="0">
              <a:solidFill>
                <a:srgbClr val="FF0000"/>
              </a:solidFill>
              <a:latin typeface="Bookman Old Style" pitchFamily="18" charset="0"/>
            </a:endParaRPr>
          </a:p>
        </p:txBody>
      </p:sp>
      <p:pic>
        <p:nvPicPr>
          <p:cNvPr id="76806"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971550"/>
            <a:ext cx="9906000" cy="5886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429589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in the Telecom Sector</a:t>
            </a:r>
            <a:endParaRPr lang="en-US" dirty="0"/>
          </a:p>
        </p:txBody>
      </p:sp>
      <p:graphicFrame>
        <p:nvGraphicFramePr>
          <p:cNvPr id="4" name="Content Placeholder 3"/>
          <p:cNvGraphicFramePr>
            <a:graphicFrameLocks noGrp="1"/>
          </p:cNvGraphicFramePr>
          <p:nvPr>
            <p:ph idx="1"/>
          </p:nvPr>
        </p:nvGraphicFramePr>
        <p:xfrm>
          <a:off x="457200" y="1506538"/>
          <a:ext cx="8991600" cy="45894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cut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Tariff Vs </a:t>
            </a:r>
            <a:r>
              <a:rPr lang="en-US" dirty="0" err="1" smtClean="0"/>
              <a:t>Teledensity</a:t>
            </a:r>
            <a:endParaRPr lang="en-US" dirty="0"/>
          </a:p>
        </p:txBody>
      </p:sp>
      <p:graphicFrame>
        <p:nvGraphicFramePr>
          <p:cNvPr id="4" name="Content Placeholder 3"/>
          <p:cNvGraphicFramePr>
            <a:graphicFrameLocks noGrp="1"/>
          </p:cNvGraphicFramePr>
          <p:nvPr>
            <p:ph idx="1"/>
          </p:nvPr>
        </p:nvGraphicFramePr>
        <p:xfrm>
          <a:off x="457200" y="1282535"/>
          <a:ext cx="8991600" cy="45894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76854" y="381000"/>
            <a:ext cx="8150791" cy="461665"/>
          </a:xfrm>
        </p:spPr>
        <p:txBody>
          <a:bodyPr/>
          <a:lstStyle/>
          <a:p>
            <a:r>
              <a:rPr lang="en-IN" dirty="0" smtClean="0">
                <a:latin typeface="Bookman Old Style" pitchFamily="18" charset="0"/>
              </a:rPr>
              <a:t/>
            </a:r>
            <a:br>
              <a:rPr lang="en-IN" dirty="0" smtClean="0">
                <a:latin typeface="Bookman Old Style" pitchFamily="18" charset="0"/>
              </a:rPr>
            </a:br>
            <a:r>
              <a:rPr lang="en-IN" dirty="0" smtClean="0">
                <a:latin typeface="Bookman Old Style" pitchFamily="18" charset="0"/>
              </a:rPr>
              <a:t/>
            </a:r>
            <a:br>
              <a:rPr lang="en-IN" dirty="0" smtClean="0">
                <a:latin typeface="Bookman Old Style" pitchFamily="18" charset="0"/>
              </a:rPr>
            </a:br>
            <a:r>
              <a:rPr lang="en-IN" dirty="0" smtClean="0">
                <a:latin typeface="Bookman Old Style" pitchFamily="18" charset="0"/>
              </a:rPr>
              <a:t>Development in other Licenses</a:t>
            </a:r>
            <a:endParaRPr lang="en-US" dirty="0">
              <a:latin typeface="Bookman Old Style" pitchFamily="18" charset="0"/>
            </a:endParaRPr>
          </a:p>
        </p:txBody>
      </p:sp>
      <p:sp>
        <p:nvSpPr>
          <p:cNvPr id="5123" name="Rectangle 3"/>
          <p:cNvSpPr>
            <a:spLocks noGrp="1" noChangeArrowheads="1"/>
          </p:cNvSpPr>
          <p:nvPr>
            <p:ph idx="1"/>
          </p:nvPr>
        </p:nvSpPr>
        <p:spPr>
          <a:xfrm>
            <a:off x="741231" y="1989139"/>
            <a:ext cx="8420100" cy="3649662"/>
          </a:xfrm>
        </p:spPr>
        <p:txBody>
          <a:bodyPr/>
          <a:lstStyle/>
          <a:p>
            <a:pPr algn="just" eaLnBrk="1" hangingPunct="1">
              <a:buFontTx/>
              <a:buNone/>
            </a:pPr>
            <a:r>
              <a:rPr lang="en-US" sz="1800" b="1" dirty="0" smtClean="0">
                <a:latin typeface="Bookman Old Style" pitchFamily="18" charset="0"/>
              </a:rPr>
              <a:t> </a:t>
            </a:r>
            <a:endParaRPr lang="en-US" dirty="0" smtClean="0">
              <a:latin typeface="Bookman Old Style" pitchFamily="18" charset="0"/>
            </a:endParaRPr>
          </a:p>
        </p:txBody>
      </p:sp>
      <p:sp>
        <p:nvSpPr>
          <p:cNvPr id="5" name="TextBox 4"/>
          <p:cNvSpPr txBox="1"/>
          <p:nvPr/>
        </p:nvSpPr>
        <p:spPr>
          <a:xfrm>
            <a:off x="438149" y="842665"/>
            <a:ext cx="9089495" cy="5478423"/>
          </a:xfrm>
          <a:prstGeom prst="rect">
            <a:avLst/>
          </a:prstGeom>
          <a:noFill/>
        </p:spPr>
        <p:txBody>
          <a:bodyPr wrap="square" rtlCol="0">
            <a:spAutoFit/>
          </a:bodyPr>
          <a:lstStyle/>
          <a:p>
            <a:pPr marL="290513" lvl="1" indent="-290513" algn="just">
              <a:lnSpc>
                <a:spcPct val="150000"/>
              </a:lnSpc>
              <a:spcBef>
                <a:spcPts val="300"/>
              </a:spcBef>
              <a:spcAft>
                <a:spcPts val="600"/>
              </a:spcAft>
            </a:pPr>
            <a:r>
              <a:rPr lang="en-IN" sz="2000" b="1" dirty="0" smtClean="0">
                <a:solidFill>
                  <a:srgbClr val="FF0000"/>
                </a:solidFill>
                <a:latin typeface="Bookman Old Style" pitchFamily="18" charset="0"/>
              </a:rPr>
              <a:t>Internet Service Licence</a:t>
            </a:r>
            <a:endParaRPr lang="en-IN" sz="2000" b="1" i="0" dirty="0" smtClean="0">
              <a:solidFill>
                <a:srgbClr val="FF0000"/>
              </a:solidFill>
              <a:latin typeface="Bookman Old Style" pitchFamily="18" charset="0"/>
              <a:ea typeface="Times New Roman"/>
              <a:cs typeface="Times New Roman"/>
            </a:endParaRPr>
          </a:p>
          <a:p>
            <a:pPr marL="342900" lvl="1" indent="-342900" fontAlgn="auto">
              <a:lnSpc>
                <a:spcPct val="150000"/>
              </a:lnSpc>
              <a:spcBef>
                <a:spcPct val="20000"/>
              </a:spcBef>
              <a:spcAft>
                <a:spcPts val="0"/>
              </a:spcAft>
              <a:buFont typeface="Arial" pitchFamily="34" charset="0"/>
              <a:buChar char="•"/>
              <a:defRPr/>
            </a:pPr>
            <a:r>
              <a:rPr lang="en-IN" sz="1800" b="1" dirty="0" smtClean="0">
                <a:solidFill>
                  <a:srgbClr val="0000CC"/>
                </a:solidFill>
                <a:latin typeface="Bookman Old Style" pitchFamily="18" charset="0"/>
              </a:rPr>
              <a:t>Internet Service was launched on 15</a:t>
            </a:r>
            <a:r>
              <a:rPr lang="en-IN" sz="1800" b="1" baseline="30000" dirty="0" smtClean="0">
                <a:solidFill>
                  <a:srgbClr val="0000CC"/>
                </a:solidFill>
                <a:latin typeface="Bookman Old Style" pitchFamily="18" charset="0"/>
              </a:rPr>
              <a:t>th</a:t>
            </a:r>
            <a:r>
              <a:rPr lang="en-IN" sz="1800" b="1" dirty="0" smtClean="0">
                <a:solidFill>
                  <a:srgbClr val="0000CC"/>
                </a:solidFill>
                <a:latin typeface="Bookman Old Style" pitchFamily="18" charset="0"/>
              </a:rPr>
              <a:t> August 1995 through </a:t>
            </a:r>
            <a:r>
              <a:rPr lang="en-IN" sz="1800" b="1" dirty="0" err="1" smtClean="0">
                <a:solidFill>
                  <a:srgbClr val="0000CC"/>
                </a:solidFill>
                <a:latin typeface="Bookman Old Style" pitchFamily="18" charset="0"/>
              </a:rPr>
              <a:t>Videsh</a:t>
            </a:r>
            <a:r>
              <a:rPr lang="en-IN" sz="1800" b="1" dirty="0" smtClean="0">
                <a:solidFill>
                  <a:srgbClr val="0000CC"/>
                </a:solidFill>
                <a:latin typeface="Bookman Old Style" pitchFamily="18" charset="0"/>
              </a:rPr>
              <a:t> Sanchar Nigam Limited (VSNL). </a:t>
            </a:r>
          </a:p>
          <a:p>
            <a:pPr marL="342900" lvl="1" indent="-342900" fontAlgn="auto">
              <a:lnSpc>
                <a:spcPct val="150000"/>
              </a:lnSpc>
              <a:spcBef>
                <a:spcPct val="20000"/>
              </a:spcBef>
              <a:spcAft>
                <a:spcPts val="0"/>
              </a:spcAft>
              <a:buFont typeface="Arial" pitchFamily="34" charset="0"/>
              <a:buChar char="•"/>
              <a:defRPr/>
            </a:pPr>
            <a:r>
              <a:rPr lang="en-IN" sz="1800" b="1" dirty="0" smtClean="0">
                <a:solidFill>
                  <a:srgbClr val="0000CC"/>
                </a:solidFill>
                <a:latin typeface="Bookman Old Style" pitchFamily="18" charset="0"/>
              </a:rPr>
              <a:t>In November 1998, the sector was opened to Private Operators for providing Internet Services. </a:t>
            </a:r>
          </a:p>
          <a:p>
            <a:pPr marL="342900" lvl="1" indent="-342900" fontAlgn="auto">
              <a:lnSpc>
                <a:spcPct val="150000"/>
              </a:lnSpc>
              <a:spcBef>
                <a:spcPct val="20000"/>
              </a:spcBef>
              <a:spcAft>
                <a:spcPts val="0"/>
              </a:spcAft>
              <a:buFont typeface="Arial" pitchFamily="34" charset="0"/>
              <a:buChar char="•"/>
              <a:defRPr/>
            </a:pPr>
            <a:r>
              <a:rPr lang="en-IN" sz="1800" b="1" dirty="0" smtClean="0">
                <a:solidFill>
                  <a:srgbClr val="0000CC"/>
                </a:solidFill>
                <a:latin typeface="Bookman Old Style" pitchFamily="18" charset="0"/>
              </a:rPr>
              <a:t>No Licence Fee and unlimited number of players for delivering Internet service. </a:t>
            </a:r>
          </a:p>
          <a:p>
            <a:pPr marL="342900" lvl="1" indent="-342900" fontAlgn="auto">
              <a:lnSpc>
                <a:spcPct val="150000"/>
              </a:lnSpc>
              <a:spcBef>
                <a:spcPct val="20000"/>
              </a:spcBef>
              <a:spcAft>
                <a:spcPts val="0"/>
              </a:spcAft>
              <a:buFont typeface="Arial" pitchFamily="34" charset="0"/>
              <a:buChar char="•"/>
              <a:defRPr/>
            </a:pPr>
            <a:r>
              <a:rPr lang="en-IN" sz="1800" b="1" dirty="0" smtClean="0">
                <a:solidFill>
                  <a:srgbClr val="0000CC"/>
                </a:solidFill>
                <a:latin typeface="Bookman Old Style" pitchFamily="18" charset="0"/>
              </a:rPr>
              <a:t>Annual licence fee at 6% of Adjusted Gross Revenue (AGR) subject to a minimum of Rs.50,000/- for category ‘A’ and Rs.10,000/- for ‘B’ service areas.</a:t>
            </a:r>
          </a:p>
          <a:p>
            <a:pPr marL="342900" lvl="1" indent="-342900" fontAlgn="auto">
              <a:lnSpc>
                <a:spcPct val="150000"/>
              </a:lnSpc>
              <a:spcBef>
                <a:spcPct val="20000"/>
              </a:spcBef>
              <a:spcAft>
                <a:spcPts val="0"/>
              </a:spcAft>
              <a:buFont typeface="Arial" pitchFamily="34" charset="0"/>
              <a:buChar char="•"/>
              <a:defRPr/>
            </a:pPr>
            <a:r>
              <a:rPr lang="en-IN" sz="1800" b="1" dirty="0" smtClean="0">
                <a:solidFill>
                  <a:srgbClr val="0000CC"/>
                </a:solidFill>
                <a:latin typeface="Bookman Old Style" pitchFamily="18" charset="0"/>
              </a:rPr>
              <a:t>In January 2010, the onetime entry fee was amended to Rs 30 </a:t>
            </a:r>
            <a:r>
              <a:rPr lang="en-IN" sz="1800" b="1" dirty="0" err="1" smtClean="0">
                <a:solidFill>
                  <a:srgbClr val="0000CC"/>
                </a:solidFill>
                <a:latin typeface="Bookman Old Style" pitchFamily="18" charset="0"/>
              </a:rPr>
              <a:t>lakh</a:t>
            </a:r>
            <a:r>
              <a:rPr lang="en-IN" sz="1800" b="1" dirty="0" smtClean="0">
                <a:solidFill>
                  <a:srgbClr val="0000CC"/>
                </a:solidFill>
                <a:latin typeface="Bookman Old Style" pitchFamily="18" charset="0"/>
              </a:rPr>
              <a:t> for Category-A &amp; Rs. 15 </a:t>
            </a:r>
            <a:r>
              <a:rPr lang="en-IN" sz="1800" b="1" dirty="0" err="1" smtClean="0">
                <a:solidFill>
                  <a:srgbClr val="0000CC"/>
                </a:solidFill>
                <a:latin typeface="Bookman Old Style" pitchFamily="18" charset="0"/>
              </a:rPr>
              <a:t>lakh</a:t>
            </a:r>
            <a:r>
              <a:rPr lang="en-IN" sz="1800" b="1" dirty="0" smtClean="0">
                <a:solidFill>
                  <a:srgbClr val="0000CC"/>
                </a:solidFill>
                <a:latin typeface="Bookman Old Style" pitchFamily="18" charset="0"/>
              </a:rPr>
              <a:t> for Category-B Internet Service License.</a:t>
            </a:r>
          </a:p>
        </p:txBody>
      </p:sp>
    </p:spTree>
  </p:cSld>
  <p:clrMapOvr>
    <a:masterClrMapping/>
  </p:clrMapOvr>
  <p:transition>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41231" y="150167"/>
            <a:ext cx="9197446" cy="461665"/>
          </a:xfrm>
        </p:spPr>
        <p:txBody>
          <a:bodyPr/>
          <a:lstStyle/>
          <a:p>
            <a:r>
              <a:rPr lang="en-IN" dirty="0" smtClean="0">
                <a:latin typeface="Bookman Old Style" pitchFamily="18" charset="0"/>
              </a:rPr>
              <a:t>Development in other Licenses </a:t>
            </a:r>
            <a:endParaRPr lang="en-US" dirty="0">
              <a:latin typeface="Bookman Old Style" pitchFamily="18" charset="0"/>
            </a:endParaRPr>
          </a:p>
        </p:txBody>
      </p:sp>
      <p:sp>
        <p:nvSpPr>
          <p:cNvPr id="5123" name="Rectangle 3"/>
          <p:cNvSpPr>
            <a:spLocks noGrp="1" noChangeArrowheads="1"/>
          </p:cNvSpPr>
          <p:nvPr>
            <p:ph idx="1"/>
          </p:nvPr>
        </p:nvSpPr>
        <p:spPr>
          <a:xfrm>
            <a:off x="741231" y="1989139"/>
            <a:ext cx="8420100" cy="3649662"/>
          </a:xfrm>
        </p:spPr>
        <p:txBody>
          <a:bodyPr/>
          <a:lstStyle/>
          <a:p>
            <a:pPr algn="just" eaLnBrk="1" hangingPunct="1">
              <a:buFontTx/>
              <a:buNone/>
            </a:pPr>
            <a:r>
              <a:rPr lang="en-US" sz="1800" b="1" dirty="0" smtClean="0">
                <a:latin typeface="Bookman Old Style" pitchFamily="18" charset="0"/>
              </a:rPr>
              <a:t> </a:t>
            </a:r>
            <a:endParaRPr lang="en-US" dirty="0" smtClean="0">
              <a:latin typeface="Bookman Old Style" pitchFamily="18" charset="0"/>
            </a:endParaRPr>
          </a:p>
        </p:txBody>
      </p:sp>
      <p:sp>
        <p:nvSpPr>
          <p:cNvPr id="5" name="TextBox 4"/>
          <p:cNvSpPr txBox="1"/>
          <p:nvPr/>
        </p:nvSpPr>
        <p:spPr>
          <a:xfrm>
            <a:off x="387350" y="964079"/>
            <a:ext cx="8832850" cy="5893921"/>
          </a:xfrm>
          <a:prstGeom prst="rect">
            <a:avLst/>
          </a:prstGeom>
          <a:noFill/>
        </p:spPr>
        <p:txBody>
          <a:bodyPr wrap="square" rtlCol="0">
            <a:spAutoFit/>
          </a:bodyPr>
          <a:lstStyle/>
          <a:p>
            <a:pPr marL="290513" lvl="1" indent="-290513" algn="just">
              <a:lnSpc>
                <a:spcPct val="150000"/>
              </a:lnSpc>
              <a:spcBef>
                <a:spcPts val="300"/>
              </a:spcBef>
              <a:spcAft>
                <a:spcPts val="1200"/>
              </a:spcAft>
            </a:pPr>
            <a:r>
              <a:rPr lang="en-IN" sz="2000" b="1" dirty="0" smtClean="0">
                <a:solidFill>
                  <a:srgbClr val="FF0000"/>
                </a:solidFill>
                <a:latin typeface="Bookman Old Style" pitchFamily="18" charset="0"/>
              </a:rPr>
              <a:t>National Long Distance (NLD) Licence</a:t>
            </a:r>
            <a:endParaRPr lang="en-US" sz="2000" b="1" dirty="0" smtClean="0">
              <a:solidFill>
                <a:srgbClr val="FF0000"/>
              </a:solidFill>
              <a:latin typeface="Bookman Old Style" pitchFamily="18" charset="0"/>
            </a:endParaRP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National Long Distance Services were opened </a:t>
            </a:r>
            <a:r>
              <a:rPr lang="en-IN" sz="1800" b="1" dirty="0" err="1" smtClean="0">
                <a:solidFill>
                  <a:srgbClr val="0000CC"/>
                </a:solidFill>
                <a:latin typeface="Bookman Old Style" pitchFamily="18" charset="0"/>
              </a:rPr>
              <a:t>w.e.f</a:t>
            </a:r>
            <a:r>
              <a:rPr lang="en-IN" sz="1800" b="1" dirty="0" smtClean="0">
                <a:solidFill>
                  <a:srgbClr val="0000CC"/>
                </a:solidFill>
                <a:latin typeface="Bookman Old Style" pitchFamily="18" charset="0"/>
              </a:rPr>
              <a:t>. 13th August 2000  without any restriction on the number of operators. </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As per the original provisions of NLD licence, the combined net worth requirement of the company for NLD licence was Rs 2500 crore and Paid up Capital of Rs 250 crore was required. The entry fee was fixed as Rs 100 crore and the annual licence fee was fixed as 15% of AGR. </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From 1st January 2006, the licensee was required to pay one-time non refundable Entry Fee of Rs 2.5 </a:t>
            </a:r>
            <a:r>
              <a:rPr lang="en-IN" sz="1800" b="1" dirty="0" err="1" smtClean="0">
                <a:solidFill>
                  <a:srgbClr val="0000CC"/>
                </a:solidFill>
                <a:latin typeface="Bookman Old Style" pitchFamily="18" charset="0"/>
              </a:rPr>
              <a:t>crore</a:t>
            </a:r>
            <a:r>
              <a:rPr lang="en-IN" sz="1800" b="1" dirty="0" smtClean="0">
                <a:solidFill>
                  <a:srgbClr val="0000CC"/>
                </a:solidFill>
                <a:latin typeface="Bookman Old Style" pitchFamily="18" charset="0"/>
              </a:rPr>
              <a:t>, an annual licence fee of 6% of AGR. The </a:t>
            </a:r>
            <a:r>
              <a:rPr lang="en-IN" sz="1800" b="1" dirty="0" err="1" smtClean="0">
                <a:solidFill>
                  <a:srgbClr val="0000CC"/>
                </a:solidFill>
                <a:latin typeface="Bookman Old Style" pitchFamily="18" charset="0"/>
              </a:rPr>
              <a:t>networth</a:t>
            </a:r>
            <a:r>
              <a:rPr lang="en-IN" sz="1800" b="1" dirty="0" smtClean="0">
                <a:solidFill>
                  <a:srgbClr val="0000CC"/>
                </a:solidFill>
                <a:latin typeface="Bookman Old Style" pitchFamily="18" charset="0"/>
              </a:rPr>
              <a:t> requirement and paid up capital requirement of the company was also reduced to Rs 2.5 </a:t>
            </a:r>
            <a:r>
              <a:rPr lang="en-IN" sz="1800" b="1" dirty="0" err="1" smtClean="0">
                <a:solidFill>
                  <a:srgbClr val="0000CC"/>
                </a:solidFill>
                <a:latin typeface="Bookman Old Style" pitchFamily="18" charset="0"/>
              </a:rPr>
              <a:t>crore</a:t>
            </a:r>
            <a:r>
              <a:rPr lang="en-IN" sz="1800" b="1" dirty="0" smtClean="0">
                <a:solidFill>
                  <a:srgbClr val="0000CC"/>
                </a:solidFill>
                <a:latin typeface="Bookman Old Style" pitchFamily="18" charset="0"/>
              </a:rPr>
              <a:t>.</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License fee in 2013 was increased to 8% of AGR</a:t>
            </a:r>
          </a:p>
        </p:txBody>
      </p:sp>
    </p:spTree>
  </p:cSld>
  <p:clrMapOvr>
    <a:masterClrMapping/>
  </p:clrMapOvr>
  <p:transition>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8350" y="381000"/>
            <a:ext cx="9197446" cy="461665"/>
          </a:xfrm>
        </p:spPr>
        <p:txBody>
          <a:bodyPr/>
          <a:lstStyle/>
          <a:p>
            <a:r>
              <a:rPr lang="en-IN" dirty="0" smtClean="0">
                <a:latin typeface="Bookman Old Style" pitchFamily="18" charset="0"/>
              </a:rPr>
              <a:t>Development in other Licenses </a:t>
            </a:r>
            <a:endParaRPr lang="en-US" dirty="0">
              <a:latin typeface="Bookman Old Style" pitchFamily="18" charset="0"/>
            </a:endParaRPr>
          </a:p>
        </p:txBody>
      </p:sp>
      <p:sp>
        <p:nvSpPr>
          <p:cNvPr id="5" name="TextBox 4"/>
          <p:cNvSpPr txBox="1"/>
          <p:nvPr/>
        </p:nvSpPr>
        <p:spPr>
          <a:xfrm>
            <a:off x="387350" y="842665"/>
            <a:ext cx="8832850" cy="5893921"/>
          </a:xfrm>
          <a:prstGeom prst="rect">
            <a:avLst/>
          </a:prstGeom>
          <a:noFill/>
        </p:spPr>
        <p:txBody>
          <a:bodyPr wrap="square" rtlCol="0">
            <a:spAutoFit/>
          </a:bodyPr>
          <a:lstStyle/>
          <a:p>
            <a:pPr marL="290513" lvl="1" indent="-290513" algn="just">
              <a:lnSpc>
                <a:spcPct val="150000"/>
              </a:lnSpc>
              <a:spcBef>
                <a:spcPts val="300"/>
              </a:spcBef>
              <a:spcAft>
                <a:spcPts val="1200"/>
              </a:spcAft>
            </a:pPr>
            <a:r>
              <a:rPr lang="en-IN" sz="2000" b="1" dirty="0" smtClean="0">
                <a:solidFill>
                  <a:srgbClr val="FF0000"/>
                </a:solidFill>
                <a:latin typeface="Bookman Old Style" pitchFamily="18" charset="0"/>
              </a:rPr>
              <a:t>International Long Distance (ILD) Licence</a:t>
            </a:r>
            <a:endParaRPr lang="en-IN" sz="2000" b="1" i="0" dirty="0" smtClean="0">
              <a:solidFill>
                <a:srgbClr val="FF0000"/>
              </a:solidFill>
              <a:latin typeface="Bookman Old Style" pitchFamily="18" charset="0"/>
              <a:ea typeface="Times New Roman"/>
              <a:cs typeface="Times New Roman"/>
            </a:endParaRP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International Long Distance Service opened from 1st April 2002 for private operators. </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As per the original provisions of ILD licence, the combined Net worth requirement of the company for ILD licence was Rs 25 crore. The entry fee was fixed as Rs 25 crore and the annual licence fee was fixed as 15% of AGR. </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From 1st January, 2006 these provisions were relaxed and the licensee was required to pay one time Entry Fee of Rs 2.50 crore and an annual licence fee of 6% of AGR. Net worth and Paid up Capital of the company for ILD service licence was reduced to Rs. 2.5 </a:t>
            </a:r>
            <a:r>
              <a:rPr lang="en-IN" sz="1800" b="1" dirty="0" err="1" smtClean="0">
                <a:solidFill>
                  <a:srgbClr val="0000CC"/>
                </a:solidFill>
                <a:latin typeface="Bookman Old Style" pitchFamily="18" charset="0"/>
              </a:rPr>
              <a:t>crore</a:t>
            </a:r>
            <a:r>
              <a:rPr lang="en-IN" sz="1800" b="1" dirty="0" smtClean="0">
                <a:solidFill>
                  <a:srgbClr val="0000CC"/>
                </a:solidFill>
                <a:latin typeface="Bookman Old Style" pitchFamily="18" charset="0"/>
              </a:rPr>
              <a:t>.</a:t>
            </a:r>
          </a:p>
          <a:p>
            <a:pPr marL="290513" lvl="1" indent="-290513" algn="just">
              <a:lnSpc>
                <a:spcPct val="150000"/>
              </a:lnSpc>
              <a:spcBef>
                <a:spcPts val="300"/>
              </a:spcBef>
              <a:spcAft>
                <a:spcPts val="1200"/>
              </a:spcAft>
              <a:buFont typeface="Arial" pitchFamily="34" charset="0"/>
              <a:buChar char="•"/>
            </a:pPr>
            <a:r>
              <a:rPr lang="en-IN" sz="1800" b="1" dirty="0" smtClean="0">
                <a:solidFill>
                  <a:srgbClr val="0000CC"/>
                </a:solidFill>
                <a:latin typeface="Bookman Old Style" pitchFamily="18" charset="0"/>
              </a:rPr>
              <a:t>License fee in 2013 was increased to 8% of AGR</a:t>
            </a:r>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1073150" y="142504"/>
            <a:ext cx="7842250" cy="838200"/>
          </a:xfrm>
        </p:spPr>
        <p:txBody>
          <a:bodyPr rtlCol="0">
            <a:normAutofit/>
          </a:bodyPr>
          <a:lstStyle/>
          <a:p>
            <a:pPr algn="ctr" eaLnBrk="1" fontAlgn="auto" hangingPunct="1">
              <a:spcAft>
                <a:spcPts val="0"/>
              </a:spcAft>
              <a:defRPr/>
            </a:pPr>
            <a:r>
              <a:rPr lang="en-US" b="1" dirty="0" smtClean="0">
                <a:solidFill>
                  <a:srgbClr val="FF0000"/>
                </a:solidFill>
                <a:latin typeface="Bookman Old Style" pitchFamily="18" charset="0"/>
              </a:rPr>
              <a:t>India Telecom……Highlights</a:t>
            </a:r>
          </a:p>
        </p:txBody>
      </p:sp>
      <p:graphicFrame>
        <p:nvGraphicFramePr>
          <p:cNvPr id="4" name="Diagram 3"/>
          <p:cNvGraphicFramePr/>
          <p:nvPr/>
        </p:nvGraphicFramePr>
        <p:xfrm>
          <a:off x="577850" y="2362200"/>
          <a:ext cx="90805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Right Arrow 4"/>
          <p:cNvSpPr/>
          <p:nvPr/>
        </p:nvSpPr>
        <p:spPr>
          <a:xfrm>
            <a:off x="412750" y="4800600"/>
            <a:ext cx="9163050" cy="1600200"/>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2400" b="1" dirty="0">
                <a:solidFill>
                  <a:srgbClr val="FFFF00"/>
                </a:solidFill>
              </a:rPr>
              <a:t>Most of the growth has been in </a:t>
            </a:r>
            <a:r>
              <a:rPr lang="en-IN" sz="2400" b="1" dirty="0" smtClean="0">
                <a:solidFill>
                  <a:srgbClr val="FFFF00"/>
                </a:solidFill>
              </a:rPr>
              <a:t>the last decade</a:t>
            </a:r>
            <a:endParaRPr lang="en-IN" sz="2400" b="1" dirty="0">
              <a:solidFill>
                <a:srgbClr val="FFFF00"/>
              </a:solidFill>
            </a:endParaRPr>
          </a:p>
        </p:txBody>
      </p:sp>
    </p:spTree>
  </p:cSld>
  <p:clrMapOvr>
    <a:masterClrMapping/>
  </p:clrMapOvr>
  <p:transition spd="slow"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747963" y="304800"/>
            <a:ext cx="5003800" cy="538163"/>
          </a:xfrm>
        </p:spPr>
        <p:txBody>
          <a:bodyPr/>
          <a:lstStyle/>
          <a:p>
            <a:pPr>
              <a:tabLst>
                <a:tab pos="449263" algn="l"/>
              </a:tabLst>
            </a:pPr>
            <a:r>
              <a:rPr lang="en-US" dirty="0" smtClean="0">
                <a:latin typeface="Bookman Old Style" pitchFamily="18" charset="0"/>
              </a:rPr>
              <a:t>Unified License (UL)</a:t>
            </a:r>
          </a:p>
        </p:txBody>
      </p:sp>
      <p:sp>
        <p:nvSpPr>
          <p:cNvPr id="3" name="Content Placeholder 2"/>
          <p:cNvSpPr>
            <a:spLocks noGrp="1"/>
          </p:cNvSpPr>
          <p:nvPr>
            <p:ph idx="1"/>
          </p:nvPr>
        </p:nvSpPr>
        <p:spPr>
          <a:xfrm>
            <a:off x="457200" y="1303283"/>
            <a:ext cx="8991600" cy="4281542"/>
          </a:xfrm>
        </p:spPr>
        <p:txBody>
          <a:bodyPr>
            <a:normAutofit/>
          </a:bodyPr>
          <a:lstStyle/>
          <a:p>
            <a:pPr marL="290513" lvl="1" indent="-290513" algn="just">
              <a:lnSpc>
                <a:spcPct val="150000"/>
              </a:lnSpc>
              <a:spcBef>
                <a:spcPts val="300"/>
              </a:spcBef>
              <a:spcAft>
                <a:spcPts val="1200"/>
              </a:spcAft>
              <a:buClr>
                <a:srgbClr val="0000FF"/>
              </a:buClr>
              <a:buFont typeface="Arial" pitchFamily="34" charset="0"/>
              <a:buChar char="•"/>
              <a:defRPr/>
            </a:pPr>
            <a:r>
              <a:rPr lang="en-IN" sz="2000" b="1" kern="1200" dirty="0" smtClean="0">
                <a:latin typeface="Bookman Old Style" pitchFamily="18" charset="0"/>
                <a:ea typeface="Times New Roman"/>
                <a:cs typeface="Times New Roman"/>
              </a:rPr>
              <a:t>One company can have only one UL. </a:t>
            </a:r>
          </a:p>
          <a:p>
            <a:pPr marL="290513" lvl="1" indent="-290513" algn="just">
              <a:lnSpc>
                <a:spcPct val="150000"/>
              </a:lnSpc>
              <a:spcBef>
                <a:spcPts val="300"/>
              </a:spcBef>
              <a:spcAft>
                <a:spcPts val="1200"/>
              </a:spcAft>
              <a:buClr>
                <a:srgbClr val="0000FF"/>
              </a:buClr>
              <a:buFont typeface="Arial" pitchFamily="34" charset="0"/>
              <a:buChar char="•"/>
              <a:defRPr/>
            </a:pPr>
            <a:r>
              <a:rPr lang="en-US" sz="2000" b="1" kern="1200" dirty="0" smtClean="0">
                <a:latin typeface="Bookman Old Style" pitchFamily="18" charset="0"/>
                <a:ea typeface="Times New Roman"/>
                <a:cs typeface="Times New Roman"/>
              </a:rPr>
              <a:t>There can be authorization for any one or more services. Depending upon the authorization, the scope and jurisdiction of the licence will vary. </a:t>
            </a:r>
          </a:p>
          <a:p>
            <a:pPr marL="290513" lvl="1" indent="-290513" algn="just">
              <a:lnSpc>
                <a:spcPct val="150000"/>
              </a:lnSpc>
              <a:spcBef>
                <a:spcPts val="300"/>
              </a:spcBef>
              <a:spcAft>
                <a:spcPts val="1200"/>
              </a:spcAft>
              <a:buClr>
                <a:srgbClr val="0000FF"/>
              </a:buClr>
              <a:buFont typeface="Arial" pitchFamily="34" charset="0"/>
              <a:buChar char="•"/>
              <a:defRPr/>
            </a:pPr>
            <a:r>
              <a:rPr lang="en-US" sz="2000" b="1" kern="1200" dirty="0" smtClean="0">
                <a:latin typeface="Bookman Old Style" pitchFamily="18" charset="0"/>
                <a:ea typeface="Times New Roman"/>
                <a:cs typeface="Times New Roman"/>
              </a:rPr>
              <a:t>The allocation of spectrum is delinked from the licence and </a:t>
            </a:r>
            <a:r>
              <a:rPr lang="en-IN" sz="2000" b="1" kern="1200" dirty="0" smtClean="0">
                <a:latin typeface="Bookman Old Style" pitchFamily="18" charset="0"/>
                <a:ea typeface="Times New Roman"/>
                <a:cs typeface="Times New Roman"/>
              </a:rPr>
              <a:t>has</a:t>
            </a:r>
            <a:r>
              <a:rPr lang="en-US" sz="2000" b="1" kern="1200" dirty="0" smtClean="0">
                <a:latin typeface="Bookman Old Style" pitchFamily="18" charset="0"/>
                <a:ea typeface="Times New Roman"/>
                <a:cs typeface="Times New Roman"/>
              </a:rPr>
              <a:t> to be obtained separately through auctions.</a:t>
            </a:r>
          </a:p>
          <a:p>
            <a:pPr marL="290513" lvl="1" indent="-290513" algn="just">
              <a:lnSpc>
                <a:spcPct val="150000"/>
              </a:lnSpc>
              <a:spcBef>
                <a:spcPts val="300"/>
              </a:spcBef>
              <a:spcAft>
                <a:spcPts val="1200"/>
              </a:spcAft>
              <a:buClr>
                <a:srgbClr val="0000FF"/>
              </a:buClr>
              <a:buFont typeface="Arial" pitchFamily="34" charset="0"/>
              <a:buChar char="•"/>
              <a:defRPr/>
            </a:pPr>
            <a:r>
              <a:rPr lang="en-IN" sz="2000" b="1" dirty="0" smtClean="0"/>
              <a:t>License fee made uniform to 8% of AGR</a:t>
            </a:r>
          </a:p>
          <a:p>
            <a:pPr marL="290513" lvl="1" indent="-290513" algn="just">
              <a:lnSpc>
                <a:spcPct val="150000"/>
              </a:lnSpc>
              <a:spcBef>
                <a:spcPts val="300"/>
              </a:spcBef>
              <a:spcAft>
                <a:spcPts val="1200"/>
              </a:spcAft>
              <a:buClr>
                <a:srgbClr val="0000FF"/>
              </a:buClr>
              <a:buFont typeface="Arial" pitchFamily="34" charset="0"/>
              <a:buChar char="•"/>
              <a:defRPr/>
            </a:pPr>
            <a:endParaRPr lang="en-US" sz="2000" b="1" kern="1200" dirty="0" smtClean="0">
              <a:latin typeface="Bookman Old Style" pitchFamily="18" charset="0"/>
              <a:ea typeface="Times New Roman"/>
              <a:cs typeface="Times New Roman"/>
            </a:endParaRPr>
          </a:p>
        </p:txBody>
      </p:sp>
    </p:spTree>
  </p:cSld>
  <p:clrMapOvr>
    <a:masterClrMapping/>
  </p:clrMapOvr>
  <p:transition>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76373" y="530225"/>
            <a:ext cx="9387034" cy="436563"/>
          </a:xfrm>
        </p:spPr>
        <p:txBody>
          <a:bodyPr/>
          <a:lstStyle/>
          <a:p>
            <a:r>
              <a:rPr lang="en-US" sz="2200" dirty="0" smtClean="0">
                <a:latin typeface="Bookman Old Style" pitchFamily="18" charset="0"/>
              </a:rPr>
              <a:t>Authorization For Different Services Under Unified License</a:t>
            </a:r>
          </a:p>
        </p:txBody>
      </p:sp>
      <p:sp>
        <p:nvSpPr>
          <p:cNvPr id="39939" name="Content Placeholder 2"/>
          <p:cNvSpPr>
            <a:spLocks noGrp="1"/>
          </p:cNvSpPr>
          <p:nvPr>
            <p:ph idx="1"/>
          </p:nvPr>
        </p:nvSpPr>
        <p:spPr>
          <a:xfrm>
            <a:off x="541338" y="1357313"/>
            <a:ext cx="8915400" cy="4525962"/>
          </a:xfrm>
        </p:spPr>
        <p:txBody>
          <a:bodyPr/>
          <a:lstStyle/>
          <a:p>
            <a:pPr>
              <a:buFontTx/>
              <a:buNone/>
            </a:pPr>
            <a:r>
              <a:rPr lang="en-US" sz="2400" smtClean="0">
                <a:latin typeface="Bookman Old Style" pitchFamily="18" charset="0"/>
              </a:rPr>
              <a:t>	</a:t>
            </a:r>
          </a:p>
        </p:txBody>
      </p:sp>
      <p:graphicFrame>
        <p:nvGraphicFramePr>
          <p:cNvPr id="6" name="Table 5"/>
          <p:cNvGraphicFramePr>
            <a:graphicFrameLocks noGrp="1"/>
          </p:cNvGraphicFramePr>
          <p:nvPr/>
        </p:nvGraphicFramePr>
        <p:xfrm>
          <a:off x="920748" y="903717"/>
          <a:ext cx="8535990" cy="5627711"/>
        </p:xfrm>
        <a:graphic>
          <a:graphicData uri="http://schemas.openxmlformats.org/drawingml/2006/table">
            <a:tbl>
              <a:tblPr bandRow="1">
                <a:tableStyleId>{3C2FFA5D-87B4-456A-9821-1D502468CF0F}</a:tableStyleId>
              </a:tblPr>
              <a:tblGrid>
                <a:gridCol w="756337"/>
                <a:gridCol w="4034271"/>
                <a:gridCol w="3745382"/>
              </a:tblGrid>
              <a:tr h="327140">
                <a:tc>
                  <a:txBody>
                    <a:bodyPr/>
                    <a:lstStyle/>
                    <a:p>
                      <a:pPr marL="0" marR="0" algn="just">
                        <a:lnSpc>
                          <a:spcPct val="115000"/>
                        </a:lnSpc>
                        <a:spcBef>
                          <a:spcPts val="0"/>
                        </a:spcBef>
                        <a:spcAft>
                          <a:spcPts val="0"/>
                        </a:spcAft>
                      </a:pPr>
                      <a:r>
                        <a:rPr lang="en-US" sz="1400" b="1" dirty="0">
                          <a:solidFill>
                            <a:srgbClr val="0000CC"/>
                          </a:solidFill>
                        </a:rPr>
                        <a:t>Sl. No.</a:t>
                      </a:r>
                      <a:endParaRPr lang="en-IN" sz="1800" b="1"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15000"/>
                        </a:lnSpc>
                        <a:spcBef>
                          <a:spcPts val="0"/>
                        </a:spcBef>
                        <a:spcAft>
                          <a:spcPts val="0"/>
                        </a:spcAft>
                      </a:pPr>
                      <a:r>
                        <a:rPr lang="en-US" sz="1400" b="1" dirty="0" smtClean="0">
                          <a:solidFill>
                            <a:srgbClr val="0000CC"/>
                          </a:solidFill>
                        </a:rPr>
                        <a:t>Authorization</a:t>
                      </a:r>
                      <a:endParaRPr lang="en-IN" sz="1800" b="1"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15000"/>
                        </a:lnSpc>
                        <a:spcBef>
                          <a:spcPts val="0"/>
                        </a:spcBef>
                        <a:spcAft>
                          <a:spcPts val="0"/>
                        </a:spcAft>
                      </a:pPr>
                      <a:r>
                        <a:rPr lang="en-US" sz="1400" b="1" dirty="0" smtClean="0">
                          <a:solidFill>
                            <a:srgbClr val="0000CC"/>
                          </a:solidFill>
                        </a:rPr>
                        <a:t>Jurisdiction</a:t>
                      </a:r>
                      <a:endParaRPr lang="en-IN" sz="1800" b="1" dirty="0">
                        <a:solidFill>
                          <a:srgbClr val="0000CC"/>
                        </a:solidFill>
                        <a:latin typeface="Calibri"/>
                        <a:ea typeface="Calibri"/>
                        <a:cs typeface="Times New Roman"/>
                      </a:endParaRPr>
                    </a:p>
                  </a:txBody>
                  <a:tcPr marL="71783" marR="71783" marT="0" marB="0">
                    <a:solidFill>
                      <a:schemeClr val="bg1"/>
                    </a:solidFill>
                  </a:tcPr>
                </a:tc>
              </a:tr>
              <a:tr h="307426">
                <a:tc>
                  <a:txBody>
                    <a:bodyPr/>
                    <a:lstStyle/>
                    <a:p>
                      <a:pPr marL="0" marR="0" algn="just">
                        <a:lnSpc>
                          <a:spcPct val="150000"/>
                        </a:lnSpc>
                        <a:spcBef>
                          <a:spcPts val="0"/>
                        </a:spcBef>
                        <a:spcAft>
                          <a:spcPts val="0"/>
                        </a:spcAft>
                      </a:pPr>
                      <a:r>
                        <a:rPr lang="en-US" sz="1400">
                          <a:solidFill>
                            <a:srgbClr val="0000CC"/>
                          </a:solidFill>
                        </a:rPr>
                        <a:t>1</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Unified </a:t>
                      </a:r>
                      <a:r>
                        <a:rPr lang="en-US" sz="1400" dirty="0" smtClean="0">
                          <a:solidFill>
                            <a:srgbClr val="0000CC"/>
                          </a:solidFill>
                        </a:rPr>
                        <a:t>license (All Services)</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smtClean="0">
                          <a:solidFill>
                            <a:srgbClr val="0000CC"/>
                          </a:solidFill>
                        </a:rPr>
                        <a:t>All India jurisdiction</a:t>
                      </a:r>
                      <a:endParaRPr lang="en-IN" sz="1800" b="0" dirty="0">
                        <a:solidFill>
                          <a:srgbClr val="0000CC"/>
                        </a:solidFill>
                        <a:latin typeface="Calibri"/>
                        <a:ea typeface="Calibri"/>
                        <a:cs typeface="Times New Roman"/>
                      </a:endParaRPr>
                    </a:p>
                  </a:txBody>
                  <a:tcPr marL="71783" marR="71783" marT="0" marB="0">
                    <a:solidFill>
                      <a:schemeClr val="bg1"/>
                    </a:solidFill>
                  </a:tcPr>
                </a:tc>
              </a:tr>
              <a:tr h="307426">
                <a:tc>
                  <a:txBody>
                    <a:bodyPr/>
                    <a:lstStyle/>
                    <a:p>
                      <a:pPr marL="0" marR="0" algn="just">
                        <a:lnSpc>
                          <a:spcPct val="150000"/>
                        </a:lnSpc>
                        <a:spcBef>
                          <a:spcPts val="0"/>
                        </a:spcBef>
                        <a:spcAft>
                          <a:spcPts val="0"/>
                        </a:spcAft>
                      </a:pPr>
                      <a:r>
                        <a:rPr lang="en-US" sz="1400">
                          <a:solidFill>
                            <a:srgbClr val="0000CC"/>
                          </a:solidFill>
                        </a:rPr>
                        <a:t>2</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Access Service</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Service Area wise</a:t>
                      </a:r>
                      <a:endParaRPr lang="en-IN" sz="1800" b="0">
                        <a:solidFill>
                          <a:srgbClr val="0000CC"/>
                        </a:solidFill>
                        <a:latin typeface="Calibri"/>
                        <a:ea typeface="Calibri"/>
                        <a:cs typeface="Times New Roman"/>
                      </a:endParaRPr>
                    </a:p>
                  </a:txBody>
                  <a:tcPr marL="71783" marR="71783" marT="0" marB="0">
                    <a:solidFill>
                      <a:schemeClr val="bg1"/>
                    </a:solidFill>
                  </a:tcPr>
                </a:tc>
              </a:tr>
              <a:tr h="307426">
                <a:tc>
                  <a:txBody>
                    <a:bodyPr/>
                    <a:lstStyle/>
                    <a:p>
                      <a:pPr marL="0" marR="0" algn="just">
                        <a:lnSpc>
                          <a:spcPct val="150000"/>
                        </a:lnSpc>
                        <a:spcBef>
                          <a:spcPts val="0"/>
                        </a:spcBef>
                        <a:spcAft>
                          <a:spcPts val="0"/>
                        </a:spcAft>
                      </a:pPr>
                      <a:r>
                        <a:rPr lang="en-US" sz="1400">
                          <a:solidFill>
                            <a:srgbClr val="0000CC"/>
                          </a:solidFill>
                        </a:rPr>
                        <a:t>3.</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Internet Service : Cat-A</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All India jurisdiction</a:t>
                      </a:r>
                      <a:endParaRPr lang="en-IN" sz="1800" b="0" dirty="0">
                        <a:solidFill>
                          <a:srgbClr val="0000CC"/>
                        </a:solidFill>
                        <a:latin typeface="Calibri"/>
                        <a:ea typeface="Calibri"/>
                        <a:cs typeface="Times New Roman"/>
                      </a:endParaRPr>
                    </a:p>
                  </a:txBody>
                  <a:tcPr marL="71783" marR="71783" marT="0" marB="0">
                    <a:solidFill>
                      <a:schemeClr val="bg1"/>
                    </a:solidFill>
                  </a:tcPr>
                </a:tc>
              </a:tr>
              <a:tr h="307426">
                <a:tc>
                  <a:txBody>
                    <a:bodyPr/>
                    <a:lstStyle/>
                    <a:p>
                      <a:pPr marL="0" marR="0" algn="just">
                        <a:lnSpc>
                          <a:spcPct val="150000"/>
                        </a:lnSpc>
                        <a:spcBef>
                          <a:spcPts val="0"/>
                        </a:spcBef>
                        <a:spcAft>
                          <a:spcPts val="0"/>
                        </a:spcAft>
                      </a:pPr>
                      <a:r>
                        <a:rPr lang="en-US" sz="1400">
                          <a:solidFill>
                            <a:srgbClr val="0000CC"/>
                          </a:solidFill>
                        </a:rPr>
                        <a:t>4.</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Internet Service : Cat-B</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Service Area wise </a:t>
                      </a:r>
                      <a:endParaRPr lang="en-IN" sz="1800" b="0">
                        <a:solidFill>
                          <a:srgbClr val="0000CC"/>
                        </a:solidFill>
                        <a:latin typeface="Calibri"/>
                        <a:ea typeface="Calibri"/>
                        <a:cs typeface="Times New Roman"/>
                      </a:endParaRPr>
                    </a:p>
                  </a:txBody>
                  <a:tcPr marL="71783" marR="71783" marT="0" marB="0">
                    <a:solidFill>
                      <a:schemeClr val="bg1"/>
                    </a:solidFill>
                  </a:tcPr>
                </a:tc>
              </a:tr>
              <a:tr h="392101">
                <a:tc>
                  <a:txBody>
                    <a:bodyPr/>
                    <a:lstStyle/>
                    <a:p>
                      <a:pPr marL="0" marR="0" algn="just">
                        <a:lnSpc>
                          <a:spcPct val="150000"/>
                        </a:lnSpc>
                        <a:spcBef>
                          <a:spcPts val="0"/>
                        </a:spcBef>
                        <a:spcAft>
                          <a:spcPts val="0"/>
                        </a:spcAft>
                      </a:pPr>
                      <a:r>
                        <a:rPr lang="en-US" sz="1400" dirty="0">
                          <a:solidFill>
                            <a:srgbClr val="0000CC"/>
                          </a:solidFill>
                        </a:rPr>
                        <a:t>5.</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Internet Service : Cat-C</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Secondary Switching Area wise </a:t>
                      </a:r>
                      <a:endParaRPr lang="en-IN" sz="1800" b="0" dirty="0">
                        <a:solidFill>
                          <a:srgbClr val="0000CC"/>
                        </a:solidFill>
                        <a:latin typeface="Calibri"/>
                        <a:ea typeface="Calibri"/>
                        <a:cs typeface="Times New Roman"/>
                      </a:endParaRPr>
                    </a:p>
                  </a:txBody>
                  <a:tcPr marL="71783" marR="71783" marT="0" marB="0">
                    <a:solidFill>
                      <a:schemeClr val="bg1"/>
                    </a:solidFill>
                  </a:tcPr>
                </a:tc>
              </a:tr>
              <a:tr h="307426">
                <a:tc>
                  <a:txBody>
                    <a:bodyPr/>
                    <a:lstStyle/>
                    <a:p>
                      <a:pPr marL="0" marR="0" algn="just">
                        <a:lnSpc>
                          <a:spcPct val="150000"/>
                        </a:lnSpc>
                        <a:spcBef>
                          <a:spcPts val="0"/>
                        </a:spcBef>
                        <a:spcAft>
                          <a:spcPts val="0"/>
                        </a:spcAft>
                      </a:pPr>
                      <a:r>
                        <a:rPr lang="en-US" sz="1400">
                          <a:solidFill>
                            <a:srgbClr val="0000CC"/>
                          </a:solidFill>
                        </a:rPr>
                        <a:t>6.</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National Long Distance (NLD)</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All India jurisdiction</a:t>
                      </a:r>
                      <a:endParaRPr lang="en-IN" sz="1800" b="0">
                        <a:solidFill>
                          <a:srgbClr val="0000CC"/>
                        </a:solidFill>
                        <a:latin typeface="Calibri"/>
                        <a:ea typeface="Calibri"/>
                        <a:cs typeface="Times New Roman"/>
                      </a:endParaRPr>
                    </a:p>
                  </a:txBody>
                  <a:tcPr marL="71783" marR="71783" marT="0" marB="0">
                    <a:solidFill>
                      <a:schemeClr val="bg1"/>
                    </a:solidFill>
                  </a:tcPr>
                </a:tc>
              </a:tr>
              <a:tr h="392101">
                <a:tc>
                  <a:txBody>
                    <a:bodyPr/>
                    <a:lstStyle/>
                    <a:p>
                      <a:pPr marL="0" marR="0" algn="just">
                        <a:lnSpc>
                          <a:spcPct val="150000"/>
                        </a:lnSpc>
                        <a:spcBef>
                          <a:spcPts val="0"/>
                        </a:spcBef>
                        <a:spcAft>
                          <a:spcPts val="0"/>
                        </a:spcAft>
                      </a:pPr>
                      <a:r>
                        <a:rPr lang="en-US" sz="1400">
                          <a:solidFill>
                            <a:srgbClr val="0000CC"/>
                          </a:solidFill>
                        </a:rPr>
                        <a:t>7.</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International Long Distance (ILD)</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All India jurisdiction</a:t>
                      </a:r>
                      <a:endParaRPr lang="en-IN" sz="1800" b="0">
                        <a:solidFill>
                          <a:srgbClr val="0000CC"/>
                        </a:solidFill>
                        <a:latin typeface="Calibri"/>
                        <a:ea typeface="Calibri"/>
                        <a:cs typeface="Times New Roman"/>
                      </a:endParaRPr>
                    </a:p>
                  </a:txBody>
                  <a:tcPr marL="71783" marR="71783" marT="0" marB="0">
                    <a:solidFill>
                      <a:schemeClr val="bg1"/>
                    </a:solidFill>
                  </a:tcPr>
                </a:tc>
              </a:tr>
              <a:tr h="651971">
                <a:tc>
                  <a:txBody>
                    <a:bodyPr/>
                    <a:lstStyle/>
                    <a:p>
                      <a:pPr marL="0" marR="0" algn="just">
                        <a:lnSpc>
                          <a:spcPct val="150000"/>
                        </a:lnSpc>
                        <a:spcBef>
                          <a:spcPts val="0"/>
                        </a:spcBef>
                        <a:spcAft>
                          <a:spcPts val="0"/>
                        </a:spcAft>
                      </a:pPr>
                      <a:r>
                        <a:rPr lang="en-US" sz="1400">
                          <a:solidFill>
                            <a:srgbClr val="0000CC"/>
                          </a:solidFill>
                        </a:rPr>
                        <a:t>8.</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Global Mobile Personal Communication by Satellite (GMPCS) Service</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All India jurisdiction</a:t>
                      </a:r>
                      <a:endParaRPr lang="en-IN" sz="1800" b="0">
                        <a:solidFill>
                          <a:srgbClr val="0000CC"/>
                        </a:solidFill>
                        <a:latin typeface="Calibri"/>
                        <a:ea typeface="Calibri"/>
                        <a:cs typeface="Times New Roman"/>
                      </a:endParaRPr>
                    </a:p>
                  </a:txBody>
                  <a:tcPr marL="71783" marR="71783" marT="0" marB="0">
                    <a:solidFill>
                      <a:schemeClr val="bg1"/>
                    </a:solidFill>
                  </a:tcPr>
                </a:tc>
              </a:tr>
              <a:tr h="568155">
                <a:tc>
                  <a:txBody>
                    <a:bodyPr/>
                    <a:lstStyle/>
                    <a:p>
                      <a:pPr marL="0" marR="0" algn="just">
                        <a:lnSpc>
                          <a:spcPct val="150000"/>
                        </a:lnSpc>
                        <a:spcBef>
                          <a:spcPts val="0"/>
                        </a:spcBef>
                        <a:spcAft>
                          <a:spcPts val="0"/>
                        </a:spcAft>
                      </a:pPr>
                      <a:r>
                        <a:rPr lang="en-US" sz="1400">
                          <a:solidFill>
                            <a:srgbClr val="0000CC"/>
                          </a:solidFill>
                        </a:rPr>
                        <a:t>9.</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Public Mobile Radio Trunk (PMRTS) Service </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Service Area wise</a:t>
                      </a:r>
                      <a:endParaRPr lang="en-IN" sz="1800" b="0" dirty="0">
                        <a:solidFill>
                          <a:srgbClr val="0000CC"/>
                        </a:solidFill>
                        <a:latin typeface="Calibri"/>
                        <a:ea typeface="Calibri"/>
                        <a:cs typeface="Times New Roman"/>
                      </a:endParaRPr>
                    </a:p>
                  </a:txBody>
                  <a:tcPr marL="71783" marR="71783" marT="0" marB="0">
                    <a:solidFill>
                      <a:schemeClr val="bg1"/>
                    </a:solidFill>
                  </a:tcPr>
                </a:tc>
              </a:tr>
              <a:tr h="651971">
                <a:tc>
                  <a:txBody>
                    <a:bodyPr/>
                    <a:lstStyle/>
                    <a:p>
                      <a:pPr marL="0" marR="0" algn="just">
                        <a:lnSpc>
                          <a:spcPct val="150000"/>
                        </a:lnSpc>
                        <a:spcBef>
                          <a:spcPts val="0"/>
                        </a:spcBef>
                        <a:spcAft>
                          <a:spcPts val="0"/>
                        </a:spcAft>
                      </a:pPr>
                      <a:r>
                        <a:rPr lang="en-US" sz="1400">
                          <a:solidFill>
                            <a:srgbClr val="0000CC"/>
                          </a:solidFill>
                        </a:rPr>
                        <a:t>10.</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Very Small Aperture Terminal (VSAT) Closed User Group (CUG) Service</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All India jurisdiction</a:t>
                      </a:r>
                      <a:endParaRPr lang="en-IN" sz="1800" b="0" dirty="0">
                        <a:solidFill>
                          <a:srgbClr val="0000CC"/>
                        </a:solidFill>
                        <a:latin typeface="Calibri"/>
                        <a:ea typeface="Calibri"/>
                        <a:cs typeface="Times New Roman"/>
                      </a:endParaRPr>
                    </a:p>
                  </a:txBody>
                  <a:tcPr marL="71783" marR="71783" marT="0" marB="0">
                    <a:solidFill>
                      <a:schemeClr val="bg1"/>
                    </a:solidFill>
                  </a:tcPr>
                </a:tc>
              </a:tr>
              <a:tr h="392101">
                <a:tc>
                  <a:txBody>
                    <a:bodyPr/>
                    <a:lstStyle/>
                    <a:p>
                      <a:pPr marL="0" marR="0" algn="just">
                        <a:lnSpc>
                          <a:spcPct val="150000"/>
                        </a:lnSpc>
                        <a:spcBef>
                          <a:spcPts val="0"/>
                        </a:spcBef>
                        <a:spcAft>
                          <a:spcPts val="0"/>
                        </a:spcAft>
                      </a:pPr>
                      <a:r>
                        <a:rPr lang="en-US" sz="1400">
                          <a:solidFill>
                            <a:srgbClr val="0000CC"/>
                          </a:solidFill>
                        </a:rPr>
                        <a:t>11.</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a:solidFill>
                            <a:srgbClr val="0000CC"/>
                          </a:solidFill>
                        </a:rPr>
                        <a:t>INSAT MSS-Reporting (MSS-R) Service</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All India jurisdiction</a:t>
                      </a:r>
                      <a:endParaRPr lang="en-IN" sz="1800" b="0" dirty="0">
                        <a:solidFill>
                          <a:srgbClr val="0000CC"/>
                        </a:solidFill>
                        <a:latin typeface="Calibri"/>
                        <a:ea typeface="Calibri"/>
                        <a:cs typeface="Times New Roman"/>
                      </a:endParaRPr>
                    </a:p>
                  </a:txBody>
                  <a:tcPr marL="71783" marR="71783" marT="0" marB="0">
                    <a:solidFill>
                      <a:schemeClr val="bg1"/>
                    </a:solidFill>
                  </a:tcPr>
                </a:tc>
              </a:tr>
              <a:tr h="651971">
                <a:tc>
                  <a:txBody>
                    <a:bodyPr/>
                    <a:lstStyle/>
                    <a:p>
                      <a:pPr marL="0" marR="0" algn="just">
                        <a:lnSpc>
                          <a:spcPct val="150000"/>
                        </a:lnSpc>
                        <a:spcBef>
                          <a:spcPts val="0"/>
                        </a:spcBef>
                        <a:spcAft>
                          <a:spcPts val="0"/>
                        </a:spcAft>
                      </a:pPr>
                      <a:r>
                        <a:rPr lang="en-US" sz="1400">
                          <a:solidFill>
                            <a:srgbClr val="0000CC"/>
                          </a:solidFill>
                        </a:rPr>
                        <a:t>12.</a:t>
                      </a:r>
                      <a:endParaRPr lang="en-IN" sz="1800" b="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Resale of International Private Leased Circuit (IPLC) Service</a:t>
                      </a:r>
                      <a:endParaRPr lang="en-IN" sz="1800" b="0" dirty="0">
                        <a:solidFill>
                          <a:srgbClr val="0000CC"/>
                        </a:solidFill>
                        <a:latin typeface="Calibri"/>
                        <a:ea typeface="Calibri"/>
                        <a:cs typeface="Times New Roman"/>
                      </a:endParaRPr>
                    </a:p>
                  </a:txBody>
                  <a:tcPr marL="71783" marR="71783" marT="0" marB="0">
                    <a:solidFill>
                      <a:schemeClr val="bg1"/>
                    </a:solidFill>
                  </a:tcPr>
                </a:tc>
                <a:tc>
                  <a:txBody>
                    <a:bodyPr/>
                    <a:lstStyle/>
                    <a:p>
                      <a:pPr marL="0" marR="0" algn="just">
                        <a:lnSpc>
                          <a:spcPct val="150000"/>
                        </a:lnSpc>
                        <a:spcBef>
                          <a:spcPts val="0"/>
                        </a:spcBef>
                        <a:spcAft>
                          <a:spcPts val="0"/>
                        </a:spcAft>
                      </a:pPr>
                      <a:r>
                        <a:rPr lang="en-US" sz="1400" dirty="0">
                          <a:solidFill>
                            <a:srgbClr val="0000CC"/>
                          </a:solidFill>
                        </a:rPr>
                        <a:t>All India jurisdiction</a:t>
                      </a:r>
                      <a:endParaRPr lang="en-IN" sz="1800" b="0" dirty="0">
                        <a:solidFill>
                          <a:srgbClr val="0000CC"/>
                        </a:solidFill>
                        <a:latin typeface="Calibri"/>
                        <a:ea typeface="Calibri"/>
                        <a:cs typeface="Times New Roman"/>
                      </a:endParaRPr>
                    </a:p>
                  </a:txBody>
                  <a:tcPr marL="71783" marR="71783" marT="0" marB="0">
                    <a:solidFill>
                      <a:schemeClr val="bg1"/>
                    </a:solidFill>
                  </a:tcPr>
                </a:tc>
              </a:tr>
            </a:tbl>
          </a:graphicData>
        </a:graphic>
      </p:graphicFrame>
    </p:spTree>
  </p:cSld>
  <p:clrMapOvr>
    <a:masterClrMapping/>
  </p:clrMapOvr>
  <p:transition>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508" y="-46037"/>
            <a:ext cx="7838955" cy="831850"/>
          </a:xfrm>
        </p:spPr>
        <p:txBody>
          <a:bodyPr/>
          <a:lstStyle/>
          <a:p>
            <a:r>
              <a:rPr lang="en-US" dirty="0" smtClean="0">
                <a:latin typeface="Bookman Old Style" pitchFamily="18" charset="0"/>
              </a:rPr>
              <a:t>Development in Spectrum Usages Charges</a:t>
            </a:r>
            <a:endParaRPr lang="en-US" dirty="0">
              <a:latin typeface="Bookman Old Style" pitchFamily="18" charset="0"/>
            </a:endParaRPr>
          </a:p>
        </p:txBody>
      </p:sp>
      <p:graphicFrame>
        <p:nvGraphicFramePr>
          <p:cNvPr id="5" name="Content Placeholder 4"/>
          <p:cNvGraphicFramePr>
            <a:graphicFrameLocks noGrp="1"/>
          </p:cNvGraphicFramePr>
          <p:nvPr>
            <p:ph idx="1"/>
          </p:nvPr>
        </p:nvGraphicFramePr>
        <p:xfrm>
          <a:off x="1069428" y="1166652"/>
          <a:ext cx="7903779" cy="4929347"/>
        </p:xfrm>
        <a:graphic>
          <a:graphicData uri="http://schemas.openxmlformats.org/drawingml/2006/table">
            <a:tbl>
              <a:tblPr bandRow="1">
                <a:tableStyleId>{3C2FFA5D-87B4-456A-9821-1D502468CF0F}</a:tableStyleId>
              </a:tblPr>
              <a:tblGrid>
                <a:gridCol w="2301765"/>
                <a:gridCol w="1150273"/>
                <a:gridCol w="1446811"/>
                <a:gridCol w="1157447"/>
                <a:gridCol w="1847483"/>
              </a:tblGrid>
              <a:tr h="408093">
                <a:tc gridSpan="5">
                  <a:txBody>
                    <a:bodyPr/>
                    <a:lstStyle/>
                    <a:p>
                      <a:pPr algn="ctr" fontAlgn="b"/>
                      <a:r>
                        <a:rPr lang="en-US" sz="1800" b="1" i="1" u="none" strike="noStrike" dirty="0">
                          <a:solidFill>
                            <a:srgbClr val="0000CC"/>
                          </a:solidFill>
                        </a:rPr>
                        <a:t>Spectrum Usages Charges as %of AGR</a:t>
                      </a:r>
                      <a:endParaRPr lang="en-US" sz="1800" b="1" i="1" u="none" strike="noStrike" dirty="0">
                        <a:solidFill>
                          <a:srgbClr val="0000CC"/>
                        </a:solidFill>
                        <a:latin typeface="Bookman Old Style"/>
                      </a:endParaRPr>
                    </a:p>
                  </a:txBody>
                  <a:tcPr marL="9525" marR="9525" marT="9525" marB="0" anchor="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7213">
                <a:tc>
                  <a:txBody>
                    <a:bodyPr/>
                    <a:lstStyle/>
                    <a:p>
                      <a:pPr algn="ctr" fontAlgn="t">
                        <a:lnSpc>
                          <a:spcPct val="150000"/>
                        </a:lnSpc>
                      </a:pPr>
                      <a:r>
                        <a:rPr lang="en-US" sz="1400" b="1" u="none" strike="noStrike" dirty="0">
                          <a:solidFill>
                            <a:srgbClr val="0000CC"/>
                          </a:solidFill>
                        </a:rPr>
                        <a:t>Amount of </a:t>
                      </a:r>
                      <a:r>
                        <a:rPr lang="en-US" sz="1400" b="1" u="none" strike="noStrike" dirty="0" smtClean="0">
                          <a:solidFill>
                            <a:srgbClr val="0000CC"/>
                          </a:solidFill>
                        </a:rPr>
                        <a:t>spectrum</a:t>
                      </a:r>
                    </a:p>
                    <a:p>
                      <a:pPr algn="ctr" fontAlgn="t">
                        <a:lnSpc>
                          <a:spcPct val="150000"/>
                        </a:lnSpc>
                      </a:pPr>
                      <a:r>
                        <a:rPr lang="en-US" sz="1400" b="1" u="none" strike="noStrike" dirty="0" smtClean="0">
                          <a:solidFill>
                            <a:srgbClr val="0000CC"/>
                          </a:solidFill>
                        </a:rPr>
                        <a:t>(MHz)</a:t>
                      </a:r>
                      <a:endParaRPr lang="en-US" sz="1400" b="1" i="0" u="none" strike="noStrike" dirty="0">
                        <a:solidFill>
                          <a:srgbClr val="0000CC"/>
                        </a:solidFill>
                        <a:latin typeface="Bookman Old Style"/>
                      </a:endParaRPr>
                    </a:p>
                  </a:txBody>
                  <a:tcPr marL="9525" marR="9525" marT="9525" marB="0">
                    <a:solidFill>
                      <a:schemeClr val="bg1"/>
                    </a:solidFill>
                  </a:tcPr>
                </a:tc>
                <a:tc>
                  <a:txBody>
                    <a:bodyPr/>
                    <a:lstStyle/>
                    <a:p>
                      <a:pPr algn="ctr" fontAlgn="t">
                        <a:lnSpc>
                          <a:spcPct val="150000"/>
                        </a:lnSpc>
                      </a:pPr>
                      <a:r>
                        <a:rPr lang="en-US" sz="1400" b="1" u="none" strike="noStrike" dirty="0" err="1">
                          <a:solidFill>
                            <a:srgbClr val="0000CC"/>
                          </a:solidFill>
                        </a:rPr>
                        <a:t>Upto</a:t>
                      </a:r>
                      <a:r>
                        <a:rPr lang="en-US" sz="1400" b="1" u="none" strike="noStrike" dirty="0">
                          <a:solidFill>
                            <a:srgbClr val="0000CC"/>
                          </a:solidFill>
                        </a:rPr>
                        <a:t> 31.03.2010  </a:t>
                      </a:r>
                      <a:r>
                        <a:rPr lang="en-US" sz="1400" b="1" u="none" strike="noStrike" dirty="0" smtClean="0">
                          <a:solidFill>
                            <a:srgbClr val="0000CC"/>
                          </a:solidFill>
                        </a:rPr>
                        <a:t> </a:t>
                      </a:r>
                      <a:endParaRPr lang="en-US" sz="1400" b="1" i="0" u="none" strike="noStrike" dirty="0">
                        <a:solidFill>
                          <a:srgbClr val="0000CC"/>
                        </a:solidFill>
                        <a:latin typeface="Bookman Old Style"/>
                      </a:endParaRPr>
                    </a:p>
                  </a:txBody>
                  <a:tcPr marL="9525" marR="9525" marT="9525" marB="0">
                    <a:solidFill>
                      <a:schemeClr val="bg1"/>
                    </a:solidFill>
                  </a:tcPr>
                </a:tc>
                <a:tc>
                  <a:txBody>
                    <a:bodyPr/>
                    <a:lstStyle/>
                    <a:p>
                      <a:pPr algn="ctr" fontAlgn="t">
                        <a:lnSpc>
                          <a:spcPct val="150000"/>
                        </a:lnSpc>
                      </a:pPr>
                      <a:r>
                        <a:rPr lang="en-US" sz="1400" b="1" u="none" strike="noStrike" dirty="0">
                          <a:solidFill>
                            <a:srgbClr val="0000CC"/>
                          </a:solidFill>
                        </a:rPr>
                        <a:t>From 01.04.2010 </a:t>
                      </a:r>
                      <a:r>
                        <a:rPr lang="en-US" sz="1400" b="1" u="none" strike="noStrike" dirty="0" smtClean="0">
                          <a:solidFill>
                            <a:srgbClr val="0000CC"/>
                          </a:solidFill>
                        </a:rPr>
                        <a:t> </a:t>
                      </a:r>
                      <a:endParaRPr lang="en-US" sz="1400" b="1" i="0" u="none" strike="noStrike" dirty="0">
                        <a:solidFill>
                          <a:srgbClr val="0000CC"/>
                        </a:solidFill>
                        <a:latin typeface="Bookman Old Style"/>
                      </a:endParaRPr>
                    </a:p>
                  </a:txBody>
                  <a:tcPr marL="9525" marR="9525" marT="9525" marB="0">
                    <a:solidFill>
                      <a:schemeClr val="bg1"/>
                    </a:solidFill>
                  </a:tcPr>
                </a:tc>
                <a:tc>
                  <a:txBody>
                    <a:bodyPr/>
                    <a:lstStyle/>
                    <a:p>
                      <a:pPr algn="ctr" fontAlgn="t">
                        <a:lnSpc>
                          <a:spcPct val="150000"/>
                        </a:lnSpc>
                      </a:pPr>
                      <a:r>
                        <a:rPr lang="en-US" sz="1400" b="1" u="none" strike="noStrike" dirty="0">
                          <a:solidFill>
                            <a:srgbClr val="0000CC"/>
                          </a:solidFill>
                        </a:rPr>
                        <a:t>Spectrum obtained from Auction 2014 </a:t>
                      </a:r>
                      <a:r>
                        <a:rPr lang="en-US" sz="1400" b="1" u="none" strike="noStrike" dirty="0" smtClean="0">
                          <a:solidFill>
                            <a:srgbClr val="0000CC"/>
                          </a:solidFill>
                        </a:rPr>
                        <a:t> </a:t>
                      </a:r>
                      <a:endParaRPr lang="en-US" sz="1400" b="1" i="0" u="none" strike="noStrike" dirty="0">
                        <a:solidFill>
                          <a:srgbClr val="0000CC"/>
                        </a:solidFill>
                        <a:latin typeface="Bookman Old Style"/>
                      </a:endParaRPr>
                    </a:p>
                  </a:txBody>
                  <a:tcPr marL="9525" marR="9525" marT="9525" marB="0">
                    <a:solidFill>
                      <a:schemeClr val="bg1"/>
                    </a:solidFill>
                  </a:tcPr>
                </a:tc>
                <a:tc>
                  <a:txBody>
                    <a:bodyPr/>
                    <a:lstStyle/>
                    <a:p>
                      <a:pPr algn="ctr" fontAlgn="t">
                        <a:lnSpc>
                          <a:spcPct val="150000"/>
                        </a:lnSpc>
                      </a:pPr>
                      <a:r>
                        <a:rPr lang="en-US" sz="1400" b="1" u="none" strike="noStrike" dirty="0">
                          <a:solidFill>
                            <a:srgbClr val="0000CC"/>
                          </a:solidFill>
                        </a:rPr>
                        <a:t>For licensees having </a:t>
                      </a:r>
                      <a:r>
                        <a:rPr lang="en-US" sz="1400" b="1" u="none" strike="noStrike" dirty="0" smtClean="0">
                          <a:solidFill>
                            <a:srgbClr val="0000CC"/>
                          </a:solidFill>
                        </a:rPr>
                        <a:t>administrative </a:t>
                      </a:r>
                      <a:r>
                        <a:rPr lang="en-US" sz="1400" b="1" u="none" strike="noStrike" dirty="0">
                          <a:solidFill>
                            <a:srgbClr val="0000CC"/>
                          </a:solidFill>
                        </a:rPr>
                        <a:t>and auctioned </a:t>
                      </a:r>
                      <a:r>
                        <a:rPr lang="en-US" sz="1400" b="1" u="none" strike="noStrike" dirty="0" smtClean="0">
                          <a:solidFill>
                            <a:srgbClr val="0000CC"/>
                          </a:solidFill>
                        </a:rPr>
                        <a:t>spectrum</a:t>
                      </a:r>
                      <a:endParaRPr lang="en-US" sz="1400" b="1" i="0" u="none" strike="noStrike" dirty="0">
                        <a:solidFill>
                          <a:srgbClr val="0000CC"/>
                        </a:solidFill>
                        <a:latin typeface="Bookman Old Style"/>
                      </a:endParaRPr>
                    </a:p>
                  </a:txBody>
                  <a:tcPr marL="9525" marR="9525" marT="9525" marB="0">
                    <a:solidFill>
                      <a:schemeClr val="bg1"/>
                    </a:solidFill>
                  </a:tcPr>
                </a:tc>
              </a:tr>
              <a:tr h="455076">
                <a:tc>
                  <a:txBody>
                    <a:bodyPr/>
                    <a:lstStyle/>
                    <a:p>
                      <a:pPr marL="114300" indent="0" algn="just" fontAlgn="t"/>
                      <a:r>
                        <a:rPr lang="en-US" sz="1600" u="none" strike="noStrike" dirty="0" err="1">
                          <a:solidFill>
                            <a:srgbClr val="0000CC"/>
                          </a:solidFill>
                        </a:rPr>
                        <a:t>Upto</a:t>
                      </a:r>
                      <a:r>
                        <a:rPr lang="en-US" sz="1600" u="none" strike="noStrike" dirty="0">
                          <a:solidFill>
                            <a:srgbClr val="0000CC"/>
                          </a:solidFill>
                        </a:rPr>
                        <a:t> 2 x </a:t>
                      </a:r>
                      <a:r>
                        <a:rPr lang="en-US" sz="1600" u="none" strike="noStrike" dirty="0" smtClean="0">
                          <a:solidFill>
                            <a:srgbClr val="0000CC"/>
                          </a:solidFill>
                        </a:rPr>
                        <a:t>4.4/ 2 </a:t>
                      </a:r>
                      <a:r>
                        <a:rPr lang="en-US" sz="1600" u="none" strike="noStrike" dirty="0">
                          <a:solidFill>
                            <a:srgbClr val="0000CC"/>
                          </a:solidFill>
                        </a:rPr>
                        <a:t>x </a:t>
                      </a:r>
                      <a:r>
                        <a:rPr lang="en-US" sz="1600" u="none" strike="noStrike" dirty="0" smtClean="0">
                          <a:solidFill>
                            <a:srgbClr val="0000CC"/>
                          </a:solidFill>
                        </a:rPr>
                        <a:t>2.5</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a:solidFill>
                            <a:srgbClr val="0000CC"/>
                          </a:solidFill>
                        </a:rPr>
                        <a:t>2</a:t>
                      </a:r>
                      <a:endParaRPr lang="en-US" sz="1600" b="0" i="0" u="none" strike="noStrike">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3</a:t>
                      </a:r>
                      <a:endParaRPr lang="en-US" sz="1600" b="0" i="0" u="none" strike="noStrike" dirty="0">
                        <a:solidFill>
                          <a:srgbClr val="0000CC"/>
                        </a:solidFill>
                        <a:latin typeface="Bookman Old Style"/>
                      </a:endParaRPr>
                    </a:p>
                  </a:txBody>
                  <a:tcPr marL="9525" marR="514350" marT="9525" marB="0">
                    <a:solidFill>
                      <a:schemeClr val="bg1"/>
                    </a:solidFill>
                  </a:tcPr>
                </a:tc>
                <a:tc rowSpan="7">
                  <a:txBody>
                    <a:bodyPr/>
                    <a:lstStyle/>
                    <a:p>
                      <a:pPr marL="114300" indent="0" algn="l" fontAlgn="ctr"/>
                      <a:r>
                        <a:rPr lang="en-US" sz="1600" u="none" strike="noStrike" dirty="0">
                          <a:solidFill>
                            <a:srgbClr val="0000CC"/>
                          </a:solidFill>
                        </a:rPr>
                        <a:t>5% (for any holding)</a:t>
                      </a:r>
                      <a:endParaRPr lang="en-US" sz="1600" b="0" i="0" u="none" strike="noStrike" dirty="0">
                        <a:solidFill>
                          <a:srgbClr val="0000CC"/>
                        </a:solidFill>
                        <a:latin typeface="Bookman Old Style" pitchFamily="18" charset="0"/>
                      </a:endParaRPr>
                    </a:p>
                  </a:txBody>
                  <a:tcPr marL="9525" marR="9525" marT="9525" marB="0" anchor="ctr">
                    <a:solidFill>
                      <a:schemeClr val="bg1"/>
                    </a:solidFill>
                  </a:tcPr>
                </a:tc>
                <a:tc rowSpan="7">
                  <a:txBody>
                    <a:bodyPr/>
                    <a:lstStyle/>
                    <a:p>
                      <a:pPr marL="114300" indent="0" algn="l" fontAlgn="ctr"/>
                      <a:r>
                        <a:rPr lang="en-US" sz="1600" u="none" strike="noStrike" dirty="0">
                          <a:solidFill>
                            <a:srgbClr val="0000CC"/>
                          </a:solidFill>
                        </a:rPr>
                        <a:t>Weighted Average of existing slab and holding in 5</a:t>
                      </a:r>
                      <a:r>
                        <a:rPr lang="en-US" sz="1600" u="none" strike="noStrike" dirty="0" smtClean="0">
                          <a:solidFill>
                            <a:srgbClr val="0000CC"/>
                          </a:solidFill>
                        </a:rPr>
                        <a:t>% slab  </a:t>
                      </a:r>
                      <a:endParaRPr lang="en-US" sz="1600" b="0" i="0" u="none" strike="noStrike" dirty="0">
                        <a:solidFill>
                          <a:srgbClr val="0000CC"/>
                        </a:solidFill>
                        <a:latin typeface="Bookman Old Style" pitchFamily="18" charset="0"/>
                      </a:endParaRPr>
                    </a:p>
                  </a:txBody>
                  <a:tcPr marL="9525" marR="9525" marT="9525" marB="0" anchor="ctr">
                    <a:solidFill>
                      <a:schemeClr val="bg1"/>
                    </a:solidFill>
                  </a:tcPr>
                </a:tc>
              </a:tr>
              <a:tr h="408093">
                <a:tc>
                  <a:txBody>
                    <a:bodyPr/>
                    <a:lstStyle/>
                    <a:p>
                      <a:pPr marL="0" indent="114300" algn="just" fontAlgn="t"/>
                      <a:r>
                        <a:rPr lang="en-US" sz="1600" u="none" strike="noStrike" dirty="0">
                          <a:solidFill>
                            <a:srgbClr val="0000CC"/>
                          </a:solidFill>
                        </a:rPr>
                        <a:t>Upto2 x  </a:t>
                      </a:r>
                      <a:r>
                        <a:rPr lang="en-US" sz="1600" u="none" strike="noStrike" dirty="0" smtClean="0">
                          <a:solidFill>
                            <a:srgbClr val="0000CC"/>
                          </a:solidFill>
                        </a:rPr>
                        <a:t>6.2</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dirty="0">
                          <a:solidFill>
                            <a:srgbClr val="0000CC"/>
                          </a:solidFill>
                        </a:rPr>
                        <a:t>3</a:t>
                      </a:r>
                      <a:endParaRPr lang="en-US" sz="1600" b="0" i="0" u="none" strike="noStrike" dirty="0">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4</a:t>
                      </a:r>
                      <a:endParaRPr lang="en-US" sz="1600" b="0" i="0" u="none" strike="noStrike" dirty="0">
                        <a:solidFill>
                          <a:srgbClr val="0000CC"/>
                        </a:solidFill>
                        <a:latin typeface="Bookman Old Style"/>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r h="408093">
                <a:tc>
                  <a:txBody>
                    <a:bodyPr/>
                    <a:lstStyle/>
                    <a:p>
                      <a:pPr marL="0" indent="114300" algn="just" fontAlgn="t"/>
                      <a:r>
                        <a:rPr lang="en-US" sz="1600" u="none" strike="noStrike" dirty="0" err="1">
                          <a:solidFill>
                            <a:srgbClr val="0000CC"/>
                          </a:solidFill>
                        </a:rPr>
                        <a:t>Upto</a:t>
                      </a:r>
                      <a:r>
                        <a:rPr lang="en-US" sz="1600" u="none" strike="noStrike" dirty="0">
                          <a:solidFill>
                            <a:srgbClr val="0000CC"/>
                          </a:solidFill>
                        </a:rPr>
                        <a:t> 2 x </a:t>
                      </a:r>
                      <a:r>
                        <a:rPr lang="en-US" sz="1600" u="none" strike="noStrike" dirty="0" smtClean="0">
                          <a:solidFill>
                            <a:srgbClr val="0000CC"/>
                          </a:solidFill>
                        </a:rPr>
                        <a:t>8</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dirty="0">
                          <a:solidFill>
                            <a:srgbClr val="0000CC"/>
                          </a:solidFill>
                        </a:rPr>
                        <a:t>4</a:t>
                      </a:r>
                      <a:endParaRPr lang="en-US" sz="1600" b="0" i="0" u="none" strike="noStrike" dirty="0">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5</a:t>
                      </a:r>
                      <a:endParaRPr lang="en-US" sz="1600" b="0" i="0" u="none" strike="noStrike" dirty="0">
                        <a:solidFill>
                          <a:srgbClr val="0000CC"/>
                        </a:solidFill>
                        <a:latin typeface="Bookman Old Style"/>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r h="408093">
                <a:tc>
                  <a:txBody>
                    <a:bodyPr/>
                    <a:lstStyle/>
                    <a:p>
                      <a:pPr marL="0" indent="114300" algn="just" fontAlgn="t"/>
                      <a:r>
                        <a:rPr lang="en-US" sz="1600" u="none" strike="noStrike" dirty="0" err="1">
                          <a:solidFill>
                            <a:srgbClr val="0000CC"/>
                          </a:solidFill>
                        </a:rPr>
                        <a:t>Upto</a:t>
                      </a:r>
                      <a:r>
                        <a:rPr lang="en-US" sz="1600" u="none" strike="noStrike" dirty="0">
                          <a:solidFill>
                            <a:srgbClr val="0000CC"/>
                          </a:solidFill>
                        </a:rPr>
                        <a:t> 2 x </a:t>
                      </a:r>
                      <a:r>
                        <a:rPr lang="en-US" sz="1600" u="none" strike="noStrike" dirty="0" smtClean="0">
                          <a:solidFill>
                            <a:srgbClr val="0000CC"/>
                          </a:solidFill>
                        </a:rPr>
                        <a:t>10</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dirty="0">
                          <a:solidFill>
                            <a:srgbClr val="0000CC"/>
                          </a:solidFill>
                        </a:rPr>
                        <a:t>4</a:t>
                      </a:r>
                      <a:endParaRPr lang="en-US" sz="1600" b="0" i="0" u="none" strike="noStrike" dirty="0">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6</a:t>
                      </a:r>
                      <a:endParaRPr lang="en-US" sz="1600" b="0" i="0" u="none" strike="noStrike" dirty="0">
                        <a:solidFill>
                          <a:srgbClr val="0000CC"/>
                        </a:solidFill>
                        <a:latin typeface="Bookman Old Style"/>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r h="408093">
                <a:tc>
                  <a:txBody>
                    <a:bodyPr/>
                    <a:lstStyle/>
                    <a:p>
                      <a:pPr marL="0" indent="114300" algn="just" fontAlgn="t"/>
                      <a:r>
                        <a:rPr lang="en-US" sz="1600" u="none" strike="noStrike" dirty="0" err="1">
                          <a:solidFill>
                            <a:srgbClr val="0000CC"/>
                          </a:solidFill>
                        </a:rPr>
                        <a:t>Upto</a:t>
                      </a:r>
                      <a:r>
                        <a:rPr lang="en-US" sz="1600" u="none" strike="noStrike" dirty="0">
                          <a:solidFill>
                            <a:srgbClr val="0000CC"/>
                          </a:solidFill>
                        </a:rPr>
                        <a:t> 2 x </a:t>
                      </a:r>
                      <a:r>
                        <a:rPr lang="en-US" sz="1600" u="none" strike="noStrike" dirty="0" smtClean="0">
                          <a:solidFill>
                            <a:srgbClr val="0000CC"/>
                          </a:solidFill>
                        </a:rPr>
                        <a:t>12.5</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dirty="0">
                          <a:solidFill>
                            <a:srgbClr val="0000CC"/>
                          </a:solidFill>
                        </a:rPr>
                        <a:t>5</a:t>
                      </a:r>
                      <a:endParaRPr lang="en-US" sz="1600" b="0" i="0" u="none" strike="noStrike" dirty="0">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7</a:t>
                      </a:r>
                      <a:endParaRPr lang="en-US" sz="1600" b="0" i="0" u="none" strike="noStrike" dirty="0">
                        <a:solidFill>
                          <a:srgbClr val="0000CC"/>
                        </a:solidFill>
                        <a:latin typeface="Bookman Old Style"/>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r h="408093">
                <a:tc>
                  <a:txBody>
                    <a:bodyPr/>
                    <a:lstStyle/>
                    <a:p>
                      <a:pPr marL="0" indent="114300" algn="just" fontAlgn="t"/>
                      <a:r>
                        <a:rPr lang="en-US" sz="1600" u="none" strike="noStrike" dirty="0" err="1">
                          <a:solidFill>
                            <a:srgbClr val="0000CC"/>
                          </a:solidFill>
                        </a:rPr>
                        <a:t>Upto</a:t>
                      </a:r>
                      <a:r>
                        <a:rPr lang="en-US" sz="1600" u="none" strike="noStrike" dirty="0">
                          <a:solidFill>
                            <a:srgbClr val="0000CC"/>
                          </a:solidFill>
                        </a:rPr>
                        <a:t> 2 x </a:t>
                      </a:r>
                      <a:r>
                        <a:rPr lang="en-US" sz="1600" u="none" strike="noStrike" dirty="0" smtClean="0">
                          <a:solidFill>
                            <a:srgbClr val="0000CC"/>
                          </a:solidFill>
                        </a:rPr>
                        <a:t>15</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600" u="none" strike="noStrike">
                          <a:solidFill>
                            <a:srgbClr val="0000CC"/>
                          </a:solidFill>
                        </a:rPr>
                        <a:t>6</a:t>
                      </a:r>
                      <a:endParaRPr lang="en-US" sz="1600" b="0" i="0" u="none" strike="noStrike">
                        <a:solidFill>
                          <a:srgbClr val="0000CC"/>
                        </a:solidFill>
                        <a:latin typeface="Bookman Old Style"/>
                      </a:endParaRPr>
                    </a:p>
                  </a:txBody>
                  <a:tcPr marL="9525" marR="514350" marT="9525" marB="0">
                    <a:solidFill>
                      <a:schemeClr val="bg1"/>
                    </a:solidFill>
                  </a:tcPr>
                </a:tc>
                <a:tc>
                  <a:txBody>
                    <a:bodyPr/>
                    <a:lstStyle/>
                    <a:p>
                      <a:pPr algn="r" fontAlgn="t"/>
                      <a:r>
                        <a:rPr lang="en-US" sz="1600" u="none" strike="noStrike" dirty="0">
                          <a:solidFill>
                            <a:srgbClr val="0000CC"/>
                          </a:solidFill>
                        </a:rPr>
                        <a:t>8</a:t>
                      </a:r>
                      <a:endParaRPr lang="en-US" sz="1600" b="0" i="0" u="none" strike="noStrike" dirty="0">
                        <a:solidFill>
                          <a:srgbClr val="0000CC"/>
                        </a:solidFill>
                        <a:latin typeface="Bookman Old Style"/>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r h="428500">
                <a:tc>
                  <a:txBody>
                    <a:bodyPr/>
                    <a:lstStyle/>
                    <a:p>
                      <a:pPr marL="0" indent="114300" algn="just" fontAlgn="t"/>
                      <a:r>
                        <a:rPr lang="en-US" sz="1600" u="none" strike="noStrike" dirty="0">
                          <a:solidFill>
                            <a:srgbClr val="0000CC"/>
                          </a:solidFill>
                        </a:rPr>
                        <a:t>Beyond 2 x </a:t>
                      </a:r>
                      <a:r>
                        <a:rPr lang="en-US" sz="1600" u="none" strike="noStrike" dirty="0" smtClean="0">
                          <a:solidFill>
                            <a:srgbClr val="0000CC"/>
                          </a:solidFill>
                        </a:rPr>
                        <a:t>15</a:t>
                      </a:r>
                      <a:endParaRPr lang="en-US" sz="1600" b="0" i="0" u="none" strike="noStrike" dirty="0">
                        <a:solidFill>
                          <a:srgbClr val="0000CC"/>
                        </a:solidFill>
                        <a:latin typeface="Bookman Old Style"/>
                      </a:endParaRPr>
                    </a:p>
                  </a:txBody>
                  <a:tcPr marL="9525" marR="9525" marT="9525" marB="0">
                    <a:solidFill>
                      <a:schemeClr val="bg1"/>
                    </a:solidFill>
                  </a:tcPr>
                </a:tc>
                <a:tc>
                  <a:txBody>
                    <a:bodyPr/>
                    <a:lstStyle/>
                    <a:p>
                      <a:pPr algn="r" fontAlgn="t"/>
                      <a:r>
                        <a:rPr lang="en-US" sz="1100" u="none" strike="noStrike" dirty="0">
                          <a:solidFill>
                            <a:srgbClr val="0000CC"/>
                          </a:solidFill>
                        </a:rPr>
                        <a:t> </a:t>
                      </a:r>
                      <a:endParaRPr lang="en-US" sz="1100" b="0" i="0" u="none" strike="noStrike" dirty="0">
                        <a:solidFill>
                          <a:srgbClr val="0000CC"/>
                        </a:solidFill>
                        <a:latin typeface="Bookman Old Style"/>
                      </a:endParaRPr>
                    </a:p>
                  </a:txBody>
                  <a:tcPr marL="9525" marR="514350" marT="9525" marB="0">
                    <a:solidFill>
                      <a:schemeClr val="bg1"/>
                    </a:solidFill>
                  </a:tcPr>
                </a:tc>
                <a:tc>
                  <a:txBody>
                    <a:bodyPr/>
                    <a:lstStyle/>
                    <a:p>
                      <a:pPr marL="0" algn="r" defTabSz="914400" rtl="0" eaLnBrk="1" fontAlgn="t" latinLnBrk="0" hangingPunct="1"/>
                      <a:r>
                        <a:rPr lang="en-US" sz="1600" u="none" strike="noStrike" kern="1200" dirty="0">
                          <a:solidFill>
                            <a:srgbClr val="0000CC"/>
                          </a:solidFill>
                        </a:rPr>
                        <a:t>9</a:t>
                      </a:r>
                      <a:endParaRPr lang="en-US" sz="1600" b="0" i="0" u="none" strike="noStrike" kern="1200" dirty="0">
                        <a:solidFill>
                          <a:srgbClr val="0000CC"/>
                        </a:solidFill>
                        <a:latin typeface="Bookman Old Style"/>
                        <a:ea typeface="+mn-ea"/>
                        <a:cs typeface="+mn-cs"/>
                      </a:endParaRPr>
                    </a:p>
                  </a:txBody>
                  <a:tcPr marL="9525" marR="514350" marT="9525" marB="0">
                    <a:solidFill>
                      <a:schemeClr val="bg1"/>
                    </a:solidFill>
                  </a:tcPr>
                </a:tc>
                <a:tc vMerge="1">
                  <a:txBody>
                    <a:bodyPr/>
                    <a:lstStyle/>
                    <a:p>
                      <a:endParaRPr lang="en-US"/>
                    </a:p>
                  </a:txBody>
                  <a:tcPr/>
                </a:tc>
                <a:tc vMerge="1">
                  <a:txBody>
                    <a:bodyPr/>
                    <a:lstStyle/>
                    <a:p>
                      <a:endParaRPr lang="en-US"/>
                    </a:p>
                  </a:txBody>
                  <a:tcPr/>
                </a:tc>
              </a:tr>
            </a:tbl>
          </a:graphicData>
        </a:graphic>
      </p:graphicFrame>
    </p:spTree>
  </p:cSld>
  <p:clrMapOvr>
    <a:masterClrMapping/>
  </p:clrMapOvr>
  <p:transition>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419101" y="3004457"/>
            <a:ext cx="6751122" cy="510640"/>
          </a:xfrm>
        </p:spPr>
        <p:txBody>
          <a:bodyPr/>
          <a:lstStyle/>
          <a:p>
            <a:pPr algn="ctr">
              <a:buNone/>
            </a:pPr>
            <a:r>
              <a:rPr lang="en-US" dirty="0" smtClean="0">
                <a:solidFill>
                  <a:srgbClr val="FF0000"/>
                </a:solidFill>
              </a:rPr>
              <a:t>Role of TRAI in Telecom Sector Reforms</a:t>
            </a:r>
            <a:endParaRPr lang="en-US" dirty="0">
              <a:solidFill>
                <a:srgbClr val="FF0000"/>
              </a:solidFill>
            </a:endParaRPr>
          </a:p>
        </p:txBody>
      </p:sp>
    </p:spTree>
  </p:cSld>
  <p:clrMapOvr>
    <a:masterClrMapping/>
  </p:clrMapOvr>
  <p:transition>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body" idx="1"/>
          </p:nvPr>
        </p:nvSpPr>
        <p:spPr>
          <a:xfrm>
            <a:off x="495300" y="1371600"/>
            <a:ext cx="9245600" cy="4800600"/>
          </a:xfrm>
          <a:ln>
            <a:solidFill>
              <a:schemeClr val="tx1"/>
            </a:solidFill>
          </a:ln>
        </p:spPr>
        <p:txBody>
          <a:bodyPr/>
          <a:lstStyle/>
          <a:p>
            <a:pPr algn="just" eaLnBrk="1" hangingPunct="1">
              <a:lnSpc>
                <a:spcPct val="80000"/>
              </a:lnSpc>
              <a:spcBef>
                <a:spcPct val="0"/>
              </a:spcBef>
              <a:buFontTx/>
              <a:buNone/>
            </a:pPr>
            <a:r>
              <a:rPr lang="en-US" b="1" dirty="0" smtClean="0">
                <a:solidFill>
                  <a:srgbClr val="FF0000"/>
                </a:solidFill>
                <a:latin typeface="Bookman Old Style" pitchFamily="18" charset="0"/>
              </a:rPr>
              <a:t>Agencies involved</a:t>
            </a:r>
          </a:p>
          <a:p>
            <a:pPr algn="just" eaLnBrk="1" hangingPunct="1">
              <a:lnSpc>
                <a:spcPct val="80000"/>
              </a:lnSpc>
              <a:spcBef>
                <a:spcPct val="0"/>
              </a:spcBef>
              <a:buFontTx/>
              <a:buNone/>
            </a:pPr>
            <a:endParaRPr lang="en-US" b="1" dirty="0" smtClean="0">
              <a:solidFill>
                <a:srgbClr val="FFFF00"/>
              </a:solidFill>
            </a:endParaRPr>
          </a:p>
          <a:p>
            <a:pPr algn="just" eaLnBrk="1" hangingPunct="1">
              <a:lnSpc>
                <a:spcPct val="80000"/>
              </a:lnSpc>
              <a:spcBef>
                <a:spcPct val="0"/>
              </a:spcBef>
              <a:buClr>
                <a:srgbClr val="FF0000"/>
              </a:buClr>
            </a:pPr>
            <a:r>
              <a:rPr lang="en-US" b="1" dirty="0" smtClean="0">
                <a:solidFill>
                  <a:srgbClr val="FF0000"/>
                </a:solidFill>
                <a:latin typeface="Bookman Old Style" pitchFamily="18" charset="0"/>
              </a:rPr>
              <a:t>Licensor</a:t>
            </a:r>
            <a:r>
              <a:rPr lang="en-US" b="1" dirty="0" smtClean="0"/>
              <a:t>:- </a:t>
            </a:r>
            <a:r>
              <a:rPr lang="en-US" b="1" dirty="0" smtClean="0">
                <a:solidFill>
                  <a:srgbClr val="0000FF"/>
                </a:solidFill>
                <a:latin typeface="Bookman Old Style" pitchFamily="18" charset="0"/>
              </a:rPr>
              <a:t>Granting of Licenses</a:t>
            </a:r>
          </a:p>
          <a:p>
            <a:pPr algn="just" eaLnBrk="1" hangingPunct="1">
              <a:lnSpc>
                <a:spcPct val="80000"/>
              </a:lnSpc>
              <a:spcBef>
                <a:spcPct val="0"/>
              </a:spcBef>
              <a:buClr>
                <a:srgbClr val="FF0000"/>
              </a:buClr>
            </a:pPr>
            <a:endParaRPr lang="en-US" b="1" dirty="0" smtClean="0"/>
          </a:p>
          <a:p>
            <a:pPr algn="just" eaLnBrk="1" hangingPunct="1">
              <a:lnSpc>
                <a:spcPct val="80000"/>
              </a:lnSpc>
              <a:spcBef>
                <a:spcPct val="0"/>
              </a:spcBef>
              <a:buClr>
                <a:srgbClr val="FF0000"/>
              </a:buClr>
            </a:pPr>
            <a:r>
              <a:rPr lang="en-US" b="1" dirty="0" smtClean="0">
                <a:solidFill>
                  <a:srgbClr val="FF0000"/>
                </a:solidFill>
                <a:latin typeface="Bookman Old Style" pitchFamily="18" charset="0"/>
              </a:rPr>
              <a:t>TRAI</a:t>
            </a:r>
            <a:r>
              <a:rPr lang="en-US" b="1" dirty="0" smtClean="0">
                <a:solidFill>
                  <a:srgbClr val="0000FF"/>
                </a:solidFill>
                <a:latin typeface="Bookman Old Style" pitchFamily="18" charset="0"/>
              </a:rPr>
              <a:t> </a:t>
            </a:r>
            <a:r>
              <a:rPr lang="en-US" b="1" dirty="0" smtClean="0">
                <a:solidFill>
                  <a:srgbClr val="FF0000"/>
                </a:solidFill>
                <a:latin typeface="Bookman Old Style" pitchFamily="18" charset="0"/>
              </a:rPr>
              <a:t>:</a:t>
            </a:r>
            <a:r>
              <a:rPr lang="en-US" b="1" dirty="0" smtClean="0"/>
              <a:t>-      </a:t>
            </a:r>
            <a:r>
              <a:rPr lang="en-US" b="1" dirty="0" smtClean="0">
                <a:solidFill>
                  <a:srgbClr val="0000FF"/>
                </a:solidFill>
                <a:latin typeface="Bookman Old Style" pitchFamily="18" charset="0"/>
              </a:rPr>
              <a:t>Recommendations and Regulations</a:t>
            </a:r>
          </a:p>
          <a:p>
            <a:pPr algn="just" eaLnBrk="1" hangingPunct="1">
              <a:lnSpc>
                <a:spcPct val="80000"/>
              </a:lnSpc>
              <a:spcBef>
                <a:spcPct val="0"/>
              </a:spcBef>
              <a:buClr>
                <a:srgbClr val="FF0000"/>
              </a:buClr>
            </a:pPr>
            <a:endParaRPr lang="en-US" b="1" dirty="0" smtClean="0"/>
          </a:p>
          <a:p>
            <a:pPr algn="just" eaLnBrk="1" hangingPunct="1">
              <a:lnSpc>
                <a:spcPct val="80000"/>
              </a:lnSpc>
              <a:spcBef>
                <a:spcPct val="0"/>
              </a:spcBef>
              <a:buClr>
                <a:srgbClr val="FF0000"/>
              </a:buClr>
            </a:pPr>
            <a:r>
              <a:rPr lang="en-US" b="1" dirty="0" smtClean="0">
                <a:solidFill>
                  <a:srgbClr val="FF0000"/>
                </a:solidFill>
                <a:latin typeface="Bookman Old Style" pitchFamily="18" charset="0"/>
              </a:rPr>
              <a:t>HC/TDSAT </a:t>
            </a:r>
            <a:r>
              <a:rPr lang="en-US" b="1" dirty="0" smtClean="0"/>
              <a:t>:- </a:t>
            </a:r>
            <a:r>
              <a:rPr lang="en-US" b="1" dirty="0" smtClean="0">
                <a:solidFill>
                  <a:srgbClr val="0000FF"/>
                </a:solidFill>
                <a:latin typeface="Bookman Old Style" pitchFamily="18" charset="0"/>
              </a:rPr>
              <a:t>Appellate &amp; Adjudication</a:t>
            </a:r>
          </a:p>
          <a:p>
            <a:pPr algn="just" eaLnBrk="1" hangingPunct="1">
              <a:lnSpc>
                <a:spcPct val="80000"/>
              </a:lnSpc>
              <a:spcBef>
                <a:spcPct val="0"/>
              </a:spcBef>
              <a:buClr>
                <a:srgbClr val="FF0000"/>
              </a:buClr>
            </a:pPr>
            <a:endParaRPr lang="en-US" b="1" dirty="0" smtClean="0"/>
          </a:p>
          <a:p>
            <a:pPr algn="just" eaLnBrk="1" hangingPunct="1">
              <a:lnSpc>
                <a:spcPct val="80000"/>
              </a:lnSpc>
              <a:spcBef>
                <a:spcPct val="0"/>
              </a:spcBef>
              <a:buClr>
                <a:srgbClr val="FF0000"/>
              </a:buClr>
            </a:pPr>
            <a:r>
              <a:rPr lang="en-US" b="1" dirty="0" smtClean="0">
                <a:solidFill>
                  <a:srgbClr val="FF0000"/>
                </a:solidFill>
                <a:latin typeface="Bookman Old Style" pitchFamily="18" charset="0"/>
              </a:rPr>
              <a:t>Supreme Court </a:t>
            </a:r>
            <a:r>
              <a:rPr lang="en-US" b="1" dirty="0" smtClean="0"/>
              <a:t>:- </a:t>
            </a:r>
            <a:r>
              <a:rPr lang="en-US" b="1" dirty="0" smtClean="0">
                <a:solidFill>
                  <a:srgbClr val="0000FF"/>
                </a:solidFill>
                <a:latin typeface="Bookman Old Style" pitchFamily="18" charset="0"/>
              </a:rPr>
              <a:t>Final Appellate Authority</a:t>
            </a:r>
          </a:p>
          <a:p>
            <a:pPr algn="just" eaLnBrk="1" hangingPunct="1">
              <a:lnSpc>
                <a:spcPct val="80000"/>
              </a:lnSpc>
              <a:spcBef>
                <a:spcPct val="0"/>
              </a:spcBef>
              <a:buFontTx/>
              <a:buNone/>
            </a:pPr>
            <a:endParaRPr lang="en-US" b="1" dirty="0" smtClean="0"/>
          </a:p>
          <a:p>
            <a:pPr algn="just" eaLnBrk="1" hangingPunct="1">
              <a:lnSpc>
                <a:spcPct val="80000"/>
              </a:lnSpc>
              <a:spcBef>
                <a:spcPct val="0"/>
              </a:spcBef>
              <a:buFontTx/>
              <a:buNone/>
            </a:pPr>
            <a:r>
              <a:rPr lang="en-US" b="1" dirty="0" smtClean="0"/>
              <a:t>  </a:t>
            </a:r>
          </a:p>
        </p:txBody>
      </p:sp>
      <p:sp>
        <p:nvSpPr>
          <p:cNvPr id="11269" name="Rectangle 5"/>
          <p:cNvSpPr>
            <a:spLocks noChangeArrowheads="1"/>
          </p:cNvSpPr>
          <p:nvPr/>
        </p:nvSpPr>
        <p:spPr bwMode="auto">
          <a:xfrm>
            <a:off x="1508166" y="381001"/>
            <a:ext cx="7623959" cy="461665"/>
          </a:xfrm>
          <a:prstGeom prst="rect">
            <a:avLst/>
          </a:prstGeom>
          <a:noFill/>
          <a:ln w="12700">
            <a:noFill/>
            <a:miter lim="800000"/>
            <a:headEnd type="none" w="sm" len="sm"/>
            <a:tailEnd type="none" w="sm" len="sm"/>
          </a:ln>
        </p:spPr>
        <p:txBody>
          <a:bodyPr wrap="square">
            <a:spAutoFit/>
          </a:bodyPr>
          <a:lstStyle/>
          <a:p>
            <a:pPr algn="ctr"/>
            <a:r>
              <a:rPr lang="en-US" sz="2400" b="1" dirty="0">
                <a:solidFill>
                  <a:srgbClr val="FF0000"/>
                </a:solidFill>
                <a:latin typeface="Bookman Old Style" pitchFamily="18" charset="0"/>
              </a:rPr>
              <a:t>Regulatory Framework in India </a:t>
            </a:r>
          </a:p>
        </p:txBody>
      </p:sp>
    </p:spTree>
  </p:cSld>
  <p:clrMapOvr>
    <a:masterClrMapping/>
  </p:clrMapOvr>
  <p:transition>
    <p:cut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idx="4294967295"/>
          </p:nvPr>
        </p:nvSpPr>
        <p:spPr>
          <a:xfrm>
            <a:off x="495300" y="1047750"/>
            <a:ext cx="8337550" cy="460416"/>
          </a:xfrm>
          <a:solidFill>
            <a:schemeClr val="bg1"/>
          </a:solidFill>
        </p:spPr>
        <p:txBody>
          <a:bodyPr rtlCol="0">
            <a:noAutofit/>
          </a:bodyPr>
          <a:lstStyle/>
          <a:p>
            <a:pPr algn="ctr" eaLnBrk="1" fontAlgn="auto" hangingPunct="1">
              <a:spcAft>
                <a:spcPts val="0"/>
              </a:spcAft>
              <a:defRPr/>
            </a:pPr>
            <a:r>
              <a:rPr lang="en-US" sz="3600" b="1" dirty="0" smtClean="0">
                <a:solidFill>
                  <a:srgbClr val="FF0000"/>
                </a:solidFill>
                <a:effectLst>
                  <a:reflection blurRad="12700" stA="48000" endA="300" endPos="55000" dir="5400000" sy="-90000" algn="bl" rotWithShape="0"/>
                </a:effectLst>
              </a:rPr>
              <a:t>Regulators of the Sectors</a:t>
            </a:r>
            <a:endParaRPr lang="en-US" sz="3600" b="1" dirty="0">
              <a:solidFill>
                <a:srgbClr val="FF0000"/>
              </a:solidFill>
              <a:effectLst>
                <a:reflection blurRad="12700" stA="48000" endA="300" endPos="55000" dir="5400000" sy="-90000" algn="bl" rotWithShape="0"/>
              </a:effectLst>
            </a:endParaRPr>
          </a:p>
        </p:txBody>
      </p:sp>
      <p:sp>
        <p:nvSpPr>
          <p:cNvPr id="12291" name="AutoShape 5"/>
          <p:cNvSpPr>
            <a:spLocks noChangeArrowheads="1"/>
          </p:cNvSpPr>
          <p:nvPr/>
        </p:nvSpPr>
        <p:spPr bwMode="auto">
          <a:xfrm>
            <a:off x="412750" y="3048000"/>
            <a:ext cx="3302000" cy="1143000"/>
          </a:xfrm>
          <a:prstGeom prst="rightArrowCallout">
            <a:avLst>
              <a:gd name="adj1" fmla="val 25000"/>
              <a:gd name="adj2" fmla="val 25000"/>
              <a:gd name="adj3" fmla="val 44444"/>
              <a:gd name="adj4" fmla="val 66667"/>
            </a:avLst>
          </a:prstGeom>
          <a:solidFill>
            <a:srgbClr val="0000FF"/>
          </a:solidFill>
          <a:ln w="9525">
            <a:solidFill>
              <a:schemeClr val="tx1"/>
            </a:solidFill>
            <a:miter lim="800000"/>
            <a:headEnd/>
            <a:tailEnd/>
          </a:ln>
        </p:spPr>
        <p:txBody>
          <a:bodyPr wrap="none" anchor="ctr"/>
          <a:lstStyle/>
          <a:p>
            <a:pPr algn="ctr"/>
            <a:r>
              <a:rPr lang="en-US" sz="2400" b="1" dirty="0">
                <a:solidFill>
                  <a:schemeClr val="bg1"/>
                </a:solidFill>
              </a:rPr>
              <a:t>Telecom</a:t>
            </a:r>
          </a:p>
        </p:txBody>
      </p:sp>
      <p:sp>
        <p:nvSpPr>
          <p:cNvPr id="12292" name="AutoShape 6"/>
          <p:cNvSpPr>
            <a:spLocks noChangeArrowheads="1"/>
          </p:cNvSpPr>
          <p:nvPr/>
        </p:nvSpPr>
        <p:spPr bwMode="auto">
          <a:xfrm>
            <a:off x="6191250" y="3048000"/>
            <a:ext cx="3467100" cy="1143000"/>
          </a:xfrm>
          <a:prstGeom prst="leftArrowCallout">
            <a:avLst>
              <a:gd name="adj1" fmla="val 25000"/>
              <a:gd name="adj2" fmla="val 25000"/>
              <a:gd name="adj3" fmla="val 46667"/>
              <a:gd name="adj4" fmla="val 66667"/>
            </a:avLst>
          </a:prstGeom>
          <a:solidFill>
            <a:srgbClr val="0000FF"/>
          </a:solidFill>
          <a:ln w="9525">
            <a:solidFill>
              <a:schemeClr val="tx1"/>
            </a:solidFill>
            <a:miter lim="800000"/>
            <a:headEnd/>
            <a:tailEnd/>
          </a:ln>
        </p:spPr>
        <p:txBody>
          <a:bodyPr wrap="none" anchor="ctr"/>
          <a:lstStyle/>
          <a:p>
            <a:pPr algn="ctr"/>
            <a:r>
              <a:rPr lang="en-US" sz="2000" b="1" dirty="0">
                <a:solidFill>
                  <a:schemeClr val="bg1"/>
                </a:solidFill>
              </a:rPr>
              <a:t>Cable </a:t>
            </a:r>
          </a:p>
          <a:p>
            <a:pPr algn="ctr"/>
            <a:r>
              <a:rPr lang="en-US" sz="2000" b="1" dirty="0">
                <a:solidFill>
                  <a:schemeClr val="bg1"/>
                </a:solidFill>
              </a:rPr>
              <a:t>&amp; </a:t>
            </a:r>
          </a:p>
          <a:p>
            <a:pPr algn="ctr"/>
            <a:r>
              <a:rPr lang="en-US" sz="2000" b="1" dirty="0">
                <a:solidFill>
                  <a:schemeClr val="bg1"/>
                </a:solidFill>
              </a:rPr>
              <a:t>Broadcasting</a:t>
            </a:r>
          </a:p>
        </p:txBody>
      </p:sp>
      <p:sp>
        <p:nvSpPr>
          <p:cNvPr id="12293" name="AutoShape 7"/>
          <p:cNvSpPr>
            <a:spLocks noChangeArrowheads="1"/>
          </p:cNvSpPr>
          <p:nvPr/>
        </p:nvSpPr>
        <p:spPr bwMode="auto">
          <a:xfrm>
            <a:off x="3879850" y="2895600"/>
            <a:ext cx="2146300" cy="1447800"/>
          </a:xfrm>
          <a:prstGeom prst="octagon">
            <a:avLst>
              <a:gd name="adj" fmla="val 29287"/>
            </a:avLst>
          </a:prstGeom>
          <a:solidFill>
            <a:srgbClr val="0000FF"/>
          </a:solidFill>
          <a:ln w="9525">
            <a:solidFill>
              <a:schemeClr val="tx1"/>
            </a:solidFill>
            <a:miter lim="800000"/>
            <a:headEnd/>
            <a:tailEnd/>
          </a:ln>
        </p:spPr>
        <p:txBody>
          <a:bodyPr wrap="none" anchor="ctr"/>
          <a:lstStyle/>
          <a:p>
            <a:pPr algn="ctr"/>
            <a:r>
              <a:rPr lang="en-US" sz="2400" b="1" dirty="0">
                <a:solidFill>
                  <a:schemeClr val="bg1"/>
                </a:solidFill>
              </a:rPr>
              <a:t>TRAI </a:t>
            </a:r>
          </a:p>
          <a:p>
            <a:pPr algn="ctr"/>
            <a:r>
              <a:rPr lang="en-US" sz="1400" b="1" dirty="0" smtClean="0">
                <a:solidFill>
                  <a:srgbClr val="FFFF00"/>
                </a:solidFill>
                <a:latin typeface="Bookman Old Style" pitchFamily="18" charset="0"/>
              </a:rPr>
              <a:t> </a:t>
            </a:r>
            <a:endParaRPr lang="en-US" sz="1100" b="1" dirty="0">
              <a:solidFill>
                <a:srgbClr val="FFFF00"/>
              </a:solidFill>
              <a:latin typeface="Bookman Old Style" pitchFamily="18" charset="0"/>
            </a:endParaRPr>
          </a:p>
        </p:txBody>
      </p:sp>
      <p:sp>
        <p:nvSpPr>
          <p:cNvPr id="6" name="Wave 5"/>
          <p:cNvSpPr/>
          <p:nvPr/>
        </p:nvSpPr>
        <p:spPr>
          <a:xfrm>
            <a:off x="0" y="4419600"/>
            <a:ext cx="3549650" cy="1676400"/>
          </a:xfrm>
          <a:prstGeom prst="wave">
            <a:avLst>
              <a:gd name="adj1" fmla="val 12500"/>
              <a:gd name="adj2" fmla="val -150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b="1" dirty="0">
                <a:solidFill>
                  <a:schemeClr val="bg1"/>
                </a:solidFill>
                <a:latin typeface="Bookman Old Style" pitchFamily="18" charset="0"/>
              </a:rPr>
              <a:t>Ministry of Communications &amp; IT </a:t>
            </a:r>
          </a:p>
        </p:txBody>
      </p:sp>
      <p:sp>
        <p:nvSpPr>
          <p:cNvPr id="7" name="Wave 6"/>
          <p:cNvSpPr/>
          <p:nvPr/>
        </p:nvSpPr>
        <p:spPr>
          <a:xfrm>
            <a:off x="6686550" y="4419600"/>
            <a:ext cx="3219450" cy="1676400"/>
          </a:xfrm>
          <a:prstGeom prst="wave">
            <a:avLst>
              <a:gd name="adj1" fmla="val 12500"/>
              <a:gd name="adj2" fmla="val -150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b="1" dirty="0">
                <a:solidFill>
                  <a:schemeClr val="bg1"/>
                </a:solidFill>
                <a:latin typeface="Bookman Old Style" pitchFamily="18" charset="0"/>
              </a:rPr>
              <a:t>Ministry of Information &amp; Broadcasting</a:t>
            </a:r>
          </a:p>
        </p:txBody>
      </p:sp>
    </p:spTree>
  </p:cSld>
  <p:clrMapOvr>
    <a:masterClrMapping/>
  </p:clrMapOvr>
  <p:transition>
    <p:cut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4294967295"/>
          </p:nvPr>
        </p:nvSpPr>
        <p:spPr bwMode="auto">
          <a:xfrm>
            <a:off x="8807054" y="5734050"/>
            <a:ext cx="660400" cy="520700"/>
          </a:xfrm>
          <a:prstGeom prst="rect">
            <a:avLst/>
          </a:prstGeom>
          <a:noFill/>
          <a:ln>
            <a:miter lim="800000"/>
            <a:headEnd/>
            <a:tailEnd/>
          </a:ln>
        </p:spPr>
        <p:txBody>
          <a:bodyPr wrap="square" lIns="91440" tIns="45720" rIns="91440" bIns="45720" numCol="1" anchorCtr="0" compatLnSpc="1">
            <a:prstTxWarp prst="textNoShape">
              <a:avLst/>
            </a:prstTxWarp>
          </a:bodyPr>
          <a:lstStyle/>
          <a:p>
            <a:fld id="{0E72AF59-0379-43CA-BBC2-52F28319837F}" type="slidenum">
              <a:rPr lang="en-US" smtClean="0"/>
              <a:pPr/>
              <a:t>25</a:t>
            </a:fld>
            <a:endParaRPr lang="en-US" smtClean="0"/>
          </a:p>
        </p:txBody>
      </p:sp>
      <p:sp>
        <p:nvSpPr>
          <p:cNvPr id="19459" name="Footer Placeholder 4"/>
          <p:cNvSpPr>
            <a:spLocks noGrp="1"/>
          </p:cNvSpPr>
          <p:nvPr>
            <p:ph type="ftr" sz="quarter" idx="4294967295"/>
          </p:nvPr>
        </p:nvSpPr>
        <p:spPr bwMode="auto">
          <a:xfrm rot="5400000">
            <a:off x="7705593" y="3721762"/>
            <a:ext cx="3200400" cy="395552"/>
          </a:xfrm>
          <a:prstGeom prst="rect">
            <a:avLst/>
          </a:prstGeom>
          <a:noFill/>
          <a:ln>
            <a:miter lim="800000"/>
            <a:headEnd/>
            <a:tailEnd/>
          </a:ln>
        </p:spPr>
        <p:txBody>
          <a:bodyPr wrap="square" lIns="91440" tIns="45720" rIns="91440" bIns="45720" numCol="1" compatLnSpc="1">
            <a:prstTxWarp prst="textNoShape">
              <a:avLst/>
            </a:prstTxWarp>
          </a:bodyPr>
          <a:lstStyle/>
          <a:p>
            <a:r>
              <a:rPr lang="en-US" smtClean="0"/>
              <a:t>TRAI</a:t>
            </a:r>
          </a:p>
        </p:txBody>
      </p:sp>
      <p:pic>
        <p:nvPicPr>
          <p:cNvPr id="19460" name="Picture 6" descr="http://trai.gov.in/WriteReadData/PressRealease/Images/org-chartNew.jpg"/>
          <p:cNvPicPr>
            <a:picLocks noChangeAspect="1" noChangeArrowheads="1"/>
          </p:cNvPicPr>
          <p:nvPr/>
        </p:nvPicPr>
        <p:blipFill>
          <a:blip r:embed="rId3" cstate="print"/>
          <a:srcRect l="7854" t="5925" r="3365" b="8797"/>
          <a:stretch>
            <a:fillRect/>
          </a:stretch>
        </p:blipFill>
        <p:spPr bwMode="auto">
          <a:xfrm>
            <a:off x="247650" y="533400"/>
            <a:ext cx="9658350" cy="5943600"/>
          </a:xfrm>
          <a:prstGeom prst="rect">
            <a:avLst/>
          </a:prstGeom>
          <a:noFill/>
          <a:ln w="9525">
            <a:noFill/>
            <a:miter lim="800000"/>
            <a:headEnd/>
            <a:tailEnd/>
          </a:ln>
        </p:spPr>
      </p:pic>
      <p:sp>
        <p:nvSpPr>
          <p:cNvPr id="8" name="Rectangle 7"/>
          <p:cNvSpPr/>
          <p:nvPr/>
        </p:nvSpPr>
        <p:spPr>
          <a:xfrm>
            <a:off x="330200" y="533400"/>
            <a:ext cx="8997950" cy="2514600"/>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9" name="Rectangle 8"/>
          <p:cNvSpPr/>
          <p:nvPr/>
        </p:nvSpPr>
        <p:spPr>
          <a:xfrm>
            <a:off x="3549650" y="1066800"/>
            <a:ext cx="2476500" cy="609600"/>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Chairman</a:t>
            </a:r>
          </a:p>
        </p:txBody>
      </p:sp>
      <p:sp>
        <p:nvSpPr>
          <p:cNvPr id="10" name="Rectangle 9"/>
          <p:cNvSpPr/>
          <p:nvPr/>
        </p:nvSpPr>
        <p:spPr>
          <a:xfrm>
            <a:off x="5365750" y="2133600"/>
            <a:ext cx="1568450" cy="533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Member</a:t>
            </a:r>
          </a:p>
          <a:p>
            <a:pPr algn="ctr">
              <a:defRPr/>
            </a:pPr>
            <a:r>
              <a:rPr lang="en-US" dirty="0"/>
              <a:t>(</a:t>
            </a:r>
            <a:r>
              <a:rPr lang="en-US" sz="1400" dirty="0"/>
              <a:t>Part-Time</a:t>
            </a:r>
            <a:r>
              <a:rPr lang="en-US" dirty="0"/>
              <a:t>)</a:t>
            </a:r>
          </a:p>
        </p:txBody>
      </p:sp>
      <p:sp>
        <p:nvSpPr>
          <p:cNvPr id="11" name="Rectangle 10"/>
          <p:cNvSpPr/>
          <p:nvPr/>
        </p:nvSpPr>
        <p:spPr>
          <a:xfrm>
            <a:off x="7594600" y="2133600"/>
            <a:ext cx="156845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Member</a:t>
            </a:r>
          </a:p>
          <a:p>
            <a:pPr algn="ctr">
              <a:defRPr/>
            </a:pPr>
            <a:r>
              <a:rPr lang="en-US" sz="1400" dirty="0"/>
              <a:t>(Part-Time)</a:t>
            </a:r>
          </a:p>
        </p:txBody>
      </p:sp>
      <p:sp>
        <p:nvSpPr>
          <p:cNvPr id="12" name="Rectangle 11"/>
          <p:cNvSpPr/>
          <p:nvPr/>
        </p:nvSpPr>
        <p:spPr>
          <a:xfrm>
            <a:off x="2971801" y="2133600"/>
            <a:ext cx="1599406" cy="533400"/>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Member</a:t>
            </a:r>
          </a:p>
          <a:p>
            <a:pPr algn="ctr">
              <a:defRPr/>
            </a:pPr>
            <a:r>
              <a:rPr lang="en-US" dirty="0"/>
              <a:t>(</a:t>
            </a:r>
            <a:r>
              <a:rPr lang="en-US" sz="1400" dirty="0"/>
              <a:t>Whole-time</a:t>
            </a:r>
            <a:r>
              <a:rPr lang="en-US" dirty="0"/>
              <a:t>)</a:t>
            </a:r>
          </a:p>
        </p:txBody>
      </p:sp>
      <p:sp>
        <p:nvSpPr>
          <p:cNvPr id="13" name="Rectangle 12"/>
          <p:cNvSpPr/>
          <p:nvPr/>
        </p:nvSpPr>
        <p:spPr>
          <a:xfrm>
            <a:off x="577850" y="2133600"/>
            <a:ext cx="1651000" cy="533400"/>
          </a:xfrm>
          <a:prstGeom prst="rect">
            <a:avLst/>
          </a:prstGeom>
          <a:solidFill>
            <a:srgbClr val="00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Member</a:t>
            </a:r>
          </a:p>
          <a:p>
            <a:pPr algn="ctr">
              <a:defRPr/>
            </a:pPr>
            <a:r>
              <a:rPr lang="en-US" dirty="0"/>
              <a:t>(</a:t>
            </a:r>
            <a:r>
              <a:rPr lang="en-US" sz="1400" dirty="0"/>
              <a:t>Whole-time</a:t>
            </a:r>
            <a:r>
              <a:rPr lang="en-US" dirty="0"/>
              <a:t>)</a:t>
            </a:r>
          </a:p>
        </p:txBody>
      </p:sp>
      <p:cxnSp>
        <p:nvCxnSpPr>
          <p:cNvPr id="14" name="Straight Connector 13"/>
          <p:cNvCxnSpPr/>
          <p:nvPr/>
        </p:nvCxnSpPr>
        <p:spPr>
          <a:xfrm>
            <a:off x="1405070" y="1905000"/>
            <a:ext cx="693248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674460" y="1789840"/>
            <a:ext cx="228600" cy="17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601310" y="2018440"/>
            <a:ext cx="228600" cy="17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5993541" y="2018441"/>
            <a:ext cx="228600" cy="171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8224110" y="2018440"/>
            <a:ext cx="228600" cy="17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1289910" y="2018440"/>
            <a:ext cx="228600" cy="17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467100" y="3352800"/>
            <a:ext cx="1733550" cy="457200"/>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Secretary</a:t>
            </a:r>
          </a:p>
        </p:txBody>
      </p:sp>
      <p:sp>
        <p:nvSpPr>
          <p:cNvPr id="19476" name="TextBox 89"/>
          <p:cNvSpPr txBox="1">
            <a:spLocks noChangeArrowheads="1"/>
          </p:cNvSpPr>
          <p:nvPr/>
        </p:nvSpPr>
        <p:spPr bwMode="auto">
          <a:xfrm>
            <a:off x="1733550" y="0"/>
            <a:ext cx="6686550" cy="523875"/>
          </a:xfrm>
          <a:prstGeom prst="rect">
            <a:avLst/>
          </a:prstGeom>
          <a:noFill/>
          <a:ln w="9525">
            <a:noFill/>
            <a:miter lim="800000"/>
            <a:headEnd/>
            <a:tailEnd/>
          </a:ln>
        </p:spPr>
        <p:txBody>
          <a:bodyPr>
            <a:spAutoFit/>
          </a:bodyPr>
          <a:lstStyle/>
          <a:p>
            <a:pPr algn="ctr"/>
            <a:r>
              <a:rPr lang="en-US" sz="2800" b="1" dirty="0">
                <a:solidFill>
                  <a:srgbClr val="7030A0"/>
                </a:solidFill>
                <a:latin typeface="Calibri" pitchFamily="34" charset="0"/>
              </a:rPr>
              <a:t>ORGANISATION CHART</a:t>
            </a:r>
          </a:p>
        </p:txBody>
      </p:sp>
    </p:spTree>
  </p:cSld>
  <p:clrMapOvr>
    <a:masterClrMapping/>
  </p:clrMapOvr>
  <p:transition>
    <p:cut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412750" y="1295400"/>
            <a:ext cx="9163050" cy="5410200"/>
            <a:chOff x="240" y="576"/>
            <a:chExt cx="5328" cy="3408"/>
          </a:xfrm>
        </p:grpSpPr>
        <p:sp>
          <p:nvSpPr>
            <p:cNvPr id="5" name="Rectangle 4"/>
            <p:cNvSpPr/>
            <p:nvPr/>
          </p:nvSpPr>
          <p:spPr>
            <a:xfrm>
              <a:off x="240" y="3360"/>
              <a:ext cx="5328" cy="62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rgbClr val="FFFF00"/>
                  </a:solidFill>
                </a:rPr>
                <a:t>Recommendations</a:t>
              </a:r>
            </a:p>
          </p:txBody>
        </p:sp>
        <p:sp>
          <p:nvSpPr>
            <p:cNvPr id="6" name="Rectangle 5"/>
            <p:cNvSpPr/>
            <p:nvPr/>
          </p:nvSpPr>
          <p:spPr>
            <a:xfrm>
              <a:off x="480" y="2784"/>
              <a:ext cx="4800" cy="576"/>
            </a:xfrm>
            <a:prstGeom prst="rect">
              <a:avLst/>
            </a:prstGeom>
            <a:solidFill>
              <a:srgbClr val="0000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Regulations, Directions, Orders</a:t>
              </a:r>
            </a:p>
          </p:txBody>
        </p:sp>
        <p:sp>
          <p:nvSpPr>
            <p:cNvPr id="7" name="Rectangle 6"/>
            <p:cNvSpPr/>
            <p:nvPr/>
          </p:nvSpPr>
          <p:spPr>
            <a:xfrm>
              <a:off x="720" y="2208"/>
              <a:ext cx="4320" cy="5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tx1"/>
                  </a:solidFill>
                </a:rPr>
                <a:t>Interconnection</a:t>
              </a:r>
            </a:p>
          </p:txBody>
        </p:sp>
        <p:sp>
          <p:nvSpPr>
            <p:cNvPr id="8" name="Rectangle 7"/>
            <p:cNvSpPr/>
            <p:nvPr/>
          </p:nvSpPr>
          <p:spPr>
            <a:xfrm>
              <a:off x="1056" y="1680"/>
              <a:ext cx="3696" cy="528"/>
            </a:xfrm>
            <a:prstGeom prst="rect">
              <a:avLst/>
            </a:prstGeom>
            <a:solidFill>
              <a:srgbClr val="66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tx2"/>
                  </a:solidFill>
                </a:rPr>
                <a:t>Affordable Tariff</a:t>
              </a:r>
            </a:p>
          </p:txBody>
        </p:sp>
        <p:sp>
          <p:nvSpPr>
            <p:cNvPr id="9" name="Rectangle 8"/>
            <p:cNvSpPr/>
            <p:nvPr/>
          </p:nvSpPr>
          <p:spPr>
            <a:xfrm>
              <a:off x="1488" y="1104"/>
              <a:ext cx="2976" cy="57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rgbClr val="FFFF00"/>
                  </a:solidFill>
                </a:rPr>
                <a:t>Quality</a:t>
              </a:r>
              <a:r>
                <a:rPr lang="en-US" sz="3600" dirty="0">
                  <a:solidFill>
                    <a:srgbClr val="FFFF00"/>
                  </a:solidFill>
                </a:rPr>
                <a:t> </a:t>
              </a:r>
              <a:r>
                <a:rPr lang="en-US" sz="3600" b="1" dirty="0">
                  <a:solidFill>
                    <a:srgbClr val="FFFF00"/>
                  </a:solidFill>
                </a:rPr>
                <a:t>of Service</a:t>
              </a:r>
            </a:p>
          </p:txBody>
        </p:sp>
        <p:sp>
          <p:nvSpPr>
            <p:cNvPr id="10" name="Rectangle 9"/>
            <p:cNvSpPr/>
            <p:nvPr/>
          </p:nvSpPr>
          <p:spPr>
            <a:xfrm>
              <a:off x="1872" y="576"/>
              <a:ext cx="2304" cy="52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t>Consumer Protection</a:t>
              </a:r>
            </a:p>
          </p:txBody>
        </p:sp>
      </p:grpSp>
      <p:sp>
        <p:nvSpPr>
          <p:cNvPr id="16387" name="Rectangle 10"/>
          <p:cNvSpPr>
            <a:spLocks noChangeArrowheads="1"/>
          </p:cNvSpPr>
          <p:nvPr/>
        </p:nvSpPr>
        <p:spPr bwMode="auto">
          <a:xfrm>
            <a:off x="1403350" y="304801"/>
            <a:ext cx="7677150" cy="646113"/>
          </a:xfrm>
          <a:prstGeom prst="rect">
            <a:avLst/>
          </a:prstGeom>
          <a:noFill/>
          <a:ln w="9525">
            <a:noFill/>
            <a:miter lim="800000"/>
            <a:headEnd/>
            <a:tailEnd/>
          </a:ln>
        </p:spPr>
        <p:txBody>
          <a:bodyPr>
            <a:spAutoFit/>
          </a:bodyPr>
          <a:lstStyle/>
          <a:p>
            <a:pPr algn="ctr"/>
            <a:r>
              <a:rPr lang="en-US" sz="3600" b="1">
                <a:solidFill>
                  <a:srgbClr val="FF0000"/>
                </a:solidFill>
                <a:latin typeface="Bookman Old Style" pitchFamily="18" charset="0"/>
              </a:rPr>
              <a:t>TRAI’s  Areas of Concern</a:t>
            </a:r>
          </a:p>
        </p:txBody>
      </p:sp>
    </p:spTree>
  </p:cSld>
  <p:clrMapOvr>
    <a:masterClrMapping/>
  </p:clrMapOvr>
  <p:transition>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p:cNvSpPr>
            <a:spLocks noGrp="1"/>
          </p:cNvSpPr>
          <p:nvPr>
            <p:ph type="sldNum" sz="quarter" idx="4294967295"/>
          </p:nvPr>
        </p:nvSpPr>
        <p:spPr bwMode="auto">
          <a:xfrm>
            <a:off x="8807054" y="5734050"/>
            <a:ext cx="660400" cy="520700"/>
          </a:xfrm>
          <a:prstGeom prst="rect">
            <a:avLst/>
          </a:prstGeom>
          <a:noFill/>
          <a:ln>
            <a:miter lim="800000"/>
            <a:headEnd/>
            <a:tailEnd/>
          </a:ln>
        </p:spPr>
        <p:txBody>
          <a:bodyPr wrap="square" lIns="91440" tIns="45720" rIns="91440" bIns="45720" numCol="1" anchorCtr="0" compatLnSpc="1">
            <a:prstTxWarp prst="textNoShape">
              <a:avLst/>
            </a:prstTxWarp>
          </a:bodyPr>
          <a:lstStyle/>
          <a:p>
            <a:fld id="{D8C79A7D-8DFC-43D6-AE4A-E4345AC7462E}" type="slidenum">
              <a:rPr lang="en-US" smtClean="0">
                <a:latin typeface="Calibri" pitchFamily="34" charset="0"/>
              </a:rPr>
              <a:pPr/>
              <a:t>27</a:t>
            </a:fld>
            <a:endParaRPr lang="en-US" smtClean="0">
              <a:latin typeface="Calibri" pitchFamily="34" charset="0"/>
            </a:endParaRPr>
          </a:p>
        </p:txBody>
      </p:sp>
      <p:sp>
        <p:nvSpPr>
          <p:cNvPr id="17412" name="Rectangle 2"/>
          <p:cNvSpPr>
            <a:spLocks noChangeArrowheads="1"/>
          </p:cNvSpPr>
          <p:nvPr/>
        </p:nvSpPr>
        <p:spPr bwMode="auto">
          <a:xfrm>
            <a:off x="1568450" y="119063"/>
            <a:ext cx="6686550" cy="523875"/>
          </a:xfrm>
          <a:prstGeom prst="rect">
            <a:avLst/>
          </a:prstGeom>
          <a:noFill/>
          <a:ln w="12700">
            <a:noFill/>
            <a:miter lim="800000"/>
            <a:headEnd type="none" w="sm" len="sm"/>
            <a:tailEnd type="none" w="sm" len="sm"/>
          </a:ln>
        </p:spPr>
        <p:txBody>
          <a:bodyPr>
            <a:spAutoFit/>
          </a:bodyPr>
          <a:lstStyle/>
          <a:p>
            <a:pPr algn="ctr"/>
            <a:r>
              <a:rPr lang="en-AU" sz="2800" b="1" dirty="0">
                <a:solidFill>
                  <a:srgbClr val="FF0000"/>
                </a:solidFill>
                <a:latin typeface="Bookman Old Style" pitchFamily="18" charset="0"/>
              </a:rPr>
              <a:t>TRAI  - MISSION </a:t>
            </a:r>
            <a:endParaRPr lang="en-US" sz="2800" b="1" dirty="0">
              <a:solidFill>
                <a:srgbClr val="FF0000"/>
              </a:solidFill>
              <a:latin typeface="Bookman Old Style" pitchFamily="18" charset="0"/>
            </a:endParaRPr>
          </a:p>
        </p:txBody>
      </p:sp>
      <p:sp>
        <p:nvSpPr>
          <p:cNvPr id="17413" name="Rectangle 3"/>
          <p:cNvSpPr>
            <a:spLocks noChangeArrowheads="1"/>
          </p:cNvSpPr>
          <p:nvPr/>
        </p:nvSpPr>
        <p:spPr bwMode="auto">
          <a:xfrm>
            <a:off x="469502" y="1084104"/>
            <a:ext cx="8997951" cy="5170646"/>
          </a:xfrm>
          <a:prstGeom prst="rect">
            <a:avLst/>
          </a:prstGeom>
          <a:noFill/>
          <a:ln w="12700">
            <a:noFill/>
            <a:miter lim="800000"/>
            <a:headEnd type="none" w="sm" len="sm"/>
            <a:tailEnd type="none" w="sm" len="sm"/>
          </a:ln>
        </p:spPr>
        <p:txBody>
          <a:bodyPr wrap="square">
            <a:spAutoFit/>
          </a:bodyPr>
          <a:lstStyle/>
          <a:p>
            <a:pPr marL="114300" lvl="1" algn="just"/>
            <a:r>
              <a:rPr lang="en-US" sz="2200" b="1" dirty="0" smtClean="0">
                <a:solidFill>
                  <a:srgbClr val="0000CC"/>
                </a:solidFill>
                <a:latin typeface="Bookman Old Style" pitchFamily="18" charset="0"/>
              </a:rPr>
              <a:t>To </a:t>
            </a:r>
            <a:r>
              <a:rPr lang="en-US" sz="2200" b="1" dirty="0">
                <a:solidFill>
                  <a:srgbClr val="0000CC"/>
                </a:solidFill>
                <a:latin typeface="Bookman Old Style" pitchFamily="18" charset="0"/>
              </a:rPr>
              <a:t>ensure </a:t>
            </a:r>
            <a:r>
              <a:rPr lang="en-US" sz="2200" b="1" dirty="0" smtClean="0">
                <a:solidFill>
                  <a:srgbClr val="0000CC"/>
                </a:solidFill>
                <a:latin typeface="Bookman Old Style" pitchFamily="18" charset="0"/>
              </a:rPr>
              <a:t>that the </a:t>
            </a:r>
            <a:r>
              <a:rPr lang="en-US" sz="2200" b="1" dirty="0">
                <a:solidFill>
                  <a:srgbClr val="0000CC"/>
                </a:solidFill>
                <a:latin typeface="Bookman Old Style" pitchFamily="18" charset="0"/>
              </a:rPr>
              <a:t>interests of consumers are protected </a:t>
            </a:r>
            <a:r>
              <a:rPr lang="en-US" sz="2200" b="1" dirty="0" smtClean="0">
                <a:solidFill>
                  <a:srgbClr val="0000CC"/>
                </a:solidFill>
                <a:latin typeface="Bookman Old Style" pitchFamily="18" charset="0"/>
              </a:rPr>
              <a:t>and nurture </a:t>
            </a:r>
            <a:r>
              <a:rPr lang="en-US" sz="2200" b="1" dirty="0">
                <a:solidFill>
                  <a:srgbClr val="0000CC"/>
                </a:solidFill>
                <a:latin typeface="Bookman Old Style" pitchFamily="18" charset="0"/>
              </a:rPr>
              <a:t>conditions for </a:t>
            </a:r>
            <a:r>
              <a:rPr lang="en-US" sz="2200" b="1" dirty="0" smtClean="0">
                <a:solidFill>
                  <a:srgbClr val="0000CC"/>
                </a:solidFill>
                <a:latin typeface="Bookman Old Style" pitchFamily="18" charset="0"/>
              </a:rPr>
              <a:t>growth of, telecommunications broadcasting </a:t>
            </a:r>
            <a:r>
              <a:rPr lang="en-US" sz="2200" b="1" dirty="0">
                <a:solidFill>
                  <a:srgbClr val="0000CC"/>
                </a:solidFill>
                <a:latin typeface="Bookman Old Style" pitchFamily="18" charset="0"/>
              </a:rPr>
              <a:t>and cable services </a:t>
            </a:r>
            <a:r>
              <a:rPr lang="en-US" sz="2200" b="1" dirty="0" smtClean="0">
                <a:solidFill>
                  <a:srgbClr val="0000CC"/>
                </a:solidFill>
                <a:latin typeface="Bookman Old Style" pitchFamily="18" charset="0"/>
              </a:rPr>
              <a:t>in </a:t>
            </a:r>
            <a:r>
              <a:rPr lang="en-US" sz="2200" b="1" dirty="0">
                <a:solidFill>
                  <a:srgbClr val="0000CC"/>
                </a:solidFill>
                <a:latin typeface="Bookman Old Style" pitchFamily="18" charset="0"/>
              </a:rPr>
              <a:t>a manner and at a pace which will enable India </a:t>
            </a:r>
            <a:r>
              <a:rPr lang="en-US" sz="2200" b="1" dirty="0" smtClean="0">
                <a:solidFill>
                  <a:srgbClr val="0000CC"/>
                </a:solidFill>
                <a:latin typeface="Bookman Old Style" pitchFamily="18" charset="0"/>
              </a:rPr>
              <a:t>to </a:t>
            </a:r>
            <a:r>
              <a:rPr lang="en-US" sz="2200" b="1" dirty="0">
                <a:solidFill>
                  <a:srgbClr val="0000CC"/>
                </a:solidFill>
                <a:latin typeface="Bookman Old Style" pitchFamily="18" charset="0"/>
              </a:rPr>
              <a:t>play a leading role in the emerging global information society.</a:t>
            </a:r>
          </a:p>
          <a:p>
            <a:pPr marL="114300" lvl="1" algn="just"/>
            <a:endParaRPr lang="en-US" sz="2200" b="1" dirty="0">
              <a:solidFill>
                <a:srgbClr val="0000CC"/>
              </a:solidFill>
              <a:latin typeface="Bookman Old Style" pitchFamily="18" charset="0"/>
            </a:endParaRPr>
          </a:p>
          <a:p>
            <a:pPr marL="114300" lvl="1" algn="just"/>
            <a:r>
              <a:rPr lang="en-US" sz="2200" b="1" dirty="0" smtClean="0">
                <a:solidFill>
                  <a:srgbClr val="0000CC"/>
                </a:solidFill>
                <a:latin typeface="Bookman Old Style" pitchFamily="18" charset="0"/>
              </a:rPr>
              <a:t>To achieve above, the </a:t>
            </a:r>
            <a:r>
              <a:rPr lang="en-US" sz="2200" b="1" dirty="0">
                <a:solidFill>
                  <a:srgbClr val="0000CC"/>
                </a:solidFill>
                <a:latin typeface="Bookman Old Style" pitchFamily="18" charset="0"/>
              </a:rPr>
              <a:t>Authority follows a consultation process in the discharge of its functions:</a:t>
            </a:r>
          </a:p>
          <a:p>
            <a:pPr marL="114300" lvl="1" algn="just">
              <a:buFont typeface="Wingdings" pitchFamily="2" charset="2"/>
              <a:buChar char="v"/>
            </a:pPr>
            <a:r>
              <a:rPr lang="en-US" sz="2200" b="1" dirty="0">
                <a:solidFill>
                  <a:srgbClr val="0000CC"/>
                </a:solidFill>
                <a:latin typeface="Bookman Old Style" pitchFamily="18" charset="0"/>
              </a:rPr>
              <a:t> </a:t>
            </a:r>
            <a:r>
              <a:rPr lang="en-US" sz="2200" b="1" dirty="0" smtClean="0">
                <a:solidFill>
                  <a:srgbClr val="0000CC"/>
                </a:solidFill>
                <a:latin typeface="Bookman Old Style" pitchFamily="18" charset="0"/>
              </a:rPr>
              <a:t>TRAI </a:t>
            </a:r>
            <a:r>
              <a:rPr lang="en-US" sz="2200" b="1" dirty="0">
                <a:solidFill>
                  <a:srgbClr val="0000CC"/>
                </a:solidFill>
                <a:latin typeface="Bookman Old Style" pitchFamily="18" charset="0"/>
              </a:rPr>
              <a:t>interacts with various stakeholders</a:t>
            </a:r>
          </a:p>
          <a:p>
            <a:pPr marL="114300" lvl="1" algn="just">
              <a:buFont typeface="Wingdings" pitchFamily="2" charset="2"/>
              <a:buChar char="v"/>
            </a:pPr>
            <a:r>
              <a:rPr lang="en-US" sz="2200" b="1" dirty="0">
                <a:solidFill>
                  <a:srgbClr val="0000CC"/>
                </a:solidFill>
                <a:latin typeface="Bookman Old Style" pitchFamily="18" charset="0"/>
              </a:rPr>
              <a:t> </a:t>
            </a:r>
            <a:r>
              <a:rPr lang="en-US" sz="2200" b="1" dirty="0" smtClean="0">
                <a:solidFill>
                  <a:srgbClr val="0000CC"/>
                </a:solidFill>
                <a:latin typeface="Bookman Old Style" pitchFamily="18" charset="0"/>
              </a:rPr>
              <a:t>Holds </a:t>
            </a:r>
            <a:r>
              <a:rPr lang="en-US" sz="2200" b="1" dirty="0">
                <a:solidFill>
                  <a:srgbClr val="0000CC"/>
                </a:solidFill>
                <a:latin typeface="Bookman Old Style" pitchFamily="18" charset="0"/>
              </a:rPr>
              <a:t>‘Open House Meetings’ for having </a:t>
            </a:r>
            <a:r>
              <a:rPr lang="en-US" sz="2200" b="1" dirty="0" smtClean="0">
                <a:solidFill>
                  <a:srgbClr val="0000CC"/>
                </a:solidFill>
                <a:latin typeface="Bookman Old Style" pitchFamily="18" charset="0"/>
              </a:rPr>
              <a:t>interactive </a:t>
            </a:r>
          </a:p>
          <a:p>
            <a:pPr marL="114300" lvl="1" algn="just"/>
            <a:r>
              <a:rPr lang="en-US" sz="2200" b="1" dirty="0" smtClean="0">
                <a:solidFill>
                  <a:srgbClr val="0000CC"/>
                </a:solidFill>
                <a:latin typeface="Bookman Old Style" pitchFamily="18" charset="0"/>
              </a:rPr>
              <a:t>    sessions </a:t>
            </a:r>
            <a:r>
              <a:rPr lang="en-US" sz="2200" b="1" dirty="0">
                <a:solidFill>
                  <a:srgbClr val="0000CC"/>
                </a:solidFill>
                <a:latin typeface="Bookman Old Style" pitchFamily="18" charset="0"/>
              </a:rPr>
              <a:t>with </a:t>
            </a:r>
            <a:r>
              <a:rPr lang="en-US" sz="2200" b="1" dirty="0" smtClean="0">
                <a:solidFill>
                  <a:srgbClr val="0000CC"/>
                </a:solidFill>
                <a:latin typeface="Bookman Old Style" pitchFamily="18" charset="0"/>
              </a:rPr>
              <a:t>stakeholders </a:t>
            </a:r>
            <a:r>
              <a:rPr lang="en-US" sz="2200" b="1" dirty="0">
                <a:solidFill>
                  <a:srgbClr val="0000CC"/>
                </a:solidFill>
                <a:latin typeface="Bookman Old Style" pitchFamily="18" charset="0"/>
              </a:rPr>
              <a:t>and experts </a:t>
            </a:r>
          </a:p>
          <a:p>
            <a:pPr marL="114300" lvl="1" algn="just">
              <a:buFont typeface="Wingdings" pitchFamily="2" charset="2"/>
              <a:buNone/>
            </a:pPr>
            <a:endParaRPr lang="en-US" sz="2200" b="1" dirty="0">
              <a:solidFill>
                <a:srgbClr val="0000CC"/>
              </a:solidFill>
              <a:latin typeface="Bookman Old Style" pitchFamily="18" charset="0"/>
            </a:endParaRPr>
          </a:p>
          <a:p>
            <a:pPr marL="114300" lvl="1" algn="just"/>
            <a:r>
              <a:rPr lang="en-US" sz="2200" b="1" dirty="0">
                <a:solidFill>
                  <a:srgbClr val="0000CC"/>
                </a:solidFill>
                <a:latin typeface="Bookman Old Style" pitchFamily="18" charset="0"/>
              </a:rPr>
              <a:t>The participative and explanatory process adopted by TRAI leads to transparency in policy making  and has received wide </a:t>
            </a:r>
            <a:r>
              <a:rPr lang="en-US" sz="2200" b="1" dirty="0" err="1" smtClean="0">
                <a:solidFill>
                  <a:srgbClr val="0000CC"/>
                </a:solidFill>
                <a:latin typeface="Bookman Old Style" pitchFamily="18" charset="0"/>
              </a:rPr>
              <a:t>acclaimation</a:t>
            </a:r>
            <a:r>
              <a:rPr lang="en-US" sz="2200" b="1" dirty="0" smtClean="0">
                <a:solidFill>
                  <a:srgbClr val="0000CC"/>
                </a:solidFill>
                <a:latin typeface="Bookman Old Style" pitchFamily="18" charset="0"/>
              </a:rPr>
              <a:t>. </a:t>
            </a:r>
            <a:endParaRPr lang="en-US" sz="2200" b="1" dirty="0">
              <a:solidFill>
                <a:srgbClr val="0000CC"/>
              </a:solidFill>
              <a:latin typeface="Bookman Old Style" pitchFamily="18" charset="0"/>
            </a:endParaRPr>
          </a:p>
        </p:txBody>
      </p:sp>
      <p:pic>
        <p:nvPicPr>
          <p:cNvPr id="17415" name="Picture 6"/>
          <p:cNvPicPr>
            <a:picLocks noChangeAspect="1" noChangeArrowheads="1"/>
          </p:cNvPicPr>
          <p:nvPr/>
        </p:nvPicPr>
        <p:blipFill>
          <a:blip r:embed="rId3" cstate="print"/>
          <a:srcRect l="2647" t="26553" r="86839" b="60829"/>
          <a:stretch>
            <a:fillRect/>
          </a:stretch>
        </p:blipFill>
        <p:spPr bwMode="auto">
          <a:xfrm>
            <a:off x="0" y="0"/>
            <a:ext cx="1169458" cy="107315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ChangeArrowheads="1"/>
          </p:cNvSpPr>
          <p:nvPr/>
        </p:nvSpPr>
        <p:spPr bwMode="auto">
          <a:xfrm>
            <a:off x="1436914" y="414338"/>
            <a:ext cx="7973786" cy="523875"/>
          </a:xfrm>
          <a:prstGeom prst="rect">
            <a:avLst/>
          </a:prstGeom>
          <a:noFill/>
          <a:ln w="12700">
            <a:noFill/>
            <a:miter lim="800000"/>
            <a:headEnd type="none" w="sm" len="sm"/>
            <a:tailEnd type="none" w="sm" len="sm"/>
          </a:ln>
        </p:spPr>
        <p:txBody>
          <a:bodyPr wrap="square">
            <a:spAutoFit/>
          </a:bodyPr>
          <a:lstStyle/>
          <a:p>
            <a:pPr algn="ctr"/>
            <a:r>
              <a:rPr lang="en-AU" sz="2800" b="1" dirty="0">
                <a:solidFill>
                  <a:srgbClr val="FF0000"/>
                </a:solidFill>
                <a:latin typeface="Bookman Old Style" pitchFamily="18" charset="0"/>
              </a:rPr>
              <a:t>TRAI  - GOALS AND OBJECTIVES</a:t>
            </a:r>
            <a:endParaRPr lang="en-US" sz="2800" b="1" dirty="0">
              <a:solidFill>
                <a:srgbClr val="FF0000"/>
              </a:solidFill>
              <a:latin typeface="Bookman Old Style" pitchFamily="18" charset="0"/>
            </a:endParaRPr>
          </a:p>
        </p:txBody>
      </p:sp>
      <p:sp>
        <p:nvSpPr>
          <p:cNvPr id="13317" name="Rectangle 3"/>
          <p:cNvSpPr>
            <a:spLocks noChangeArrowheads="1"/>
          </p:cNvSpPr>
          <p:nvPr/>
        </p:nvSpPr>
        <p:spPr bwMode="auto">
          <a:xfrm>
            <a:off x="1" y="1104405"/>
            <a:ext cx="9725890" cy="4154984"/>
          </a:xfrm>
          <a:prstGeom prst="rect">
            <a:avLst/>
          </a:prstGeom>
          <a:noFill/>
          <a:ln w="12700">
            <a:noFill/>
            <a:miter lim="800000"/>
            <a:headEnd type="none" w="sm" len="sm"/>
            <a:tailEnd type="none" w="sm" len="sm"/>
          </a:ln>
        </p:spPr>
        <p:txBody>
          <a:bodyPr wrap="square">
            <a:spAutoFit/>
          </a:bodyPr>
          <a:lstStyle/>
          <a:p>
            <a:pPr marL="284163" indent="-284163" algn="just" eaLnBrk="0" hangingPunct="0">
              <a:lnSpc>
                <a:spcPct val="150000"/>
              </a:lnSpc>
              <a:buFontTx/>
              <a:buChar char="•"/>
            </a:pPr>
            <a:r>
              <a:rPr lang="en-US" sz="2200" b="1" dirty="0">
                <a:solidFill>
                  <a:srgbClr val="0000CC"/>
                </a:solidFill>
                <a:latin typeface="Bookman Old Style" pitchFamily="18" charset="0"/>
              </a:rPr>
              <a:t>Providing a regulatory regime that facilitates achievements of the objective of New Telecom Policy </a:t>
            </a:r>
            <a:endParaRPr lang="en-US" sz="2200" b="1" dirty="0" smtClean="0">
              <a:solidFill>
                <a:srgbClr val="0000CC"/>
              </a:solidFill>
              <a:latin typeface="Bookman Old Style" pitchFamily="18" charset="0"/>
            </a:endParaRPr>
          </a:p>
          <a:p>
            <a:pPr marL="284163" indent="-284163" eaLnBrk="0" hangingPunct="0">
              <a:lnSpc>
                <a:spcPct val="150000"/>
              </a:lnSpc>
              <a:buFontTx/>
              <a:buChar char="•"/>
            </a:pPr>
            <a:r>
              <a:rPr lang="en-US" sz="2200" b="1" dirty="0" smtClean="0">
                <a:solidFill>
                  <a:srgbClr val="0000CC"/>
                </a:solidFill>
                <a:latin typeface="Bookman Old Style" pitchFamily="18" charset="0"/>
              </a:rPr>
              <a:t>Increase </a:t>
            </a:r>
            <a:r>
              <a:rPr lang="en-US" sz="2200" b="1" dirty="0">
                <a:solidFill>
                  <a:srgbClr val="0000CC"/>
                </a:solidFill>
                <a:latin typeface="Bookman Old Style" pitchFamily="18" charset="0"/>
              </a:rPr>
              <a:t>in the tele-density and access </a:t>
            </a:r>
            <a:r>
              <a:rPr lang="en-US" sz="2200" b="1" dirty="0" smtClean="0">
                <a:solidFill>
                  <a:srgbClr val="0000CC"/>
                </a:solidFill>
                <a:latin typeface="Bookman Old Style" pitchFamily="18" charset="0"/>
              </a:rPr>
              <a:t>to Telecommunication at </a:t>
            </a:r>
            <a:r>
              <a:rPr lang="en-US" sz="2200" b="1" dirty="0">
                <a:solidFill>
                  <a:srgbClr val="0000CC"/>
                </a:solidFill>
                <a:latin typeface="Bookman Old Style" pitchFamily="18" charset="0"/>
              </a:rPr>
              <a:t>affordable price.</a:t>
            </a:r>
          </a:p>
          <a:p>
            <a:pPr marL="284163" indent="-284163" algn="just" eaLnBrk="0" hangingPunct="0">
              <a:lnSpc>
                <a:spcPct val="150000"/>
              </a:lnSpc>
              <a:buFontTx/>
              <a:buChar char="•"/>
            </a:pPr>
            <a:r>
              <a:rPr lang="en-US" sz="2200" b="1" dirty="0">
                <a:solidFill>
                  <a:srgbClr val="0000CC"/>
                </a:solidFill>
                <a:latin typeface="Bookman Old Style" pitchFamily="18" charset="0"/>
              </a:rPr>
              <a:t>Transparency in decision making by affording an opportunity to all stakeholders</a:t>
            </a:r>
          </a:p>
          <a:p>
            <a:pPr marL="284163" indent="-284163" algn="just" eaLnBrk="0" hangingPunct="0">
              <a:lnSpc>
                <a:spcPct val="150000"/>
              </a:lnSpc>
              <a:buFontTx/>
              <a:buChar char="•"/>
            </a:pPr>
            <a:r>
              <a:rPr lang="en-US" sz="2200" b="1" dirty="0">
                <a:solidFill>
                  <a:srgbClr val="0000CC"/>
                </a:solidFill>
                <a:latin typeface="Bookman Old Style" pitchFamily="18" charset="0"/>
              </a:rPr>
              <a:t>Adoption of emerging technologies within the framework of a technology neutral policy.</a:t>
            </a: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5300" y="304800"/>
            <a:ext cx="8915400" cy="533400"/>
          </a:xfrm>
        </p:spPr>
        <p:txBody>
          <a:bodyPr>
            <a:normAutofit fontScale="90000"/>
          </a:bodyPr>
          <a:lstStyle/>
          <a:p>
            <a:r>
              <a:rPr lang="en-IN" sz="2800" b="1" dirty="0" smtClean="0">
                <a:solidFill>
                  <a:srgbClr val="FF0000"/>
                </a:solidFill>
                <a:latin typeface="Bookman Old Style" pitchFamily="18" charset="0"/>
              </a:rPr>
              <a:t>INDIAN TELECOM SECTOR- SNAPSHOT</a:t>
            </a:r>
            <a:br>
              <a:rPr lang="en-IN" sz="2800" b="1" dirty="0" smtClean="0">
                <a:solidFill>
                  <a:srgbClr val="FF0000"/>
                </a:solidFill>
                <a:latin typeface="Bookman Old Style" pitchFamily="18" charset="0"/>
              </a:rPr>
            </a:br>
            <a:r>
              <a:rPr lang="en-IN" sz="2000" b="1" dirty="0" smtClean="0">
                <a:solidFill>
                  <a:srgbClr val="FF0000"/>
                </a:solidFill>
                <a:latin typeface="Bookman Old Style" pitchFamily="18" charset="0"/>
              </a:rPr>
              <a:t>(As on 30</a:t>
            </a:r>
            <a:r>
              <a:rPr lang="en-IN" sz="2000" b="1" baseline="30000" dirty="0" smtClean="0">
                <a:solidFill>
                  <a:srgbClr val="FF0000"/>
                </a:solidFill>
                <a:latin typeface="Bookman Old Style" pitchFamily="18" charset="0"/>
              </a:rPr>
              <a:t>th</a:t>
            </a:r>
            <a:r>
              <a:rPr lang="en-IN" sz="2000" b="1" dirty="0" smtClean="0">
                <a:solidFill>
                  <a:srgbClr val="FF0000"/>
                </a:solidFill>
                <a:latin typeface="Bookman Old Style" pitchFamily="18" charset="0"/>
              </a:rPr>
              <a:t> Sept,2015)</a:t>
            </a:r>
          </a:p>
        </p:txBody>
      </p:sp>
      <p:sp>
        <p:nvSpPr>
          <p:cNvPr id="6147" name="Content Placeholder 2"/>
          <p:cNvSpPr>
            <a:spLocks noGrp="1"/>
          </p:cNvSpPr>
          <p:nvPr>
            <p:ph idx="1"/>
          </p:nvPr>
        </p:nvSpPr>
        <p:spPr>
          <a:xfrm>
            <a:off x="495300" y="1162050"/>
            <a:ext cx="8915400" cy="5562600"/>
          </a:xfrm>
        </p:spPr>
        <p:txBody>
          <a:bodyPr>
            <a:normAutofit/>
          </a:bodyPr>
          <a:lstStyle/>
          <a:p>
            <a:pPr algn="just">
              <a:lnSpc>
                <a:spcPct val="150000"/>
              </a:lnSpc>
            </a:pPr>
            <a:r>
              <a:rPr lang="en-IN" sz="1800" b="1" dirty="0" smtClean="0">
                <a:latin typeface="Bookman Old Style" pitchFamily="18" charset="0"/>
              </a:rPr>
              <a:t>Number of service areas	    :      22</a:t>
            </a:r>
          </a:p>
          <a:p>
            <a:pPr algn="just">
              <a:lnSpc>
                <a:spcPct val="150000"/>
              </a:lnSpc>
            </a:pPr>
            <a:r>
              <a:rPr lang="en-IN" sz="1800" b="1" dirty="0" smtClean="0">
                <a:latin typeface="Bookman Old Style" pitchFamily="18" charset="0"/>
              </a:rPr>
              <a:t>Total No. of subscribers	    :     1,022.61 Million</a:t>
            </a:r>
          </a:p>
          <a:p>
            <a:pPr algn="just">
              <a:lnSpc>
                <a:spcPct val="150000"/>
              </a:lnSpc>
            </a:pPr>
            <a:r>
              <a:rPr lang="en-IN" sz="1800" b="1" dirty="0" smtClean="0">
                <a:latin typeface="Bookman Old Style" pitchFamily="18" charset="0"/>
              </a:rPr>
              <a:t>Wireless </a:t>
            </a:r>
            <a:r>
              <a:rPr lang="en-IN" sz="1800" b="1" dirty="0">
                <a:latin typeface="Bookman Old Style" pitchFamily="18" charset="0"/>
              </a:rPr>
              <a:t>subscribers </a:t>
            </a:r>
            <a:r>
              <a:rPr lang="en-IN" sz="1800" b="1" dirty="0" smtClean="0">
                <a:latin typeface="Bookman Old Style" pitchFamily="18" charset="0"/>
              </a:rPr>
              <a:t>	    :     996.66 </a:t>
            </a:r>
            <a:r>
              <a:rPr lang="en-IN" sz="1800" b="1" dirty="0">
                <a:latin typeface="Bookman Old Style" pitchFamily="18" charset="0"/>
              </a:rPr>
              <a:t>Million</a:t>
            </a:r>
          </a:p>
          <a:p>
            <a:pPr algn="just">
              <a:lnSpc>
                <a:spcPct val="150000"/>
              </a:lnSpc>
            </a:pPr>
            <a:r>
              <a:rPr lang="en-IN" sz="1800" b="1" dirty="0" smtClean="0">
                <a:latin typeface="Bookman Old Style" pitchFamily="18" charset="0"/>
              </a:rPr>
              <a:t>Wireline </a:t>
            </a:r>
            <a:r>
              <a:rPr lang="en-IN" sz="1800" b="1" dirty="0">
                <a:latin typeface="Bookman Old Style" pitchFamily="18" charset="0"/>
              </a:rPr>
              <a:t>subscribers </a:t>
            </a:r>
            <a:r>
              <a:rPr lang="en-IN" sz="1800" b="1" dirty="0" smtClean="0">
                <a:latin typeface="Bookman Old Style" pitchFamily="18" charset="0"/>
              </a:rPr>
              <a:t>      	     :     25.95 </a:t>
            </a:r>
            <a:r>
              <a:rPr lang="en-IN" sz="1800" b="1" dirty="0">
                <a:latin typeface="Bookman Old Style" pitchFamily="18" charset="0"/>
              </a:rPr>
              <a:t>Million</a:t>
            </a:r>
          </a:p>
          <a:p>
            <a:pPr algn="just">
              <a:lnSpc>
                <a:spcPct val="150000"/>
              </a:lnSpc>
            </a:pPr>
            <a:r>
              <a:rPr lang="en-IN" sz="1800" b="1" dirty="0" smtClean="0">
                <a:latin typeface="Bookman Old Style" pitchFamily="18" charset="0"/>
              </a:rPr>
              <a:t>Teledensity (overall)	     :</a:t>
            </a:r>
            <a:r>
              <a:rPr lang="en-IN" sz="1800" b="1" dirty="0">
                <a:latin typeface="Bookman Old Style" pitchFamily="18" charset="0"/>
              </a:rPr>
              <a:t> </a:t>
            </a:r>
            <a:r>
              <a:rPr lang="en-IN" sz="1800" b="1" dirty="0" smtClean="0">
                <a:latin typeface="Bookman Old Style" pitchFamily="18" charset="0"/>
              </a:rPr>
              <a:t>    81</a:t>
            </a:r>
          </a:p>
          <a:p>
            <a:pPr algn="just">
              <a:lnSpc>
                <a:spcPct val="150000"/>
              </a:lnSpc>
            </a:pPr>
            <a:r>
              <a:rPr lang="en-IN" sz="1800" b="1" dirty="0" smtClean="0">
                <a:latin typeface="Bookman Old Style" pitchFamily="18" charset="0"/>
              </a:rPr>
              <a:t>Subscribers </a:t>
            </a:r>
            <a:r>
              <a:rPr lang="en-IN" sz="1800" b="1" dirty="0">
                <a:latin typeface="Bookman Old Style" pitchFamily="18" charset="0"/>
              </a:rPr>
              <a:t>availed MNP    </a:t>
            </a:r>
            <a:r>
              <a:rPr lang="en-IN" sz="1800" b="1" dirty="0" smtClean="0">
                <a:latin typeface="Bookman Old Style" pitchFamily="18" charset="0"/>
              </a:rPr>
              <a:t>      :    176.39 </a:t>
            </a:r>
            <a:r>
              <a:rPr lang="en-IN" sz="1800" b="1" dirty="0">
                <a:latin typeface="Bookman Old Style" pitchFamily="18" charset="0"/>
              </a:rPr>
              <a:t>Million</a:t>
            </a:r>
          </a:p>
          <a:p>
            <a:pPr algn="just">
              <a:lnSpc>
                <a:spcPct val="150000"/>
              </a:lnSpc>
            </a:pPr>
            <a:r>
              <a:rPr lang="en-IN" sz="1800" b="1" dirty="0" smtClean="0">
                <a:latin typeface="Bookman Old Style" pitchFamily="18" charset="0"/>
              </a:rPr>
              <a:t>No. of internet subscribers	     :    340  </a:t>
            </a:r>
            <a:r>
              <a:rPr lang="en-IN" sz="1800" b="1" dirty="0">
                <a:latin typeface="Bookman Old Style" pitchFamily="18" charset="0"/>
              </a:rPr>
              <a:t>Million</a:t>
            </a:r>
          </a:p>
          <a:p>
            <a:pPr algn="just">
              <a:lnSpc>
                <a:spcPct val="150000"/>
              </a:lnSpc>
            </a:pPr>
            <a:r>
              <a:rPr lang="en-IN" sz="1800" b="1" dirty="0" smtClean="0">
                <a:latin typeface="Bookman Old Style" pitchFamily="18" charset="0"/>
              </a:rPr>
              <a:t>Broadband subscribers	     :    120.88 </a:t>
            </a:r>
            <a:r>
              <a:rPr lang="en-IN" sz="1800" b="1" dirty="0">
                <a:latin typeface="Bookman Old Style" pitchFamily="18" charset="0"/>
              </a:rPr>
              <a:t>Million</a:t>
            </a:r>
          </a:p>
          <a:p>
            <a:pPr algn="just">
              <a:lnSpc>
                <a:spcPct val="150000"/>
              </a:lnSpc>
            </a:pPr>
            <a:r>
              <a:rPr lang="en-IN" sz="1800" b="1" dirty="0" smtClean="0">
                <a:latin typeface="Bookman Old Style" pitchFamily="18" charset="0"/>
              </a:rPr>
              <a:t>Gross revenue (for QE Jun-15) :    65030 Crore (Rs)</a:t>
            </a:r>
          </a:p>
          <a:p>
            <a:pPr algn="just">
              <a:lnSpc>
                <a:spcPct val="150000"/>
              </a:lnSpc>
            </a:pPr>
            <a:r>
              <a:rPr lang="en-IN" sz="1800" b="1" dirty="0" smtClean="0">
                <a:latin typeface="Bookman Old Style" pitchFamily="18" charset="0"/>
              </a:rPr>
              <a:t> Monthly ARPU		     :    </a:t>
            </a:r>
            <a:r>
              <a:rPr lang="en-IN" sz="1800" b="1" dirty="0" smtClean="0">
                <a:latin typeface="Bookman Old Style" pitchFamily="18" charset="0"/>
              </a:rPr>
              <a:t>120 </a:t>
            </a:r>
            <a:r>
              <a:rPr lang="en-IN" sz="1800" b="1" dirty="0" smtClean="0">
                <a:latin typeface="Bookman Old Style" pitchFamily="18" charset="0"/>
              </a:rPr>
              <a:t>(Rs)</a:t>
            </a:r>
          </a:p>
          <a:p>
            <a:pPr algn="just">
              <a:lnSpc>
                <a:spcPct val="150000"/>
              </a:lnSpc>
              <a:buFont typeface="Arial" charset="0"/>
              <a:buNone/>
            </a:pPr>
            <a:r>
              <a:rPr lang="en-IN" sz="1800" b="1" dirty="0" smtClean="0">
                <a:latin typeface="Bookman Old Style" pitchFamily="18" charset="0"/>
              </a:rPr>
              <a:t>					     </a:t>
            </a:r>
            <a:r>
              <a:rPr lang="en-IN" sz="1800" b="1" dirty="0">
                <a:latin typeface="Bookman Old Style" pitchFamily="18" charset="0"/>
              </a:rPr>
              <a:t> </a:t>
            </a:r>
            <a:r>
              <a:rPr lang="en-IN" sz="1800" b="1" dirty="0" smtClean="0">
                <a:latin typeface="Bookman Old Style" pitchFamily="18" charset="0"/>
              </a:rPr>
              <a:t>    </a:t>
            </a:r>
          </a:p>
          <a:p>
            <a:pPr algn="just">
              <a:lnSpc>
                <a:spcPct val="150000"/>
              </a:lnSpc>
              <a:buFont typeface="Arial" charset="0"/>
              <a:buNone/>
            </a:pPr>
            <a:endParaRPr lang="en-IN" sz="1800" b="1" dirty="0" smtClean="0">
              <a:latin typeface="Bookman Old Style" pitchFamily="18" charset="0"/>
            </a:endParaRPr>
          </a:p>
          <a:p>
            <a:pPr algn="just">
              <a:lnSpc>
                <a:spcPct val="150000"/>
              </a:lnSpc>
              <a:buFont typeface="Arial" charset="0"/>
              <a:buNone/>
            </a:pPr>
            <a:endParaRPr lang="en-IN" sz="1800" dirty="0" smtClean="0">
              <a:latin typeface="Bookman Old Style" pitchFamily="18" charset="0"/>
            </a:endParaRPr>
          </a:p>
        </p:txBody>
      </p:sp>
    </p:spTree>
    <p:extLst>
      <p:ext uri="{BB962C8B-B14F-4D97-AF65-F5344CB8AC3E}">
        <p14:creationId xmlns:p14="http://schemas.microsoft.com/office/powerpoint/2010/main" xmlns="" val="1670888555"/>
      </p:ext>
    </p:extLst>
  </p:cSld>
  <p:clrMapOvr>
    <a:masterClrMapping/>
  </p:clrMapOvr>
  <p:transition spd="slow"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ChangeArrowheads="1"/>
          </p:cNvSpPr>
          <p:nvPr/>
        </p:nvSpPr>
        <p:spPr bwMode="auto">
          <a:xfrm>
            <a:off x="0" y="152401"/>
            <a:ext cx="9906000" cy="519113"/>
          </a:xfrm>
          <a:prstGeom prst="rect">
            <a:avLst/>
          </a:prstGeom>
          <a:noFill/>
          <a:ln w="12700">
            <a:noFill/>
            <a:miter lim="800000"/>
            <a:headEnd type="none" w="sm" len="sm"/>
            <a:tailEnd type="none" w="sm" len="sm"/>
          </a:ln>
        </p:spPr>
        <p:txBody>
          <a:bodyPr>
            <a:spAutoFit/>
          </a:bodyPr>
          <a:lstStyle/>
          <a:p>
            <a:pPr algn="ctr"/>
            <a:r>
              <a:rPr lang="en-AU" sz="2800" b="1">
                <a:solidFill>
                  <a:srgbClr val="FF0000"/>
                </a:solidFill>
                <a:latin typeface="Bookman Old Style" pitchFamily="18" charset="0"/>
              </a:rPr>
              <a:t>TRAI  - GOALS AND OBJECTIVES</a:t>
            </a:r>
            <a:endParaRPr lang="en-US" sz="2800" b="1">
              <a:solidFill>
                <a:srgbClr val="FF0000"/>
              </a:solidFill>
              <a:latin typeface="Bookman Old Style" pitchFamily="18" charset="0"/>
            </a:endParaRPr>
          </a:p>
        </p:txBody>
      </p:sp>
      <p:sp>
        <p:nvSpPr>
          <p:cNvPr id="14341" name="Rectangle 3"/>
          <p:cNvSpPr>
            <a:spLocks noChangeArrowheads="1"/>
          </p:cNvSpPr>
          <p:nvPr/>
        </p:nvSpPr>
        <p:spPr bwMode="auto">
          <a:xfrm>
            <a:off x="412750" y="1219201"/>
            <a:ext cx="8997950" cy="4094711"/>
          </a:xfrm>
          <a:prstGeom prst="rect">
            <a:avLst/>
          </a:prstGeom>
          <a:noFill/>
          <a:ln w="12700">
            <a:noFill/>
            <a:miter lim="800000"/>
            <a:headEnd type="none" w="sm" len="sm"/>
            <a:tailEnd type="none" w="sm" len="sm"/>
          </a:ln>
        </p:spPr>
        <p:txBody>
          <a:bodyPr>
            <a:spAutoFit/>
          </a:bodyPr>
          <a:lstStyle/>
          <a:p>
            <a:pPr marL="284163" indent="-284163" algn="just" eaLnBrk="0" hangingPunct="0">
              <a:lnSpc>
                <a:spcPct val="150000"/>
              </a:lnSpc>
              <a:buFontTx/>
              <a:buChar char="•"/>
            </a:pPr>
            <a:r>
              <a:rPr lang="en-US" sz="2200" b="1" dirty="0">
                <a:solidFill>
                  <a:srgbClr val="0000CC"/>
                </a:solidFill>
                <a:latin typeface="Bookman Old Style" pitchFamily="18" charset="0"/>
              </a:rPr>
              <a:t>Promoting level playing field and competition amongst Service Providers</a:t>
            </a:r>
          </a:p>
          <a:p>
            <a:pPr marL="284163" indent="-284163" algn="just" eaLnBrk="0" hangingPunct="0">
              <a:lnSpc>
                <a:spcPct val="150000"/>
              </a:lnSpc>
              <a:buFontTx/>
              <a:buChar char="•"/>
            </a:pPr>
            <a:r>
              <a:rPr lang="en-US" sz="2200" b="1" dirty="0">
                <a:solidFill>
                  <a:srgbClr val="0000CC"/>
                </a:solidFill>
                <a:latin typeface="Bookman Old Style" pitchFamily="18" charset="0"/>
              </a:rPr>
              <a:t>Making available telecom services which in terms of range, price &amp; quality are comparable to the best in the world.</a:t>
            </a:r>
          </a:p>
          <a:p>
            <a:pPr marL="284163" indent="-284163" algn="just" eaLnBrk="0" hangingPunct="0">
              <a:lnSpc>
                <a:spcPct val="150000"/>
              </a:lnSpc>
              <a:buFontTx/>
              <a:buChar char="•"/>
            </a:pPr>
            <a:r>
              <a:rPr lang="en-US" sz="2200" b="1" dirty="0">
                <a:solidFill>
                  <a:srgbClr val="0000CC"/>
                </a:solidFill>
                <a:latin typeface="Bookman Old Style" pitchFamily="18" charset="0"/>
              </a:rPr>
              <a:t>Rebalancing tariffs to achieve objectives of affordability</a:t>
            </a:r>
          </a:p>
          <a:p>
            <a:pPr marL="284163" indent="-284163" algn="just" eaLnBrk="0" hangingPunct="0">
              <a:lnSpc>
                <a:spcPct val="150000"/>
              </a:lnSpc>
              <a:buFontTx/>
              <a:buChar char="•"/>
            </a:pPr>
            <a:r>
              <a:rPr lang="en-US" sz="2200" b="1" dirty="0">
                <a:solidFill>
                  <a:srgbClr val="0000CC"/>
                </a:solidFill>
                <a:latin typeface="Bookman Old Style" pitchFamily="18" charset="0"/>
              </a:rPr>
              <a:t>Protecting the interest of consumers</a:t>
            </a:r>
          </a:p>
          <a:p>
            <a:pPr marL="284163" indent="-284163" algn="just" eaLnBrk="0" hangingPunct="0">
              <a:lnSpc>
                <a:spcPct val="150000"/>
              </a:lnSpc>
              <a:buFontTx/>
              <a:buChar char="•"/>
            </a:pPr>
            <a:r>
              <a:rPr lang="en-US" sz="2200" b="1" dirty="0">
                <a:solidFill>
                  <a:srgbClr val="0000CC"/>
                </a:solidFill>
                <a:latin typeface="Bookman Old Style" pitchFamily="18" charset="0"/>
              </a:rPr>
              <a:t>Monitoring the quality of service</a:t>
            </a:r>
          </a:p>
        </p:txBody>
      </p:sp>
    </p:spTree>
  </p:cSld>
  <p:clrMapOvr>
    <a:masterClrMapping/>
  </p:clrMapOvr>
  <p:transition>
    <p:cut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330201" y="961900"/>
            <a:ext cx="9138973" cy="5438899"/>
          </a:xfrm>
          <a:prstGeom prst="rect">
            <a:avLst/>
          </a:prstGeom>
          <a:noFill/>
          <a:ln w="9525">
            <a:noFill/>
            <a:miter lim="800000"/>
            <a:headEnd/>
            <a:tailEnd/>
          </a:ln>
        </p:spPr>
        <p:txBody>
          <a:bodyPr/>
          <a:lstStyle/>
          <a:p>
            <a:pPr marL="273050" indent="-273050" algn="just">
              <a:lnSpc>
                <a:spcPct val="125000"/>
              </a:lnSpc>
              <a:spcBef>
                <a:spcPct val="20000"/>
              </a:spcBef>
              <a:buClr>
                <a:srgbClr val="0000CC"/>
              </a:buClr>
              <a:buSzPct val="95000"/>
              <a:buFont typeface="Wingdings" pitchFamily="2" charset="2"/>
              <a:buChar char="Ø"/>
            </a:pPr>
            <a:r>
              <a:rPr lang="en-US" sz="2100" b="1" dirty="0">
                <a:solidFill>
                  <a:srgbClr val="FF0000"/>
                </a:solidFill>
                <a:latin typeface="Bookman Old Style" pitchFamily="18" charset="0"/>
              </a:rPr>
              <a:t>Recommendatory </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Licensing related issues</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Measures to facilitate competition and growth</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Issues related to </a:t>
            </a:r>
            <a:r>
              <a:rPr lang="en-US" sz="2100" b="1" dirty="0" smtClean="0">
                <a:solidFill>
                  <a:srgbClr val="0000CC"/>
                </a:solidFill>
                <a:latin typeface="Bookman Old Style" pitchFamily="18" charset="0"/>
              </a:rPr>
              <a:t>increase n efficiency of telecom operations </a:t>
            </a:r>
          </a:p>
          <a:p>
            <a:pPr marL="639763" lvl="1" indent="-246063" algn="just">
              <a:lnSpc>
                <a:spcPct val="125000"/>
              </a:lnSpc>
              <a:spcBef>
                <a:spcPct val="20000"/>
              </a:spcBef>
              <a:buClr>
                <a:srgbClr val="000066"/>
              </a:buClr>
              <a:buSzPct val="85000"/>
              <a:buFont typeface="Wingdings 2" pitchFamily="18" charset="2"/>
              <a:buChar char=""/>
            </a:pPr>
            <a:r>
              <a:rPr lang="en-US" sz="2100" b="1" dirty="0" smtClean="0">
                <a:solidFill>
                  <a:srgbClr val="0000CC"/>
                </a:solidFill>
                <a:latin typeface="Bookman Old Style" pitchFamily="18" charset="0"/>
              </a:rPr>
              <a:t>Efficient </a:t>
            </a:r>
            <a:r>
              <a:rPr lang="en-US" sz="2100" b="1" dirty="0">
                <a:solidFill>
                  <a:srgbClr val="0000CC"/>
                </a:solidFill>
                <a:latin typeface="Bookman Old Style" pitchFamily="18" charset="0"/>
              </a:rPr>
              <a:t>management of available Spectrum</a:t>
            </a:r>
          </a:p>
          <a:p>
            <a:pPr marL="273050" indent="-273050" algn="just">
              <a:lnSpc>
                <a:spcPct val="125000"/>
              </a:lnSpc>
              <a:spcBef>
                <a:spcPct val="20000"/>
              </a:spcBef>
              <a:buClr>
                <a:srgbClr val="0000CC"/>
              </a:buClr>
              <a:buSzPct val="95000"/>
              <a:buFont typeface="Wingdings" pitchFamily="2" charset="2"/>
              <a:buChar char="Ø"/>
            </a:pPr>
            <a:r>
              <a:rPr lang="en-US" sz="2100" b="1" dirty="0">
                <a:solidFill>
                  <a:srgbClr val="FF0000"/>
                </a:solidFill>
                <a:latin typeface="Bookman Old Style" pitchFamily="18" charset="0"/>
              </a:rPr>
              <a:t>Regulatory Functions</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Interconnection </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Tariff Fixation of the Services</a:t>
            </a:r>
          </a:p>
          <a:p>
            <a:pPr marL="639763" lvl="1" indent="-246063" algn="just">
              <a:lnSpc>
                <a:spcPct val="125000"/>
              </a:lnSpc>
              <a:spcBef>
                <a:spcPct val="20000"/>
              </a:spcBef>
              <a:buClr>
                <a:srgbClr val="000066"/>
              </a:buClr>
              <a:buSzPct val="85000"/>
              <a:buFont typeface="Wingdings 2" pitchFamily="18" charset="2"/>
              <a:buChar char=""/>
            </a:pPr>
            <a:r>
              <a:rPr lang="en-US" sz="2100" b="1" dirty="0">
                <a:solidFill>
                  <a:srgbClr val="0000CC"/>
                </a:solidFill>
                <a:latin typeface="Bookman Old Style" pitchFamily="18" charset="0"/>
              </a:rPr>
              <a:t>Quality of </a:t>
            </a:r>
            <a:r>
              <a:rPr lang="en-US" sz="2100" b="1" dirty="0" smtClean="0">
                <a:solidFill>
                  <a:srgbClr val="0000CC"/>
                </a:solidFill>
                <a:latin typeface="Bookman Old Style" pitchFamily="18" charset="0"/>
              </a:rPr>
              <a:t>Service</a:t>
            </a:r>
            <a:endParaRPr lang="en-US" sz="2100" b="1" dirty="0">
              <a:solidFill>
                <a:srgbClr val="0000CC"/>
              </a:solidFill>
              <a:latin typeface="Bookman Old Style" pitchFamily="18" charset="0"/>
            </a:endParaRPr>
          </a:p>
          <a:p>
            <a:pPr marL="273050" indent="-273050" algn="just">
              <a:lnSpc>
                <a:spcPct val="125000"/>
              </a:lnSpc>
              <a:spcBef>
                <a:spcPct val="20000"/>
              </a:spcBef>
              <a:buClr>
                <a:srgbClr val="0000CC"/>
              </a:buClr>
              <a:buSzPct val="95000"/>
              <a:buFont typeface="Wingdings" pitchFamily="2" charset="2"/>
              <a:buChar char="Ø"/>
            </a:pPr>
            <a:r>
              <a:rPr lang="en-US" sz="2100" b="1" dirty="0">
                <a:solidFill>
                  <a:srgbClr val="0000CC"/>
                </a:solidFill>
                <a:latin typeface="Bookman Old Style" pitchFamily="18" charset="0"/>
              </a:rPr>
              <a:t>Issue</a:t>
            </a:r>
            <a:r>
              <a:rPr lang="en-US" sz="2100" b="1" dirty="0">
                <a:solidFill>
                  <a:srgbClr val="0000FF"/>
                </a:solidFill>
                <a:latin typeface="Bookman Old Style" pitchFamily="18" charset="0"/>
              </a:rPr>
              <a:t> </a:t>
            </a:r>
            <a:r>
              <a:rPr lang="en-US" sz="2100" b="1" dirty="0">
                <a:solidFill>
                  <a:srgbClr val="FF0000"/>
                </a:solidFill>
                <a:latin typeface="Bookman Old Style" pitchFamily="18" charset="0"/>
              </a:rPr>
              <a:t>orders/Directions</a:t>
            </a:r>
            <a:r>
              <a:rPr lang="en-US" sz="2100" b="1" dirty="0">
                <a:solidFill>
                  <a:srgbClr val="0000FF"/>
                </a:solidFill>
                <a:latin typeface="Bookman Old Style" pitchFamily="18" charset="0"/>
              </a:rPr>
              <a:t> </a:t>
            </a:r>
            <a:r>
              <a:rPr lang="en-US" sz="2100" b="1" dirty="0">
                <a:solidFill>
                  <a:srgbClr val="0000CC"/>
                </a:solidFill>
                <a:latin typeface="Bookman Old Style" pitchFamily="18" charset="0"/>
              </a:rPr>
              <a:t>to the Service Providers on matters relating to its Regulatory Functions</a:t>
            </a:r>
          </a:p>
        </p:txBody>
      </p:sp>
      <p:sp>
        <p:nvSpPr>
          <p:cNvPr id="15363" name="Rectangle 2"/>
          <p:cNvSpPr>
            <a:spLocks noChangeArrowheads="1"/>
          </p:cNvSpPr>
          <p:nvPr/>
        </p:nvSpPr>
        <p:spPr bwMode="auto">
          <a:xfrm>
            <a:off x="908050" y="0"/>
            <a:ext cx="7842250" cy="565150"/>
          </a:xfrm>
          <a:prstGeom prst="rect">
            <a:avLst/>
          </a:prstGeom>
          <a:noFill/>
          <a:ln w="9525">
            <a:noFill/>
            <a:miter lim="800000"/>
            <a:headEnd/>
            <a:tailEnd/>
          </a:ln>
        </p:spPr>
        <p:txBody>
          <a:bodyPr lIns="0" rIns="0" bIns="0" anchor="b"/>
          <a:lstStyle/>
          <a:p>
            <a:pPr algn="ctr"/>
            <a:r>
              <a:rPr lang="en-US" sz="3600" b="1">
                <a:solidFill>
                  <a:srgbClr val="FF0000"/>
                </a:solidFill>
                <a:latin typeface="Bookman Old Style" pitchFamily="18" charset="0"/>
              </a:rPr>
              <a:t>TRAI’s  Power &amp; Functions</a:t>
            </a:r>
          </a:p>
        </p:txBody>
      </p:sp>
    </p:spTree>
  </p:cSld>
  <p:clrMapOvr>
    <a:masterClrMapping/>
  </p:clrMapOvr>
  <p:transition>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type="title"/>
          </p:nvPr>
        </p:nvSpPr>
        <p:spPr>
          <a:xfrm>
            <a:off x="495300" y="152400"/>
            <a:ext cx="8915400" cy="857250"/>
          </a:xfrm>
        </p:spPr>
        <p:txBody>
          <a:bodyPr/>
          <a:lstStyle/>
          <a:p>
            <a:pPr eaLnBrk="1" hangingPunct="1"/>
            <a:r>
              <a:rPr lang="en-US" sz="3200" b="1" dirty="0" smtClean="0">
                <a:solidFill>
                  <a:srgbClr val="FF0000"/>
                </a:solidFill>
                <a:latin typeface="Bookman Old Style" pitchFamily="18" charset="0"/>
              </a:rPr>
              <a:t>Regulatory Approach</a:t>
            </a:r>
          </a:p>
        </p:txBody>
      </p:sp>
      <p:sp>
        <p:nvSpPr>
          <p:cNvPr id="17411" name="Content Placeholder 2"/>
          <p:cNvSpPr>
            <a:spLocks noGrp="1"/>
          </p:cNvSpPr>
          <p:nvPr>
            <p:ph idx="1"/>
          </p:nvPr>
        </p:nvSpPr>
        <p:spPr>
          <a:xfrm>
            <a:off x="0" y="1143000"/>
            <a:ext cx="9906000" cy="5181600"/>
          </a:xfrm>
        </p:spPr>
        <p:txBody>
          <a:bodyPr/>
          <a:lstStyle/>
          <a:p>
            <a:pPr eaLnBrk="1" hangingPunct="1">
              <a:lnSpc>
                <a:spcPct val="125000"/>
              </a:lnSpc>
            </a:pPr>
            <a:r>
              <a:rPr lang="en-US" sz="2100" kern="1200" dirty="0" smtClean="0">
                <a:cs typeface="Arial" pitchFamily="34" charset="0"/>
              </a:rPr>
              <a:t>Focus on optimization of network buildup and efficiency of operation</a:t>
            </a:r>
          </a:p>
          <a:p>
            <a:pPr eaLnBrk="1" hangingPunct="1">
              <a:lnSpc>
                <a:spcPct val="125000"/>
              </a:lnSpc>
            </a:pPr>
            <a:r>
              <a:rPr lang="en-US" sz="2100" kern="1200" dirty="0" smtClean="0">
                <a:cs typeface="Arial" pitchFamily="34" charset="0"/>
              </a:rPr>
              <a:t>Nurturing of competitive market scenario</a:t>
            </a:r>
          </a:p>
          <a:p>
            <a:pPr eaLnBrk="1" hangingPunct="1">
              <a:lnSpc>
                <a:spcPct val="125000"/>
              </a:lnSpc>
            </a:pPr>
            <a:r>
              <a:rPr lang="en-US" sz="2100" kern="1200" dirty="0" smtClean="0">
                <a:cs typeface="Arial" pitchFamily="34" charset="0"/>
              </a:rPr>
              <a:t>Well timed interventions and forbearance of tariff</a:t>
            </a:r>
          </a:p>
          <a:p>
            <a:pPr algn="just" eaLnBrk="1" hangingPunct="1">
              <a:lnSpc>
                <a:spcPct val="125000"/>
              </a:lnSpc>
            </a:pPr>
            <a:r>
              <a:rPr lang="en-US" sz="2100" kern="1200" dirty="0" smtClean="0">
                <a:cs typeface="Arial" pitchFamily="34" charset="0"/>
              </a:rPr>
              <a:t>Initiatives for Infrastructure sharing, VoIP, MVNO, 3G &amp; 4G</a:t>
            </a:r>
          </a:p>
          <a:p>
            <a:pPr algn="just" eaLnBrk="1" hangingPunct="1">
              <a:lnSpc>
                <a:spcPct val="125000"/>
              </a:lnSpc>
            </a:pPr>
            <a:r>
              <a:rPr lang="en-US" sz="2100" kern="1200" dirty="0" smtClean="0">
                <a:cs typeface="Arial" pitchFamily="34" charset="0"/>
              </a:rPr>
              <a:t>Bridging the ‘Digital Divide’</a:t>
            </a:r>
          </a:p>
          <a:p>
            <a:pPr algn="just" eaLnBrk="1" hangingPunct="1">
              <a:lnSpc>
                <a:spcPct val="125000"/>
              </a:lnSpc>
            </a:pPr>
            <a:r>
              <a:rPr lang="en-US" sz="2100" kern="1200" dirty="0" smtClean="0">
                <a:cs typeface="Arial" pitchFamily="34" charset="0"/>
              </a:rPr>
              <a:t>Broadband for Inclusive Growth</a:t>
            </a:r>
          </a:p>
          <a:p>
            <a:pPr algn="just" eaLnBrk="1" hangingPunct="1">
              <a:lnSpc>
                <a:spcPct val="125000"/>
              </a:lnSpc>
            </a:pPr>
            <a:r>
              <a:rPr lang="en-US" sz="2100" kern="1200" dirty="0" smtClean="0">
                <a:cs typeface="Arial" pitchFamily="34" charset="0"/>
              </a:rPr>
              <a:t>Restructuring of Cable TV, </a:t>
            </a:r>
            <a:r>
              <a:rPr lang="en-US" sz="2100" kern="1200" dirty="0" err="1" smtClean="0">
                <a:cs typeface="Arial" pitchFamily="34" charset="0"/>
              </a:rPr>
              <a:t>Digitalisation</a:t>
            </a:r>
            <a:r>
              <a:rPr lang="en-US" sz="2100" kern="1200" dirty="0" smtClean="0">
                <a:cs typeface="Arial" pitchFamily="34" charset="0"/>
              </a:rPr>
              <a:t>, Promotion of CAS, DTH, FM Radio etc</a:t>
            </a:r>
          </a:p>
        </p:txBody>
      </p:sp>
    </p:spTree>
  </p:cSld>
  <p:clrMapOvr>
    <a:masterClrMapping/>
  </p:clrMapOvr>
  <p:transition>
    <p:cut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140031" y="154379"/>
            <a:ext cx="8477044" cy="641350"/>
          </a:xfrm>
        </p:spPr>
        <p:txBody>
          <a:bodyPr rtlCol="0">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n-AU" sz="3200" b="1" dirty="0">
                <a:solidFill>
                  <a:srgbClr val="FF0000"/>
                </a:solidFill>
                <a:latin typeface="Bookman Old Style" pitchFamily="18" charset="0"/>
              </a:rPr>
              <a:t>Regulatory Issues addressed</a:t>
            </a:r>
          </a:p>
        </p:txBody>
      </p:sp>
      <p:sp>
        <p:nvSpPr>
          <p:cNvPr id="18435" name="Text Box 3" descr="White marble"/>
          <p:cNvSpPr txBox="1">
            <a:spLocks noChangeArrowheads="1"/>
          </p:cNvSpPr>
          <p:nvPr/>
        </p:nvSpPr>
        <p:spPr bwMode="auto">
          <a:xfrm>
            <a:off x="2228850" y="3505200"/>
            <a:ext cx="156845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Licensing</a:t>
            </a:r>
          </a:p>
        </p:txBody>
      </p:sp>
      <p:sp>
        <p:nvSpPr>
          <p:cNvPr id="18436" name="Text Box 4" descr="White marble"/>
          <p:cNvSpPr txBox="1">
            <a:spLocks noChangeArrowheads="1"/>
          </p:cNvSpPr>
          <p:nvPr/>
        </p:nvSpPr>
        <p:spPr bwMode="auto">
          <a:xfrm>
            <a:off x="2228850" y="1676401"/>
            <a:ext cx="255905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a:latin typeface="Tahoma" pitchFamily="34" charset="0"/>
              </a:rPr>
              <a:t>Interconnection</a:t>
            </a:r>
          </a:p>
        </p:txBody>
      </p:sp>
      <p:sp>
        <p:nvSpPr>
          <p:cNvPr id="18437" name="Text Box 5" descr="White marble"/>
          <p:cNvSpPr txBox="1">
            <a:spLocks noChangeArrowheads="1"/>
          </p:cNvSpPr>
          <p:nvPr/>
        </p:nvSpPr>
        <p:spPr bwMode="auto">
          <a:xfrm>
            <a:off x="2228850" y="2514601"/>
            <a:ext cx="148590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Tariffs</a:t>
            </a:r>
          </a:p>
        </p:txBody>
      </p:sp>
      <p:sp>
        <p:nvSpPr>
          <p:cNvPr id="18438" name="Text Box 6" descr="White marble"/>
          <p:cNvSpPr txBox="1">
            <a:spLocks noChangeArrowheads="1"/>
          </p:cNvSpPr>
          <p:nvPr/>
        </p:nvSpPr>
        <p:spPr bwMode="auto">
          <a:xfrm>
            <a:off x="2228850" y="4419601"/>
            <a:ext cx="3219450" cy="461963"/>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Quality of Service</a:t>
            </a:r>
          </a:p>
        </p:txBody>
      </p:sp>
      <p:sp>
        <p:nvSpPr>
          <p:cNvPr id="18439" name="Text Box 7" descr="White marble"/>
          <p:cNvSpPr txBox="1">
            <a:spLocks noChangeArrowheads="1"/>
          </p:cNvSpPr>
          <p:nvPr/>
        </p:nvSpPr>
        <p:spPr bwMode="auto">
          <a:xfrm>
            <a:off x="2228850" y="5181601"/>
            <a:ext cx="247650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Competition</a:t>
            </a:r>
          </a:p>
        </p:txBody>
      </p:sp>
      <p:sp>
        <p:nvSpPr>
          <p:cNvPr id="37896" name="Text Box 8"/>
          <p:cNvSpPr txBox="1">
            <a:spLocks noChangeArrowheads="1"/>
          </p:cNvSpPr>
          <p:nvPr/>
        </p:nvSpPr>
        <p:spPr bwMode="auto">
          <a:xfrm>
            <a:off x="3797300" y="3352800"/>
            <a:ext cx="5695950" cy="738188"/>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Based on TRAI recommendations, open competition has been introduced in all sectors including unified access.      </a:t>
            </a:r>
          </a:p>
          <a:p>
            <a:pPr>
              <a:spcBef>
                <a:spcPct val="50000"/>
              </a:spcBef>
              <a:defRPr/>
            </a:pPr>
            <a:r>
              <a:rPr lang="en-US" sz="1200" b="1" dirty="0">
                <a:solidFill>
                  <a:srgbClr val="07080F"/>
                </a:solidFill>
                <a:latin typeface="Tahoma" pitchFamily="34" charset="0"/>
                <a:cs typeface="+mn-cs"/>
              </a:rPr>
              <a:t>Internet Telephony introduced </a:t>
            </a:r>
          </a:p>
        </p:txBody>
      </p:sp>
      <p:sp>
        <p:nvSpPr>
          <p:cNvPr id="37897" name="Text Box 9"/>
          <p:cNvSpPr txBox="1">
            <a:spLocks noChangeArrowheads="1"/>
          </p:cNvSpPr>
          <p:nvPr/>
        </p:nvSpPr>
        <p:spPr bwMode="auto">
          <a:xfrm>
            <a:off x="4787900" y="1447801"/>
            <a:ext cx="4953000" cy="830263"/>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Issues addressed through regulations and directives;</a:t>
            </a:r>
          </a:p>
          <a:p>
            <a:pPr>
              <a:spcBef>
                <a:spcPct val="50000"/>
              </a:spcBef>
              <a:defRPr/>
            </a:pPr>
            <a:r>
              <a:rPr lang="en-US" sz="1200" b="1" dirty="0">
                <a:solidFill>
                  <a:srgbClr val="07080F"/>
                </a:solidFill>
                <a:latin typeface="Tahoma" pitchFamily="34" charset="0"/>
                <a:cs typeface="+mn-cs"/>
              </a:rPr>
              <a:t>One of the few countries to publish RIO</a:t>
            </a:r>
          </a:p>
          <a:p>
            <a:pPr>
              <a:spcBef>
                <a:spcPct val="50000"/>
              </a:spcBef>
              <a:defRPr/>
            </a:pPr>
            <a:r>
              <a:rPr lang="en-US" sz="1200" b="1" dirty="0">
                <a:solidFill>
                  <a:srgbClr val="07080F"/>
                </a:solidFill>
                <a:latin typeface="Tahoma" pitchFamily="34" charset="0"/>
                <a:cs typeface="+mn-cs"/>
              </a:rPr>
              <a:t>A comprehensive IUC regime too is in place</a:t>
            </a:r>
          </a:p>
        </p:txBody>
      </p:sp>
      <p:sp>
        <p:nvSpPr>
          <p:cNvPr id="37898" name="Text Box 10"/>
          <p:cNvSpPr txBox="1">
            <a:spLocks noChangeArrowheads="1"/>
          </p:cNvSpPr>
          <p:nvPr/>
        </p:nvSpPr>
        <p:spPr bwMode="auto">
          <a:xfrm>
            <a:off x="3714750" y="2362200"/>
            <a:ext cx="4870450" cy="833438"/>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Telecom Tariff Order &amp; amendments;</a:t>
            </a:r>
          </a:p>
          <a:p>
            <a:pPr>
              <a:spcBef>
                <a:spcPct val="50000"/>
              </a:spcBef>
              <a:defRPr/>
            </a:pPr>
            <a:r>
              <a:rPr lang="en-US" sz="1200" b="1" dirty="0">
                <a:solidFill>
                  <a:srgbClr val="07080F"/>
                </a:solidFill>
                <a:latin typeface="Tahoma" pitchFamily="34" charset="0"/>
                <a:cs typeface="+mn-cs"/>
              </a:rPr>
              <a:t>De-regulation of tariffs, starting with cellular tariffs</a:t>
            </a:r>
          </a:p>
          <a:p>
            <a:pPr>
              <a:spcBef>
                <a:spcPct val="50000"/>
              </a:spcBef>
              <a:defRPr/>
            </a:pPr>
            <a:r>
              <a:rPr lang="en-US" sz="1200" b="1" dirty="0">
                <a:solidFill>
                  <a:srgbClr val="07080F"/>
                </a:solidFill>
                <a:latin typeface="Tahoma" pitchFamily="34" charset="0"/>
                <a:cs typeface="+mn-cs"/>
              </a:rPr>
              <a:t>Monitoring of tariffs for predation</a:t>
            </a:r>
          </a:p>
        </p:txBody>
      </p:sp>
      <p:sp>
        <p:nvSpPr>
          <p:cNvPr id="37899" name="Text Box 11"/>
          <p:cNvSpPr txBox="1">
            <a:spLocks noChangeArrowheads="1"/>
          </p:cNvSpPr>
          <p:nvPr/>
        </p:nvSpPr>
        <p:spPr bwMode="auto">
          <a:xfrm>
            <a:off x="5448300" y="4343400"/>
            <a:ext cx="3549650" cy="558800"/>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End User Quality of Service regulation,</a:t>
            </a:r>
          </a:p>
          <a:p>
            <a:pPr>
              <a:spcBef>
                <a:spcPct val="50000"/>
              </a:spcBef>
              <a:defRPr/>
            </a:pPr>
            <a:r>
              <a:rPr lang="en-US" sz="1200" b="1" dirty="0">
                <a:solidFill>
                  <a:srgbClr val="07080F"/>
                </a:solidFill>
                <a:latin typeface="Tahoma" pitchFamily="34" charset="0"/>
                <a:cs typeface="+mn-cs"/>
              </a:rPr>
              <a:t>Publicly available customer survey, MNP</a:t>
            </a:r>
          </a:p>
        </p:txBody>
      </p:sp>
      <p:sp>
        <p:nvSpPr>
          <p:cNvPr id="37900" name="Text Box 12"/>
          <p:cNvSpPr txBox="1">
            <a:spLocks noChangeArrowheads="1"/>
          </p:cNvSpPr>
          <p:nvPr/>
        </p:nvSpPr>
        <p:spPr bwMode="auto">
          <a:xfrm>
            <a:off x="4705350" y="5181601"/>
            <a:ext cx="4870450" cy="466725"/>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Accounting separation, RIO by service providers with Significant Market Power, Merger issues MNP</a:t>
            </a:r>
          </a:p>
        </p:txBody>
      </p:sp>
      <p:sp>
        <p:nvSpPr>
          <p:cNvPr id="44045" name="Text Box 13"/>
          <p:cNvSpPr txBox="1">
            <a:spLocks noChangeArrowheads="1"/>
          </p:cNvSpPr>
          <p:nvPr/>
        </p:nvSpPr>
        <p:spPr bwMode="auto">
          <a:xfrm>
            <a:off x="412750" y="1066801"/>
            <a:ext cx="1816100" cy="5893921"/>
          </a:xfrm>
          <a:prstGeom prst="rect">
            <a:avLst/>
          </a:prstGeom>
          <a:solidFill>
            <a:srgbClr val="000066"/>
          </a:solidFill>
          <a:ln w="57150">
            <a:solidFill>
              <a:srgbClr val="000080"/>
            </a:solidFill>
            <a:miter lim="800000"/>
            <a:headEnd/>
            <a:tailEnd/>
          </a:ln>
          <a:effectLst/>
        </p:spPr>
        <p:txBody>
          <a:bodyPr wrap="square">
            <a:spAutoFit/>
          </a:bodyPr>
          <a:lstStyle/>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smtClean="0">
              <a:solidFill>
                <a:schemeClr val="bg1"/>
              </a:solidFill>
              <a:latin typeface="Tahoma" pitchFamily="34" charset="0"/>
              <a:cs typeface="+mn-cs"/>
            </a:endParaRPr>
          </a:p>
          <a:p>
            <a:pPr algn="ctr">
              <a:spcBef>
                <a:spcPct val="50000"/>
              </a:spcBef>
              <a:defRPr/>
            </a:pPr>
            <a:endParaRPr lang="en-US" b="1" dirty="0" smtClean="0">
              <a:solidFill>
                <a:schemeClr val="bg1"/>
              </a:solidFill>
              <a:latin typeface="Tahoma" pitchFamily="34" charset="0"/>
              <a:cs typeface="+mn-cs"/>
            </a:endParaRPr>
          </a:p>
          <a:p>
            <a:pPr algn="ctr">
              <a:spcBef>
                <a:spcPct val="50000"/>
              </a:spcBef>
              <a:defRPr/>
            </a:pPr>
            <a:endParaRPr lang="en-US" b="1" dirty="0" smtClean="0">
              <a:solidFill>
                <a:schemeClr val="bg1"/>
              </a:solidFill>
              <a:latin typeface="Tahoma" pitchFamily="34" charset="0"/>
              <a:cs typeface="+mn-cs"/>
            </a:endParaRPr>
          </a:p>
          <a:p>
            <a:pPr algn="ctr">
              <a:spcBef>
                <a:spcPct val="50000"/>
              </a:spcBef>
              <a:defRPr/>
            </a:pPr>
            <a:endParaRPr lang="en-US" b="1" dirty="0" smtClean="0">
              <a:solidFill>
                <a:schemeClr val="bg1"/>
              </a:solidFill>
              <a:latin typeface="Tahoma" pitchFamily="34" charset="0"/>
              <a:cs typeface="+mn-cs"/>
            </a:endParaRPr>
          </a:p>
          <a:p>
            <a:pPr algn="ctr">
              <a:spcBef>
                <a:spcPct val="50000"/>
              </a:spcBef>
              <a:defRPr/>
            </a:pPr>
            <a:r>
              <a:rPr lang="en-US" sz="2000" b="1" dirty="0" smtClean="0">
                <a:solidFill>
                  <a:schemeClr val="bg1"/>
                </a:solidFill>
                <a:latin typeface="Tahoma" pitchFamily="34" charset="0"/>
                <a:cs typeface="+mn-cs"/>
              </a:rPr>
              <a:t>Regulatory</a:t>
            </a:r>
            <a:endParaRPr lang="en-US" sz="2000" b="1" dirty="0">
              <a:solidFill>
                <a:schemeClr val="bg1"/>
              </a:solidFill>
              <a:latin typeface="Tahoma" pitchFamily="34" charset="0"/>
              <a:cs typeface="+mn-cs"/>
            </a:endParaRPr>
          </a:p>
          <a:p>
            <a:pPr algn="ctr">
              <a:spcBef>
                <a:spcPct val="50000"/>
              </a:spcBef>
              <a:defRPr/>
            </a:pPr>
            <a:r>
              <a:rPr lang="en-US" sz="2000" b="1" dirty="0">
                <a:solidFill>
                  <a:schemeClr val="bg1"/>
                </a:solidFill>
                <a:latin typeface="Tahoma" pitchFamily="34" charset="0"/>
                <a:cs typeface="+mn-cs"/>
              </a:rPr>
              <a:t>Tool</a:t>
            </a:r>
          </a:p>
          <a:p>
            <a:pPr algn="ctr">
              <a:spcBef>
                <a:spcPct val="50000"/>
              </a:spcBef>
              <a:defRPr/>
            </a:pPr>
            <a:r>
              <a:rPr lang="en-US" sz="2000" b="1" dirty="0" smtClean="0">
                <a:solidFill>
                  <a:schemeClr val="bg1"/>
                </a:solidFill>
                <a:latin typeface="Tahoma" pitchFamily="34" charset="0"/>
                <a:cs typeface="+mn-cs"/>
              </a:rPr>
              <a:t>Box</a:t>
            </a:r>
            <a:endParaRPr lang="en-US" b="1" dirty="0" smtClean="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a:p>
            <a:pPr algn="ctr">
              <a:spcBef>
                <a:spcPct val="50000"/>
              </a:spcBef>
              <a:defRPr/>
            </a:pPr>
            <a:endParaRPr lang="en-US" b="1" dirty="0">
              <a:solidFill>
                <a:schemeClr val="bg1"/>
              </a:solidFill>
              <a:latin typeface="Tahoma" pitchFamily="34" charset="0"/>
              <a:cs typeface="+mn-cs"/>
            </a:endParaRPr>
          </a:p>
        </p:txBody>
      </p:sp>
      <p:sp>
        <p:nvSpPr>
          <p:cNvPr id="18446" name="Text Box 14" descr="White marble"/>
          <p:cNvSpPr txBox="1">
            <a:spLocks noChangeArrowheads="1"/>
          </p:cNvSpPr>
          <p:nvPr/>
        </p:nvSpPr>
        <p:spPr bwMode="auto">
          <a:xfrm>
            <a:off x="2228850" y="1038101"/>
            <a:ext cx="99060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USO</a:t>
            </a:r>
          </a:p>
        </p:txBody>
      </p:sp>
      <p:sp>
        <p:nvSpPr>
          <p:cNvPr id="37903" name="Text Box 15"/>
          <p:cNvSpPr txBox="1">
            <a:spLocks noChangeArrowheads="1"/>
          </p:cNvSpPr>
          <p:nvPr/>
        </p:nvSpPr>
        <p:spPr bwMode="auto">
          <a:xfrm>
            <a:off x="3219450" y="1114301"/>
            <a:ext cx="3632200" cy="314325"/>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400" b="1" dirty="0">
                <a:solidFill>
                  <a:srgbClr val="07080F"/>
                </a:solidFill>
                <a:latin typeface="Tahoma" pitchFamily="34" charset="0"/>
                <a:cs typeface="+mn-cs"/>
              </a:rPr>
              <a:t>Comprehensive USO Policy in place</a:t>
            </a:r>
          </a:p>
        </p:txBody>
      </p:sp>
      <p:sp>
        <p:nvSpPr>
          <p:cNvPr id="18448" name="Text Box 16"/>
          <p:cNvSpPr txBox="1">
            <a:spLocks noChangeArrowheads="1"/>
          </p:cNvSpPr>
          <p:nvPr/>
        </p:nvSpPr>
        <p:spPr bwMode="auto">
          <a:xfrm>
            <a:off x="2146301" y="2057400"/>
            <a:ext cx="264848" cy="457200"/>
          </a:xfrm>
          <a:prstGeom prst="rect">
            <a:avLst/>
          </a:prstGeom>
          <a:noFill/>
          <a:ln w="9525">
            <a:noFill/>
            <a:miter lim="800000"/>
            <a:headEnd/>
            <a:tailEnd/>
          </a:ln>
        </p:spPr>
        <p:txBody>
          <a:bodyPr>
            <a:spAutoFit/>
          </a:bodyPr>
          <a:lstStyle/>
          <a:p>
            <a:endParaRPr lang="en-US" sz="2400">
              <a:latin typeface="Tahoma" pitchFamily="34" charset="0"/>
            </a:endParaRPr>
          </a:p>
        </p:txBody>
      </p:sp>
      <p:sp>
        <p:nvSpPr>
          <p:cNvPr id="18449" name="Text Box 17" descr="White marble"/>
          <p:cNvSpPr txBox="1">
            <a:spLocks noChangeArrowheads="1"/>
          </p:cNvSpPr>
          <p:nvPr/>
        </p:nvSpPr>
        <p:spPr bwMode="auto">
          <a:xfrm>
            <a:off x="2228850" y="6315076"/>
            <a:ext cx="3467100" cy="461963"/>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Cable &amp; Broadcasting </a:t>
            </a:r>
          </a:p>
        </p:txBody>
      </p:sp>
      <p:sp>
        <p:nvSpPr>
          <p:cNvPr id="37906" name="Text Box 18"/>
          <p:cNvSpPr txBox="1">
            <a:spLocks noChangeArrowheads="1"/>
          </p:cNvSpPr>
          <p:nvPr/>
        </p:nvSpPr>
        <p:spPr bwMode="auto">
          <a:xfrm>
            <a:off x="4705350" y="5811838"/>
            <a:ext cx="4210050" cy="284162"/>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Broadband Policy 2004 issued by Govt.</a:t>
            </a:r>
          </a:p>
        </p:txBody>
      </p:sp>
      <p:sp>
        <p:nvSpPr>
          <p:cNvPr id="18451" name="Text Box 17" descr="White marble"/>
          <p:cNvSpPr txBox="1">
            <a:spLocks noChangeArrowheads="1"/>
          </p:cNvSpPr>
          <p:nvPr/>
        </p:nvSpPr>
        <p:spPr bwMode="auto">
          <a:xfrm>
            <a:off x="2228850" y="5715001"/>
            <a:ext cx="2476500" cy="466725"/>
          </a:xfrm>
          <a:prstGeom prst="rect">
            <a:avLst/>
          </a:prstGeom>
          <a:solidFill>
            <a:srgbClr val="6699FF"/>
          </a:solidFill>
          <a:ln w="9525">
            <a:solidFill>
              <a:schemeClr val="tx1"/>
            </a:solidFill>
            <a:miter lim="800000"/>
            <a:headEnd/>
            <a:tailEnd/>
          </a:ln>
        </p:spPr>
        <p:txBody>
          <a:bodyPr>
            <a:spAutoFit/>
          </a:bodyPr>
          <a:lstStyle/>
          <a:p>
            <a:pPr>
              <a:spcBef>
                <a:spcPct val="50000"/>
              </a:spcBef>
            </a:pPr>
            <a:r>
              <a:rPr lang="en-US" sz="2400" dirty="0">
                <a:latin typeface="Tahoma" pitchFamily="34" charset="0"/>
              </a:rPr>
              <a:t>Broadband </a:t>
            </a:r>
          </a:p>
        </p:txBody>
      </p:sp>
      <p:sp>
        <p:nvSpPr>
          <p:cNvPr id="20" name="Text Box 18"/>
          <p:cNvSpPr txBox="1">
            <a:spLocks noChangeArrowheads="1"/>
          </p:cNvSpPr>
          <p:nvPr/>
        </p:nvSpPr>
        <p:spPr bwMode="auto">
          <a:xfrm>
            <a:off x="5695950" y="6400801"/>
            <a:ext cx="3714750" cy="276225"/>
          </a:xfrm>
          <a:prstGeom prst="rect">
            <a:avLst/>
          </a:prstGeom>
          <a:solidFill>
            <a:schemeClr val="accent5">
              <a:lumMod val="20000"/>
              <a:lumOff val="80000"/>
            </a:schemeClr>
          </a:solidFill>
          <a:ln w="9525">
            <a:solidFill>
              <a:schemeClr val="tx1"/>
            </a:solidFill>
            <a:miter lim="800000"/>
            <a:headEnd/>
            <a:tailEnd/>
          </a:ln>
        </p:spPr>
        <p:txBody>
          <a:bodyPr>
            <a:spAutoFit/>
          </a:bodyPr>
          <a:lstStyle/>
          <a:p>
            <a:pPr>
              <a:spcBef>
                <a:spcPct val="50000"/>
              </a:spcBef>
              <a:defRPr/>
            </a:pPr>
            <a:r>
              <a:rPr lang="en-US" sz="1200" b="1" dirty="0">
                <a:solidFill>
                  <a:srgbClr val="07080F"/>
                </a:solidFill>
                <a:latin typeface="Tahoma" pitchFamily="34" charset="0"/>
                <a:cs typeface="+mn-cs"/>
              </a:rPr>
              <a:t>Protection of consumers’ Interest</a:t>
            </a:r>
          </a:p>
        </p:txBody>
      </p:sp>
    </p:spTree>
  </p:cSld>
  <p:clrMapOvr>
    <a:masterClrMapping/>
  </p:clrMapOvr>
  <p:transition>
    <p:cut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1441863" y="332509"/>
            <a:ext cx="7250875" cy="665018"/>
          </a:xfrm>
        </p:spPr>
        <p:txBody>
          <a:bodyPr/>
          <a:lstStyle/>
          <a:p>
            <a:pPr algn="ctr" eaLnBrk="1" hangingPunct="1"/>
            <a:r>
              <a:rPr lang="en-US" sz="3200" b="1" dirty="0" smtClean="0">
                <a:solidFill>
                  <a:srgbClr val="FF0000"/>
                </a:solidFill>
                <a:latin typeface="Bookman Old Style" pitchFamily="18" charset="0"/>
              </a:rPr>
              <a:t>Tariff Issues – </a:t>
            </a:r>
            <a:r>
              <a:rPr lang="en-US" sz="2400" b="1" dirty="0" smtClean="0">
                <a:solidFill>
                  <a:srgbClr val="FF0000"/>
                </a:solidFill>
                <a:latin typeface="Bookman Old Style" pitchFamily="18" charset="0"/>
              </a:rPr>
              <a:t>Consumers’ Interest</a:t>
            </a:r>
            <a:endParaRPr lang="en-US" sz="3000" b="1" dirty="0" smtClean="0">
              <a:solidFill>
                <a:srgbClr val="FF0000"/>
              </a:solidFill>
              <a:latin typeface="Bookman Old Style" pitchFamily="18" charset="0"/>
            </a:endParaRPr>
          </a:p>
        </p:txBody>
      </p:sp>
      <p:sp>
        <p:nvSpPr>
          <p:cNvPr id="19459" name="Content Placeholder 2"/>
          <p:cNvSpPr>
            <a:spLocks noGrp="1"/>
          </p:cNvSpPr>
          <p:nvPr>
            <p:ph idx="4294967295"/>
          </p:nvPr>
        </p:nvSpPr>
        <p:spPr>
          <a:xfrm>
            <a:off x="439387" y="997527"/>
            <a:ext cx="9310256" cy="5326083"/>
          </a:xfrm>
        </p:spPr>
        <p:txBody>
          <a:bodyPr/>
          <a:lstStyle/>
          <a:p>
            <a:pPr eaLnBrk="1" hangingPunct="1">
              <a:lnSpc>
                <a:spcPct val="125000"/>
              </a:lnSpc>
            </a:pPr>
            <a:r>
              <a:rPr lang="en-US" sz="2100" kern="1200" dirty="0" smtClean="0">
                <a:solidFill>
                  <a:srgbClr val="0000CC"/>
                </a:solidFill>
                <a:latin typeface="Bookman Old Style" pitchFamily="18" charset="0"/>
                <a:cs typeface="Arial" pitchFamily="34" charset="0"/>
              </a:rPr>
              <a:t>Disclosure of full details of tariffs</a:t>
            </a:r>
          </a:p>
          <a:p>
            <a:pPr eaLnBrk="1" hangingPunct="1">
              <a:lnSpc>
                <a:spcPct val="125000"/>
              </a:lnSpc>
            </a:pPr>
            <a:r>
              <a:rPr lang="en-US" sz="2100" kern="1200" dirty="0" smtClean="0">
                <a:solidFill>
                  <a:srgbClr val="0000CC"/>
                </a:solidFill>
                <a:latin typeface="Bookman Old Style" pitchFamily="18" charset="0"/>
                <a:cs typeface="Arial" pitchFamily="34" charset="0"/>
              </a:rPr>
              <a:t>Explicit consent of customers for VAS</a:t>
            </a:r>
          </a:p>
          <a:p>
            <a:pPr eaLnBrk="1" hangingPunct="1">
              <a:lnSpc>
                <a:spcPct val="125000"/>
              </a:lnSpc>
            </a:pPr>
            <a:r>
              <a:rPr lang="en-US" sz="2100" kern="1200" dirty="0" smtClean="0">
                <a:solidFill>
                  <a:srgbClr val="0000CC"/>
                </a:solidFill>
                <a:latin typeface="Bookman Old Style" pitchFamily="18" charset="0"/>
                <a:cs typeface="Arial" pitchFamily="34" charset="0"/>
              </a:rPr>
              <a:t>Full talk time on Top Ups, except administrative fee and  applicable taxes. </a:t>
            </a:r>
          </a:p>
          <a:p>
            <a:pPr eaLnBrk="1" hangingPunct="1">
              <a:lnSpc>
                <a:spcPct val="125000"/>
              </a:lnSpc>
            </a:pPr>
            <a:r>
              <a:rPr lang="en-US" sz="2100" kern="1200" dirty="0" smtClean="0">
                <a:solidFill>
                  <a:srgbClr val="0000CC"/>
                </a:solidFill>
                <a:latin typeface="Bookman Old Style" pitchFamily="18" charset="0"/>
                <a:cs typeface="Arial" pitchFamily="34" charset="0"/>
              </a:rPr>
              <a:t>No migration Charge </a:t>
            </a:r>
          </a:p>
          <a:p>
            <a:pPr eaLnBrk="1" hangingPunct="1">
              <a:lnSpc>
                <a:spcPct val="125000"/>
              </a:lnSpc>
            </a:pPr>
            <a:r>
              <a:rPr lang="en-US" sz="2100" kern="1200" dirty="0" smtClean="0">
                <a:solidFill>
                  <a:srgbClr val="0000CC"/>
                </a:solidFill>
                <a:latin typeface="Bookman Old Style" pitchFamily="18" charset="0"/>
                <a:cs typeface="Arial" pitchFamily="34" charset="0"/>
              </a:rPr>
              <a:t>Protection against hike in tariffs</a:t>
            </a:r>
          </a:p>
          <a:p>
            <a:pPr eaLnBrk="1" hangingPunct="1">
              <a:lnSpc>
                <a:spcPct val="125000"/>
              </a:lnSpc>
            </a:pPr>
            <a:r>
              <a:rPr lang="en-US" sz="2100" kern="1200" dirty="0" smtClean="0">
                <a:solidFill>
                  <a:srgbClr val="0000CC"/>
                </a:solidFill>
                <a:latin typeface="Bookman Old Style" pitchFamily="18" charset="0"/>
                <a:cs typeface="Arial" pitchFamily="34" charset="0"/>
              </a:rPr>
              <a:t>key tariff information in vernacular language at all the retail outlets </a:t>
            </a:r>
          </a:p>
          <a:p>
            <a:pPr eaLnBrk="1" hangingPunct="1">
              <a:lnSpc>
                <a:spcPct val="125000"/>
              </a:lnSpc>
            </a:pPr>
            <a:r>
              <a:rPr lang="en-US" sz="2100" kern="1200" dirty="0" smtClean="0">
                <a:solidFill>
                  <a:srgbClr val="0000CC"/>
                </a:solidFill>
                <a:latin typeface="Bookman Old Style" pitchFamily="18" charset="0"/>
                <a:cs typeface="Arial" pitchFamily="34" charset="0"/>
              </a:rPr>
              <a:t>No change in mobile number when subscriber change tariff plans or move from prepaid to postpaid &amp; vice versa and when moves from one service area to another. </a:t>
            </a:r>
          </a:p>
          <a:p>
            <a:pPr eaLnBrk="1" hangingPunct="1">
              <a:lnSpc>
                <a:spcPct val="125000"/>
              </a:lnSpc>
            </a:pPr>
            <a:r>
              <a:rPr lang="en-US" sz="2100" kern="1200" dirty="0" smtClean="0">
                <a:solidFill>
                  <a:srgbClr val="0000CC"/>
                </a:solidFill>
                <a:latin typeface="Bookman Old Style" pitchFamily="18" charset="0"/>
                <a:cs typeface="Arial" pitchFamily="34" charset="0"/>
              </a:rPr>
              <a:t>Ceiling for roaming tariffs.</a:t>
            </a:r>
          </a:p>
        </p:txBody>
      </p:sp>
    </p:spTree>
  </p:cSld>
  <p:clrMapOvr>
    <a:masterClrMapping/>
  </p:clrMapOvr>
  <p:transition>
    <p:cut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950026" y="0"/>
            <a:ext cx="8692738" cy="685800"/>
          </a:xfrm>
        </p:spPr>
        <p:txBody>
          <a:bodyPr/>
          <a:lstStyle/>
          <a:p>
            <a:pPr algn="ctr" eaLnBrk="1" hangingPunct="1"/>
            <a:r>
              <a:rPr lang="en-US" sz="2400" b="1" dirty="0" smtClean="0">
                <a:solidFill>
                  <a:srgbClr val="FF0000"/>
                </a:solidFill>
                <a:latin typeface="Bookman Old Style" pitchFamily="18" charset="0"/>
              </a:rPr>
              <a:t>Major Recommendations of TRAI for sectoral reforms</a:t>
            </a:r>
          </a:p>
        </p:txBody>
      </p:sp>
      <p:sp>
        <p:nvSpPr>
          <p:cNvPr id="4" name="Title 1"/>
          <p:cNvSpPr txBox="1">
            <a:spLocks/>
          </p:cNvSpPr>
          <p:nvPr/>
        </p:nvSpPr>
        <p:spPr>
          <a:xfrm>
            <a:off x="577850" y="1143000"/>
            <a:ext cx="8915400" cy="5486400"/>
          </a:xfrm>
          <a:prstGeom prst="rect">
            <a:avLst/>
          </a:prstGeom>
        </p:spPr>
        <p:txBody>
          <a:bodyPr>
            <a:normAutofit fontScale="92500"/>
          </a:bodyPr>
          <a:lstStyle/>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Introduction of competition in ‘National Long Distance Service’ and ‘International Long Distance Service’</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Intra-Circle merger and acquisition guidelines</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Infrastructure sharing</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Mobile Number </a:t>
            </a:r>
            <a:r>
              <a:rPr lang="en-US" sz="2400" b="1" dirty="0" smtClean="0">
                <a:solidFill>
                  <a:srgbClr val="0000CC"/>
                </a:solidFill>
                <a:latin typeface="Bookman Old Style" pitchFamily="18" charset="0"/>
                <a:cs typeface="+mn-cs"/>
              </a:rPr>
              <a:t>Portability/Full Number Portability</a:t>
            </a:r>
            <a:endParaRPr lang="en-US" sz="2400" b="1" dirty="0">
              <a:solidFill>
                <a:srgbClr val="0000CC"/>
              </a:solidFill>
              <a:latin typeface="Bookman Old Style" pitchFamily="18" charset="0"/>
              <a:cs typeface="+mn-cs"/>
            </a:endParaRP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Promotion of competition in IPLC</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Resale in IPLC</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Licensing policy for Access Service Provisions</a:t>
            </a:r>
          </a:p>
          <a:p>
            <a:pPr marL="457200" indent="-457200" algn="just" fontAlgn="auto">
              <a:lnSpc>
                <a:spcPct val="150000"/>
              </a:lnSpc>
              <a:spcAft>
                <a:spcPts val="0"/>
              </a:spcAft>
              <a:buFont typeface="Arial" pitchFamily="34" charset="0"/>
              <a:buChar char="•"/>
              <a:defRPr/>
            </a:pPr>
            <a:r>
              <a:rPr lang="en-US" sz="2400" b="1" dirty="0">
                <a:solidFill>
                  <a:srgbClr val="0000CC"/>
                </a:solidFill>
                <a:latin typeface="Bookman Old Style" pitchFamily="18" charset="0"/>
                <a:cs typeface="+mn-cs"/>
              </a:rPr>
              <a:t>Introduction of Conditional Access System</a:t>
            </a:r>
          </a:p>
          <a:p>
            <a:pPr marL="457200" indent="-457200" algn="just" fontAlgn="auto">
              <a:lnSpc>
                <a:spcPct val="150000"/>
              </a:lnSpc>
              <a:spcAft>
                <a:spcPts val="0"/>
              </a:spcAft>
              <a:buFont typeface="Arial" pitchFamily="34" charset="0"/>
              <a:buChar char="•"/>
              <a:defRPr/>
            </a:pPr>
            <a:r>
              <a:rPr lang="en-US" sz="2400" b="1" dirty="0" smtClean="0">
                <a:solidFill>
                  <a:srgbClr val="0000CC"/>
                </a:solidFill>
                <a:latin typeface="Bookman Old Style" pitchFamily="18" charset="0"/>
                <a:cs typeface="+mn-cs"/>
              </a:rPr>
              <a:t> </a:t>
            </a:r>
            <a:r>
              <a:rPr lang="en-US" sz="2400" b="1" dirty="0" smtClean="0">
                <a:solidFill>
                  <a:srgbClr val="0000CC"/>
                </a:solidFill>
                <a:latin typeface="Bookman Old Style" pitchFamily="18" charset="0"/>
              </a:rPr>
              <a:t>Auction for spectrum</a:t>
            </a:r>
          </a:p>
        </p:txBody>
      </p:sp>
    </p:spTree>
  </p:cSld>
  <p:clrMapOvr>
    <a:masterClrMapping/>
  </p:clrMapOvr>
  <p:transition>
    <p:cut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784" y="225631"/>
            <a:ext cx="7754587" cy="762000"/>
          </a:xfrm>
        </p:spPr>
        <p:txBody>
          <a:bodyPr rtlCol="0">
            <a:normAutofit/>
          </a:bodyPr>
          <a:lstStyle/>
          <a:p>
            <a:pPr eaLnBrk="1" fontAlgn="auto" hangingPunct="1">
              <a:spcAft>
                <a:spcPts val="0"/>
              </a:spcAft>
              <a:defRPr/>
            </a:pPr>
            <a:r>
              <a:rPr lang="en-US" sz="2800" b="1" dirty="0" smtClean="0">
                <a:solidFill>
                  <a:srgbClr val="FF0000"/>
                </a:solidFill>
                <a:latin typeface="Bookman Old Style" pitchFamily="18" charset="0"/>
              </a:rPr>
              <a:t>Latest Recommendations</a:t>
            </a:r>
            <a:endParaRPr lang="en-IN" sz="2800" dirty="0">
              <a:solidFill>
                <a:srgbClr val="FF0000"/>
              </a:solidFill>
              <a:latin typeface="Bookman Old Style" pitchFamily="18" charset="0"/>
            </a:endParaRPr>
          </a:p>
        </p:txBody>
      </p:sp>
      <p:sp>
        <p:nvSpPr>
          <p:cNvPr id="3" name="Content Placeholder 2"/>
          <p:cNvSpPr>
            <a:spLocks noGrp="1"/>
          </p:cNvSpPr>
          <p:nvPr>
            <p:ph idx="1"/>
          </p:nvPr>
        </p:nvSpPr>
        <p:spPr>
          <a:xfrm>
            <a:off x="412750" y="1175656"/>
            <a:ext cx="9080500" cy="5391399"/>
          </a:xfrm>
        </p:spPr>
        <p:txBody>
          <a:bodyPr rtlCol="0">
            <a:noAutofit/>
          </a:bodyPr>
          <a:lstStyle/>
          <a:p>
            <a:pPr eaLnBrk="1" fontAlgn="auto" hangingPunct="1">
              <a:lnSpc>
                <a:spcPct val="150000"/>
              </a:lnSpc>
              <a:spcAft>
                <a:spcPts val="0"/>
              </a:spcAft>
              <a:buFont typeface="Arial" pitchFamily="34" charset="0"/>
              <a:buChar char="•"/>
              <a:defRPr/>
            </a:pPr>
            <a:r>
              <a:rPr lang="en-IN" kern="1200" dirty="0" smtClean="0">
                <a:cs typeface="Arial" pitchFamily="34" charset="0"/>
              </a:rPr>
              <a:t>Spectrum auctions:2012,2013,2014 &amp; 2015</a:t>
            </a:r>
          </a:p>
          <a:p>
            <a:pPr eaLnBrk="1" fontAlgn="auto" hangingPunct="1">
              <a:lnSpc>
                <a:spcPct val="150000"/>
              </a:lnSpc>
              <a:spcAft>
                <a:spcPts val="0"/>
              </a:spcAft>
              <a:buFont typeface="Arial" pitchFamily="34" charset="0"/>
              <a:buChar char="•"/>
              <a:defRPr/>
            </a:pPr>
            <a:r>
              <a:rPr lang="en-IN" kern="1200" dirty="0" smtClean="0">
                <a:cs typeface="Arial" pitchFamily="34" charset="0"/>
              </a:rPr>
              <a:t>Broadband penetration quickly</a:t>
            </a:r>
          </a:p>
          <a:p>
            <a:pPr eaLnBrk="1" fontAlgn="auto" hangingPunct="1">
              <a:lnSpc>
                <a:spcPct val="150000"/>
              </a:lnSpc>
              <a:spcAft>
                <a:spcPts val="0"/>
              </a:spcAft>
              <a:buFont typeface="Arial" pitchFamily="34" charset="0"/>
              <a:buChar char="•"/>
              <a:defRPr/>
            </a:pPr>
            <a:r>
              <a:rPr lang="en-IN" kern="1200" dirty="0" smtClean="0">
                <a:cs typeface="Arial" pitchFamily="34" charset="0"/>
              </a:rPr>
              <a:t> Spectrum trading and sharing</a:t>
            </a:r>
          </a:p>
          <a:p>
            <a:pPr eaLnBrk="1" fontAlgn="auto" hangingPunct="1">
              <a:lnSpc>
                <a:spcPct val="150000"/>
              </a:lnSpc>
              <a:spcAft>
                <a:spcPts val="0"/>
              </a:spcAft>
              <a:buFont typeface="Arial" pitchFamily="34" charset="0"/>
              <a:buChar char="•"/>
              <a:defRPr/>
            </a:pPr>
            <a:r>
              <a:rPr lang="en-IN" kern="1200" dirty="0" smtClean="0">
                <a:cs typeface="Arial" pitchFamily="34" charset="0"/>
              </a:rPr>
              <a:t>Single number based Integrated emergency and communication response system(IECRS)</a:t>
            </a:r>
          </a:p>
          <a:p>
            <a:pPr eaLnBrk="1" fontAlgn="auto" hangingPunct="1">
              <a:lnSpc>
                <a:spcPct val="150000"/>
              </a:lnSpc>
              <a:spcAft>
                <a:spcPts val="0"/>
              </a:spcAft>
              <a:buFont typeface="Arial" pitchFamily="34" charset="0"/>
              <a:buChar char="•"/>
              <a:defRPr/>
            </a:pPr>
            <a:r>
              <a:rPr lang="en-IN" kern="1200" dirty="0" smtClean="0">
                <a:cs typeface="Arial" pitchFamily="34" charset="0"/>
              </a:rPr>
              <a:t>Priority call routing for the persons involved in the rescue and relief operations during disasters</a:t>
            </a:r>
          </a:p>
          <a:p>
            <a:pPr eaLnBrk="1" fontAlgn="auto" hangingPunct="1">
              <a:lnSpc>
                <a:spcPct val="150000"/>
              </a:lnSpc>
              <a:spcAft>
                <a:spcPts val="0"/>
              </a:spcAft>
              <a:buFont typeface="Arial" pitchFamily="34" charset="0"/>
              <a:buChar char="•"/>
              <a:defRPr/>
            </a:pPr>
            <a:r>
              <a:rPr lang="en-IN" kern="1200" dirty="0" smtClean="0">
                <a:cs typeface="Arial" pitchFamily="34" charset="0"/>
              </a:rPr>
              <a:t>Telecom planning for NE States, ANI and Lakshadweep islands</a:t>
            </a:r>
          </a:p>
          <a:p>
            <a:pPr eaLnBrk="1" fontAlgn="auto" hangingPunct="1">
              <a:lnSpc>
                <a:spcPct val="150000"/>
              </a:lnSpc>
              <a:spcAft>
                <a:spcPts val="0"/>
              </a:spcAft>
              <a:buFont typeface="Arial" pitchFamily="34" charset="0"/>
              <a:buChar char="•"/>
              <a:defRPr/>
            </a:pPr>
            <a:r>
              <a:rPr lang="en-IN" kern="1200" dirty="0" smtClean="0">
                <a:cs typeface="Arial" pitchFamily="34" charset="0"/>
              </a:rPr>
              <a:t>Introduction of Virtual Network Operators(VNOs)</a:t>
            </a:r>
          </a:p>
          <a:p>
            <a:pPr eaLnBrk="1" fontAlgn="auto" hangingPunct="1">
              <a:lnSpc>
                <a:spcPct val="150000"/>
              </a:lnSpc>
              <a:spcAft>
                <a:spcPts val="0"/>
              </a:spcAft>
              <a:buFont typeface="Arial" pitchFamily="34" charset="0"/>
              <a:buChar char="•"/>
              <a:defRPr/>
            </a:pPr>
            <a:endParaRPr lang="en-IN" b="1" dirty="0" smtClean="0">
              <a:solidFill>
                <a:srgbClr val="0000FF"/>
              </a:solidFill>
              <a:latin typeface="Bookman Old Style" pitchFamily="18" charset="0"/>
            </a:endParaRPr>
          </a:p>
          <a:p>
            <a:pPr eaLnBrk="1" fontAlgn="auto" hangingPunct="1">
              <a:lnSpc>
                <a:spcPct val="150000"/>
              </a:lnSpc>
              <a:spcAft>
                <a:spcPts val="0"/>
              </a:spcAft>
              <a:buFont typeface="Arial" pitchFamily="34" charset="0"/>
              <a:buChar char="•"/>
              <a:defRPr/>
            </a:pPr>
            <a:endParaRPr lang="en-IN" dirty="0">
              <a:solidFill>
                <a:schemeClr val="tx2"/>
              </a:solidFill>
            </a:endParaRPr>
          </a:p>
        </p:txBody>
      </p:sp>
    </p:spTree>
  </p:cSld>
  <p:clrMapOvr>
    <a:masterClrMapping/>
  </p:clrMapOvr>
  <p:transition>
    <p:cut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67987" y="152400"/>
            <a:ext cx="8915400" cy="762000"/>
          </a:xfrm>
        </p:spPr>
        <p:txBody>
          <a:bodyPr/>
          <a:lstStyle/>
          <a:p>
            <a:pPr eaLnBrk="1" hangingPunct="1"/>
            <a:r>
              <a:rPr lang="en-US" sz="2800" b="1" dirty="0" smtClean="0">
                <a:solidFill>
                  <a:srgbClr val="FF0000"/>
                </a:solidFill>
                <a:latin typeface="Bookman Old Style" pitchFamily="18" charset="0"/>
              </a:rPr>
              <a:t>Latest Regulations</a:t>
            </a:r>
            <a:endParaRPr lang="en-IN" sz="2800" dirty="0" smtClean="0">
              <a:solidFill>
                <a:srgbClr val="FF0000"/>
              </a:solidFill>
              <a:latin typeface="Bookman Old Style" pitchFamily="18" charset="0"/>
            </a:endParaRPr>
          </a:p>
        </p:txBody>
      </p:sp>
      <p:sp>
        <p:nvSpPr>
          <p:cNvPr id="23555" name="Content Placeholder 2"/>
          <p:cNvSpPr>
            <a:spLocks noGrp="1"/>
          </p:cNvSpPr>
          <p:nvPr>
            <p:ph idx="1"/>
          </p:nvPr>
        </p:nvSpPr>
        <p:spPr>
          <a:xfrm>
            <a:off x="412750" y="1258784"/>
            <a:ext cx="9170637" cy="5456238"/>
          </a:xfrm>
        </p:spPr>
        <p:txBody>
          <a:bodyPr/>
          <a:lstStyle/>
          <a:p>
            <a:pPr eaLnBrk="1" fontAlgn="auto" hangingPunct="1">
              <a:lnSpc>
                <a:spcPct val="150000"/>
              </a:lnSpc>
              <a:spcAft>
                <a:spcPts val="0"/>
              </a:spcAft>
              <a:buFont typeface="Arial" pitchFamily="34" charset="0"/>
              <a:buChar char="•"/>
              <a:defRPr/>
            </a:pPr>
            <a:r>
              <a:rPr lang="en-IN" kern="1200" dirty="0" smtClean="0">
                <a:cs typeface="Arial" pitchFamily="34" charset="0"/>
              </a:rPr>
              <a:t>Mobile Number Portability --Pan India Portability</a:t>
            </a:r>
          </a:p>
          <a:p>
            <a:pPr eaLnBrk="1" fontAlgn="auto" hangingPunct="1">
              <a:lnSpc>
                <a:spcPct val="150000"/>
              </a:lnSpc>
              <a:spcAft>
                <a:spcPts val="0"/>
              </a:spcAft>
              <a:buFont typeface="Arial" pitchFamily="34" charset="0"/>
              <a:buChar char="•"/>
              <a:defRPr/>
            </a:pPr>
            <a:r>
              <a:rPr lang="en-IN" kern="1200" dirty="0" smtClean="0">
                <a:cs typeface="Arial" pitchFamily="34" charset="0"/>
              </a:rPr>
              <a:t>Telecommunications Commercial Communications Customer Preference Regulations(Do not call registry)</a:t>
            </a:r>
          </a:p>
          <a:p>
            <a:pPr eaLnBrk="1" fontAlgn="auto" hangingPunct="1">
              <a:lnSpc>
                <a:spcPct val="150000"/>
              </a:lnSpc>
              <a:spcAft>
                <a:spcPts val="0"/>
              </a:spcAft>
              <a:buFont typeface="Arial" pitchFamily="34" charset="0"/>
              <a:buChar char="•"/>
              <a:defRPr/>
            </a:pPr>
            <a:r>
              <a:rPr lang="en-IN" kern="1200" dirty="0" smtClean="0">
                <a:cs typeface="Arial" pitchFamily="34" charset="0"/>
              </a:rPr>
              <a:t>Compensation on cal drops</a:t>
            </a:r>
          </a:p>
          <a:p>
            <a:pPr eaLnBrk="1" fontAlgn="auto" hangingPunct="1">
              <a:lnSpc>
                <a:spcPct val="150000"/>
              </a:lnSpc>
              <a:spcAft>
                <a:spcPts val="0"/>
              </a:spcAft>
              <a:buFont typeface="Arial" pitchFamily="34" charset="0"/>
              <a:buChar char="•"/>
              <a:defRPr/>
            </a:pPr>
            <a:r>
              <a:rPr lang="en-IN" kern="1200" dirty="0" smtClean="0">
                <a:cs typeface="Arial" pitchFamily="34" charset="0"/>
              </a:rPr>
              <a:t>Financial disincentives for operators for failing to maintain quality of services, wrongful rejection of MNP request</a:t>
            </a:r>
          </a:p>
          <a:p>
            <a:pPr eaLnBrk="1" hangingPunct="1">
              <a:lnSpc>
                <a:spcPct val="150000"/>
              </a:lnSpc>
              <a:buNone/>
            </a:pPr>
            <a:r>
              <a:rPr lang="en-IN" b="1" dirty="0" smtClean="0">
                <a:solidFill>
                  <a:srgbClr val="0000FF"/>
                </a:solidFill>
                <a:latin typeface="Bookman Old Style" pitchFamily="18" charset="0"/>
              </a:rPr>
              <a:t> </a:t>
            </a:r>
          </a:p>
          <a:p>
            <a:pPr eaLnBrk="1" hangingPunct="1">
              <a:lnSpc>
                <a:spcPct val="150000"/>
              </a:lnSpc>
            </a:pPr>
            <a:endParaRPr lang="en-IN" dirty="0" smtClean="0">
              <a:solidFill>
                <a:schemeClr val="tx2"/>
              </a:solidFill>
            </a:endParaRPr>
          </a:p>
        </p:txBody>
      </p:sp>
    </p:spTree>
  </p:cSld>
  <p:clrMapOvr>
    <a:masterClrMapping/>
  </p:clrMapOvr>
  <p:transition>
    <p:cut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158" y="-7937"/>
            <a:ext cx="7838955" cy="831850"/>
          </a:xfrm>
        </p:spPr>
        <p:txBody>
          <a:bodyPr/>
          <a:lstStyle/>
          <a:p>
            <a:r>
              <a:rPr lang="en-US" dirty="0" smtClean="0">
                <a:latin typeface="Bookman Old Style" pitchFamily="18" charset="0"/>
              </a:rPr>
              <a:t>Recent Government Initiatives</a:t>
            </a:r>
            <a:endParaRPr lang="en-US" dirty="0">
              <a:latin typeface="Bookman Old Style" pitchFamily="18" charset="0"/>
            </a:endParaRPr>
          </a:p>
        </p:txBody>
      </p:sp>
      <p:sp>
        <p:nvSpPr>
          <p:cNvPr id="4" name="Content Placeholder 3"/>
          <p:cNvSpPr>
            <a:spLocks noGrp="1"/>
          </p:cNvSpPr>
          <p:nvPr>
            <p:ph idx="1"/>
          </p:nvPr>
        </p:nvSpPr>
        <p:spPr>
          <a:xfrm>
            <a:off x="285750" y="1254930"/>
            <a:ext cx="9296400" cy="4433351"/>
          </a:xfrm>
        </p:spPr>
        <p:txBody>
          <a:bodyPr/>
          <a:lstStyle/>
          <a:p>
            <a:pPr algn="just">
              <a:spcAft>
                <a:spcPts val="1200"/>
              </a:spcAft>
            </a:pPr>
            <a:r>
              <a:rPr lang="en-US" dirty="0" smtClean="0">
                <a:latin typeface="Bookman Old Style" pitchFamily="18" charset="0"/>
              </a:rPr>
              <a:t>Approved the rules for spectrum trading that will allow telecom companies to buy and sell rights to unused spectrum among themselves. </a:t>
            </a:r>
          </a:p>
          <a:p>
            <a:pPr algn="just">
              <a:spcAft>
                <a:spcPts val="1200"/>
              </a:spcAft>
            </a:pPr>
            <a:r>
              <a:rPr lang="en-US" dirty="0" smtClean="0">
                <a:latin typeface="Bookman Old Style" pitchFamily="18" charset="0"/>
              </a:rPr>
              <a:t>Approved the guidelines on spectrum sharing, aimed to improve spectral efficiency and quality of service</a:t>
            </a:r>
          </a:p>
          <a:p>
            <a:pPr algn="just">
              <a:spcAft>
                <a:spcPts val="1200"/>
              </a:spcAft>
            </a:pPr>
            <a:r>
              <a:rPr lang="en-US" dirty="0" smtClean="0">
                <a:latin typeface="Bookman Old Style" pitchFamily="18" charset="0"/>
              </a:rPr>
              <a:t>Several initiatives to promote manufacturing in the country, Preferential market access </a:t>
            </a:r>
            <a:r>
              <a:rPr lang="en-US" dirty="0" smtClean="0"/>
              <a:t>to promote </a:t>
            </a:r>
            <a:r>
              <a:rPr lang="en-US" dirty="0" smtClean="0">
                <a:latin typeface="Bookman Old Style" pitchFamily="18" charset="0"/>
              </a:rPr>
              <a:t>‘Make in India’  </a:t>
            </a:r>
          </a:p>
          <a:p>
            <a:pPr algn="just">
              <a:spcAft>
                <a:spcPts val="1200"/>
              </a:spcAft>
            </a:pPr>
            <a:r>
              <a:rPr lang="en-US" dirty="0" smtClean="0">
                <a:latin typeface="Bookman Old Style" pitchFamily="18" charset="0"/>
              </a:rPr>
              <a:t>Government plans to roll out free high-speed </a:t>
            </a:r>
            <a:r>
              <a:rPr lang="en-US" dirty="0" err="1" smtClean="0">
                <a:latin typeface="Bookman Old Style" pitchFamily="18" charset="0"/>
              </a:rPr>
              <a:t>wi-fi</a:t>
            </a:r>
            <a:r>
              <a:rPr lang="en-US" dirty="0" smtClean="0">
                <a:latin typeface="Bookman Old Style" pitchFamily="18" charset="0"/>
              </a:rPr>
              <a:t> in 2,500 cities and towns across the country over the next three years.  </a:t>
            </a:r>
            <a:endParaRPr lang="en-US" dirty="0">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3181350"/>
            <a:ext cx="8915400" cy="571500"/>
          </a:xfrm>
        </p:spPr>
        <p:txBody>
          <a:bodyPr>
            <a:normAutofit lnSpcReduction="10000"/>
          </a:bodyPr>
          <a:lstStyle/>
          <a:p>
            <a:pPr algn="ctr">
              <a:buFontTx/>
              <a:buNone/>
              <a:defRPr/>
            </a:pPr>
            <a:r>
              <a:rPr lang="en-US" sz="4000" dirty="0" smtClean="0">
                <a:solidFill>
                  <a:srgbClr val="FF0000"/>
                </a:solidFill>
                <a:latin typeface="Bookman Old Style" pitchFamily="18" charset="0"/>
              </a:rPr>
              <a:t>THANK YOU</a:t>
            </a:r>
            <a:endParaRPr lang="en-US" sz="4000" dirty="0">
              <a:solidFill>
                <a:srgbClr val="FF0000"/>
              </a:solidFill>
              <a:latin typeface="Bookman Old Style" pitchFamily="18" charset="0"/>
            </a:endParaRPr>
          </a:p>
        </p:txBody>
      </p:sp>
      <p:sp>
        <p:nvSpPr>
          <p:cNvPr id="4" name="TextBox 3"/>
          <p:cNvSpPr txBox="1"/>
          <p:nvPr/>
        </p:nvSpPr>
        <p:spPr>
          <a:xfrm>
            <a:off x="2778826" y="4655403"/>
            <a:ext cx="4324597" cy="1477328"/>
          </a:xfrm>
          <a:prstGeom prst="rect">
            <a:avLst/>
          </a:prstGeom>
          <a:noFill/>
        </p:spPr>
        <p:txBody>
          <a:bodyPr wrap="square" rtlCol="0">
            <a:spAutoFit/>
          </a:bodyPr>
          <a:lstStyle/>
          <a:p>
            <a:pPr algn="r"/>
            <a:r>
              <a:rPr lang="en-US" sz="2000" b="1" dirty="0" err="1" smtClean="0">
                <a:solidFill>
                  <a:srgbClr val="0000FF"/>
                </a:solidFill>
                <a:latin typeface="Bookman Old Style" pitchFamily="18" charset="0"/>
              </a:rPr>
              <a:t>Sanjeev</a:t>
            </a:r>
            <a:r>
              <a:rPr lang="en-US" sz="2000" b="1" dirty="0" smtClean="0">
                <a:solidFill>
                  <a:srgbClr val="0000FF"/>
                </a:solidFill>
                <a:latin typeface="Bookman Old Style" pitchFamily="18" charset="0"/>
              </a:rPr>
              <a:t> Banzal</a:t>
            </a:r>
          </a:p>
          <a:p>
            <a:pPr algn="r"/>
            <a:r>
              <a:rPr lang="en-US" b="1" dirty="0" smtClean="0">
                <a:solidFill>
                  <a:srgbClr val="0000FF"/>
                </a:solidFill>
                <a:latin typeface="Bookman Old Style" pitchFamily="18" charset="0"/>
              </a:rPr>
              <a:t>Advisor(Networks, Spectrum and Licensing)</a:t>
            </a:r>
          </a:p>
          <a:p>
            <a:pPr algn="r"/>
            <a:r>
              <a:rPr lang="en-US" b="1" dirty="0" smtClean="0">
                <a:solidFill>
                  <a:srgbClr val="0000FF"/>
                </a:solidFill>
                <a:latin typeface="Bookman Old Style" pitchFamily="18" charset="0"/>
              </a:rPr>
              <a:t>TRAI</a:t>
            </a:r>
          </a:p>
          <a:p>
            <a:endParaRPr lang="en-US" b="1" dirty="0" smtClean="0">
              <a:solidFill>
                <a:srgbClr val="0000FF"/>
              </a:solidFill>
              <a:latin typeface="Bookman Old Style" pitchFamily="18" charset="0"/>
            </a:endParaRPr>
          </a:p>
          <a:p>
            <a:r>
              <a:rPr lang="en-US" b="1" dirty="0" smtClean="0">
                <a:solidFill>
                  <a:srgbClr val="0000FF"/>
                </a:solidFill>
                <a:latin typeface="Bookman Old Style" pitchFamily="18" charset="0"/>
              </a:rPr>
              <a:t>Email: </a:t>
            </a:r>
            <a:r>
              <a:rPr lang="en-US" b="1" dirty="0" smtClean="0">
                <a:solidFill>
                  <a:srgbClr val="0000FF"/>
                </a:solidFill>
                <a:latin typeface="Bookman Old Style" pitchFamily="18" charset="0"/>
                <a:hlinkClick r:id="rId2"/>
              </a:rPr>
              <a:t>sbanzal@gmail.com</a:t>
            </a:r>
            <a:endParaRPr lang="en-US" b="1" dirty="0" smtClean="0">
              <a:solidFill>
                <a:srgbClr val="0000FF"/>
              </a:solidFill>
              <a:latin typeface="Bookman Old Style" pitchFamily="18" charset="0"/>
            </a:endParaRPr>
          </a:p>
          <a:p>
            <a:r>
              <a:rPr lang="en-US" b="1" dirty="0" smtClean="0">
                <a:solidFill>
                  <a:srgbClr val="0000FF"/>
                </a:solidFill>
                <a:latin typeface="Bookman Old Style" pitchFamily="18" charset="0"/>
              </a:rPr>
              <a:t>www.trai.gov.in</a:t>
            </a:r>
            <a:endParaRPr lang="en-US" b="1" dirty="0">
              <a:solidFill>
                <a:srgbClr val="0000FF"/>
              </a:solidFill>
              <a:latin typeface="Bookman Old Style" pitchFamily="18" charset="0"/>
            </a:endParaRPr>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530" y="0"/>
            <a:ext cx="8122722" cy="902525"/>
          </a:xfrm>
        </p:spPr>
        <p:txBody>
          <a:bodyPr rtlCol="0">
            <a:noAutofit/>
          </a:bodyPr>
          <a:lstStyle/>
          <a:p>
            <a:pPr eaLnBrk="1" fontAlgn="auto" hangingPunct="1">
              <a:spcAft>
                <a:spcPts val="0"/>
              </a:spcAft>
              <a:defRPr/>
            </a:pPr>
            <a:r>
              <a:rPr lang="en-IN" b="1" dirty="0" smtClean="0">
                <a:solidFill>
                  <a:srgbClr val="FF0000"/>
                </a:solidFill>
                <a:latin typeface="Bookman Old Style" pitchFamily="18" charset="0"/>
                <a:ea typeface="+mn-ea"/>
                <a:cs typeface="+mn-cs"/>
              </a:rPr>
              <a:t>INDIAN BROADCAST SECTOR- SNAPSHOT</a:t>
            </a:r>
            <a:endParaRPr lang="en-IN" b="1" dirty="0">
              <a:solidFill>
                <a:srgbClr val="FF0000"/>
              </a:solidFill>
              <a:latin typeface="Bookman Old Style" pitchFamily="18" charset="0"/>
              <a:ea typeface="+mn-ea"/>
              <a:cs typeface="+mn-cs"/>
            </a:endParaRPr>
          </a:p>
        </p:txBody>
      </p:sp>
      <p:sp>
        <p:nvSpPr>
          <p:cNvPr id="7171" name="Content Placeholder 2"/>
          <p:cNvSpPr>
            <a:spLocks noGrp="1"/>
          </p:cNvSpPr>
          <p:nvPr>
            <p:ph idx="1"/>
          </p:nvPr>
        </p:nvSpPr>
        <p:spPr>
          <a:xfrm>
            <a:off x="495300" y="1447800"/>
            <a:ext cx="8915400" cy="4876800"/>
          </a:xfrm>
        </p:spPr>
        <p:txBody>
          <a:bodyPr/>
          <a:lstStyle/>
          <a:p>
            <a:pPr eaLnBrk="1" hangingPunct="1">
              <a:lnSpc>
                <a:spcPct val="150000"/>
              </a:lnSpc>
            </a:pPr>
            <a:r>
              <a:rPr lang="en-IN" dirty="0" smtClean="0">
                <a:solidFill>
                  <a:srgbClr val="0000FF"/>
                </a:solidFill>
              </a:rPr>
              <a:t>Total House holds	:	270Million</a:t>
            </a:r>
          </a:p>
          <a:p>
            <a:pPr eaLnBrk="1" hangingPunct="1">
              <a:lnSpc>
                <a:spcPct val="150000"/>
              </a:lnSpc>
            </a:pPr>
            <a:r>
              <a:rPr lang="en-IN" dirty="0" smtClean="0">
                <a:solidFill>
                  <a:srgbClr val="0000FF"/>
                </a:solidFill>
              </a:rPr>
              <a:t>TV Households		:	169 Million</a:t>
            </a:r>
          </a:p>
          <a:p>
            <a:pPr eaLnBrk="1" hangingPunct="1">
              <a:spcBef>
                <a:spcPts val="0"/>
              </a:spcBef>
            </a:pPr>
            <a:r>
              <a:rPr lang="en-IN" dirty="0" smtClean="0">
                <a:solidFill>
                  <a:srgbClr val="0000FF"/>
                </a:solidFill>
              </a:rPr>
              <a:t>Registered Channels	:	826</a:t>
            </a:r>
          </a:p>
          <a:p>
            <a:pPr eaLnBrk="1" hangingPunct="1">
              <a:spcBef>
                <a:spcPts val="0"/>
              </a:spcBef>
              <a:buNone/>
            </a:pPr>
            <a:r>
              <a:rPr lang="en-IN" dirty="0" smtClean="0">
                <a:solidFill>
                  <a:srgbClr val="0000FF"/>
                </a:solidFill>
              </a:rPr>
              <a:t>     </a:t>
            </a:r>
            <a:r>
              <a:rPr lang="en-IN" sz="1400" dirty="0" smtClean="0">
                <a:solidFill>
                  <a:srgbClr val="0000FF"/>
                </a:solidFill>
              </a:rPr>
              <a:t>(</a:t>
            </a:r>
            <a:r>
              <a:rPr lang="en-IN" sz="1400" dirty="0" err="1" smtClean="0">
                <a:solidFill>
                  <a:srgbClr val="0000FF"/>
                </a:solidFill>
              </a:rPr>
              <a:t>Pvt</a:t>
            </a:r>
            <a:r>
              <a:rPr lang="en-IN" sz="1400" dirty="0" smtClean="0">
                <a:solidFill>
                  <a:srgbClr val="0000FF"/>
                </a:solidFill>
              </a:rPr>
              <a:t> TV Channels)</a:t>
            </a:r>
            <a:endParaRPr lang="en-IN" dirty="0" smtClean="0">
              <a:solidFill>
                <a:srgbClr val="0000FF"/>
              </a:solidFill>
            </a:endParaRPr>
          </a:p>
          <a:p>
            <a:pPr eaLnBrk="1" hangingPunct="1">
              <a:lnSpc>
                <a:spcPct val="150000"/>
              </a:lnSpc>
            </a:pPr>
            <a:r>
              <a:rPr lang="en-IN" dirty="0" smtClean="0">
                <a:solidFill>
                  <a:srgbClr val="0000FF"/>
                </a:solidFill>
              </a:rPr>
              <a:t>Pay Channels		:	251</a:t>
            </a:r>
          </a:p>
          <a:p>
            <a:pPr eaLnBrk="1" hangingPunct="1">
              <a:lnSpc>
                <a:spcPct val="150000"/>
              </a:lnSpc>
            </a:pPr>
            <a:r>
              <a:rPr lang="en-IN" dirty="0" smtClean="0">
                <a:solidFill>
                  <a:srgbClr val="0000FF"/>
                </a:solidFill>
              </a:rPr>
              <a:t>FM Radio Stations	:	243</a:t>
            </a:r>
          </a:p>
          <a:p>
            <a:pPr eaLnBrk="1" hangingPunct="1">
              <a:lnSpc>
                <a:spcPct val="150000"/>
              </a:lnSpc>
            </a:pPr>
            <a:r>
              <a:rPr lang="en-IN" dirty="0" smtClean="0">
                <a:solidFill>
                  <a:srgbClr val="0000FF"/>
                </a:solidFill>
              </a:rPr>
              <a:t>Cable Operators		:	70000</a:t>
            </a:r>
          </a:p>
          <a:p>
            <a:pPr eaLnBrk="1" hangingPunct="1">
              <a:lnSpc>
                <a:spcPct val="150000"/>
              </a:lnSpc>
            </a:pPr>
            <a:r>
              <a:rPr lang="en-IN" dirty="0" smtClean="0">
                <a:solidFill>
                  <a:srgbClr val="0000FF"/>
                </a:solidFill>
              </a:rPr>
              <a:t>DTH Operators		:	7</a:t>
            </a:r>
          </a:p>
          <a:p>
            <a:pPr eaLnBrk="1" hangingPunct="1">
              <a:lnSpc>
                <a:spcPct val="150000"/>
              </a:lnSpc>
            </a:pPr>
            <a:r>
              <a:rPr lang="en-IN" dirty="0" smtClean="0">
                <a:solidFill>
                  <a:srgbClr val="0000FF"/>
                </a:solidFill>
              </a:rPr>
              <a:t> Active DTH subscribers:     ~40million</a:t>
            </a:r>
          </a:p>
          <a:p>
            <a:pPr eaLnBrk="1" hangingPunct="1">
              <a:lnSpc>
                <a:spcPct val="150000"/>
              </a:lnSpc>
              <a:buFont typeface="Arial" charset="0"/>
              <a:buNone/>
            </a:pPr>
            <a:endParaRPr lang="en-IN" dirty="0" smtClean="0">
              <a:latin typeface="Bookman Old Style" pitchFamily="18" charset="0"/>
            </a:endParaRPr>
          </a:p>
        </p:txBody>
      </p:sp>
    </p:spTree>
  </p:cSld>
  <p:clrMapOvr>
    <a:masterClrMapping/>
  </p:clrMapOvr>
  <p:transition spd="slow"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473200" y="274638"/>
            <a:ext cx="7432675" cy="706437"/>
          </a:xfrm>
        </p:spPr>
        <p:txBody>
          <a:bodyPr/>
          <a:lstStyle/>
          <a:p>
            <a:pPr>
              <a:tabLst>
                <a:tab pos="449263" algn="l"/>
              </a:tabLst>
            </a:pPr>
            <a:r>
              <a:rPr lang="en-US" dirty="0" smtClean="0">
                <a:latin typeface="Bookman Old Style" pitchFamily="18" charset="0"/>
                <a:cs typeface="Times New Roman" pitchFamily="18" charset="0"/>
              </a:rPr>
              <a:t>Eligibility conditions under Unified Licensing</a:t>
            </a:r>
          </a:p>
        </p:txBody>
      </p:sp>
      <p:sp>
        <p:nvSpPr>
          <p:cNvPr id="40963" name="Content Placeholder 2"/>
          <p:cNvSpPr>
            <a:spLocks noGrp="1"/>
          </p:cNvSpPr>
          <p:nvPr>
            <p:ph idx="1"/>
          </p:nvPr>
        </p:nvSpPr>
        <p:spPr>
          <a:xfrm>
            <a:off x="541338" y="1357313"/>
            <a:ext cx="8915400" cy="4525962"/>
          </a:xfrm>
        </p:spPr>
        <p:txBody>
          <a:bodyPr/>
          <a:lstStyle/>
          <a:p>
            <a:pPr>
              <a:buFontTx/>
              <a:buNone/>
            </a:pPr>
            <a:r>
              <a:rPr lang="en-US" sz="2400" smtClean="0">
                <a:latin typeface="Bookman Old Style" pitchFamily="18" charset="0"/>
              </a:rPr>
              <a:t>	</a:t>
            </a:r>
          </a:p>
        </p:txBody>
      </p:sp>
      <p:graphicFrame>
        <p:nvGraphicFramePr>
          <p:cNvPr id="6" name="Table 5"/>
          <p:cNvGraphicFramePr>
            <a:graphicFrameLocks noGrp="1"/>
          </p:cNvGraphicFramePr>
          <p:nvPr/>
        </p:nvGraphicFramePr>
        <p:xfrm>
          <a:off x="896938" y="1268413"/>
          <a:ext cx="8190910" cy="4608512"/>
        </p:xfrm>
        <a:graphic>
          <a:graphicData uri="http://schemas.openxmlformats.org/drawingml/2006/table">
            <a:tbl>
              <a:tblPr bandRow="1">
                <a:tableStyleId>{3C2FFA5D-87B4-456A-9821-1D502468CF0F}</a:tableStyleId>
              </a:tblPr>
              <a:tblGrid>
                <a:gridCol w="837707"/>
                <a:gridCol w="2699277"/>
                <a:gridCol w="2233884"/>
                <a:gridCol w="2420042"/>
              </a:tblGrid>
              <a:tr h="590741">
                <a:tc>
                  <a:txBody>
                    <a:bodyPr/>
                    <a:lstStyle/>
                    <a:p>
                      <a:pPr marL="0" marR="0" algn="l">
                        <a:lnSpc>
                          <a:spcPct val="115000"/>
                        </a:lnSpc>
                        <a:spcBef>
                          <a:spcPts val="0"/>
                        </a:spcBef>
                        <a:spcAft>
                          <a:spcPts val="0"/>
                        </a:spcAft>
                      </a:pPr>
                      <a:r>
                        <a:rPr lang="en-US" sz="1600" b="1" dirty="0" err="1"/>
                        <a:t>Sl</a:t>
                      </a:r>
                      <a:r>
                        <a:rPr lang="en-US" sz="1600" b="1" dirty="0"/>
                        <a:t> No. </a:t>
                      </a:r>
                      <a:endParaRPr lang="en-US" sz="2000" b="1" dirty="0">
                        <a:solidFill>
                          <a:srgbClr val="FF0000"/>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US" sz="1600" b="1" dirty="0"/>
                        <a:t>Service </a:t>
                      </a:r>
                      <a:endParaRPr lang="en-US" sz="2000" b="1" dirty="0">
                        <a:solidFill>
                          <a:srgbClr val="FF0000"/>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b="1" dirty="0" smtClean="0"/>
                        <a:t>Minimum </a:t>
                      </a:r>
                      <a:r>
                        <a:rPr lang="en-US" sz="1600" b="1" dirty="0"/>
                        <a:t>Equity    </a:t>
                      </a:r>
                      <a:r>
                        <a:rPr lang="en-US" sz="1600" b="1" dirty="0" smtClean="0"/>
                        <a:t>(</a:t>
                      </a:r>
                      <a:r>
                        <a:rPr lang="en-US" sz="1600" b="1" dirty="0"/>
                        <a:t>Rs. Cr.) </a:t>
                      </a:r>
                      <a:endParaRPr lang="en-US" sz="2000" b="1" dirty="0">
                        <a:solidFill>
                          <a:srgbClr val="FF0000"/>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b="1" dirty="0"/>
                        <a:t>Minimum </a:t>
                      </a:r>
                      <a:r>
                        <a:rPr lang="en-US" sz="1600" b="1" dirty="0" err="1"/>
                        <a:t>Networth</a:t>
                      </a:r>
                      <a:r>
                        <a:rPr lang="en-US" sz="1600" b="1" dirty="0"/>
                        <a:t> (Rs. Cr.) </a:t>
                      </a:r>
                      <a:endParaRPr lang="en-US" sz="2000" b="1" dirty="0">
                        <a:solidFill>
                          <a:srgbClr val="FF0000"/>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US" sz="1600" dirty="0"/>
                        <a:t>1</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just">
                        <a:lnSpc>
                          <a:spcPct val="115000"/>
                        </a:lnSpc>
                        <a:spcBef>
                          <a:spcPts val="0"/>
                        </a:spcBef>
                        <a:spcAft>
                          <a:spcPts val="0"/>
                        </a:spcAft>
                      </a:pPr>
                      <a:r>
                        <a:rPr lang="en-US" sz="1600" dirty="0"/>
                        <a:t>UL(All services)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gridSpan="4">
                  <a:txBody>
                    <a:bodyPr/>
                    <a:lstStyle/>
                    <a:p>
                      <a:pPr marL="0" marR="0" algn="ctr">
                        <a:lnSpc>
                          <a:spcPct val="115000"/>
                        </a:lnSpc>
                        <a:spcBef>
                          <a:spcPts val="0"/>
                        </a:spcBef>
                        <a:spcAft>
                          <a:spcPts val="0"/>
                        </a:spcAft>
                      </a:pPr>
                      <a:r>
                        <a:rPr lang="en-US" sz="1600" b="1" dirty="0"/>
                        <a:t>Service </a:t>
                      </a:r>
                      <a:r>
                        <a:rPr lang="en-US" sz="1600" b="1" dirty="0" err="1"/>
                        <a:t>Authorisation</a:t>
                      </a:r>
                      <a:r>
                        <a:rPr lang="en-US" sz="1600" b="1" dirty="0"/>
                        <a:t> wise requirements</a:t>
                      </a:r>
                      <a:endParaRPr lang="en-US" sz="1600" b="1" dirty="0">
                        <a:solidFill>
                          <a:srgbClr val="FF0000"/>
                        </a:solidFill>
                        <a:latin typeface="Bookman Old Style" pitchFamily="18" charset="0"/>
                        <a:ea typeface="Calibri"/>
                        <a:cs typeface="Times New Roman"/>
                      </a:endParaRPr>
                    </a:p>
                  </a:txBody>
                  <a:tcPr marL="74295" marR="74295" marT="0" marB="0">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892838">
                <a:tc>
                  <a:txBody>
                    <a:bodyPr/>
                    <a:lstStyle/>
                    <a:p>
                      <a:pPr marL="0" marR="0" algn="l">
                        <a:lnSpc>
                          <a:spcPct val="115000"/>
                        </a:lnSpc>
                        <a:spcBef>
                          <a:spcPts val="0"/>
                        </a:spcBef>
                        <a:spcAft>
                          <a:spcPts val="0"/>
                        </a:spcAft>
                      </a:pPr>
                      <a:r>
                        <a:rPr lang="en-US" sz="1600" dirty="0"/>
                        <a:t>1</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US" sz="1600" dirty="0"/>
                        <a:t>Access Service (Telecom Circle / Metro Area)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IN" sz="1600" dirty="0"/>
                        <a:t>2</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IN" sz="1600" dirty="0"/>
                        <a:t>NLD (National Area)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IN" sz="1600" dirty="0"/>
                        <a:t>3</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IN" sz="1600" dirty="0"/>
                        <a:t>ILD (National Area)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IN" sz="1600" dirty="0"/>
                        <a:t>4</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IN" sz="1600" dirty="0"/>
                        <a:t>GMPCS (National Area)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IN" sz="1600" dirty="0"/>
                        <a:t>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IN" sz="1600" dirty="0"/>
                        <a:t>Resale </a:t>
                      </a:r>
                      <a:r>
                        <a:rPr lang="en-IN" sz="1600" dirty="0" smtClean="0"/>
                        <a:t>IPLC (National Area) </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2.5</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r h="446419">
                <a:tc>
                  <a:txBody>
                    <a:bodyPr/>
                    <a:lstStyle/>
                    <a:p>
                      <a:pPr marL="0" marR="0" algn="l">
                        <a:lnSpc>
                          <a:spcPct val="115000"/>
                        </a:lnSpc>
                        <a:spcBef>
                          <a:spcPts val="0"/>
                        </a:spcBef>
                        <a:spcAft>
                          <a:spcPts val="0"/>
                        </a:spcAft>
                      </a:pPr>
                      <a:r>
                        <a:rPr lang="en-US" sz="1600" dirty="0"/>
                        <a:t>6</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l">
                        <a:lnSpc>
                          <a:spcPct val="115000"/>
                        </a:lnSpc>
                        <a:spcBef>
                          <a:spcPts val="0"/>
                        </a:spcBef>
                        <a:spcAft>
                          <a:spcPts val="0"/>
                        </a:spcAft>
                      </a:pPr>
                      <a:r>
                        <a:rPr lang="en-US" sz="1600" dirty="0"/>
                        <a:t>Other </a:t>
                      </a:r>
                      <a:r>
                        <a:rPr lang="en-US" sz="1600" dirty="0" err="1"/>
                        <a:t>Authorisations</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US" sz="1600" dirty="0"/>
                        <a:t>NIL</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dirty="0"/>
                        <a:t>NIL</a:t>
                      </a:r>
                      <a:endParaRPr lang="en-US" sz="1600" b="1" dirty="0">
                        <a:solidFill>
                          <a:srgbClr val="0033CC"/>
                        </a:solidFill>
                        <a:latin typeface="Bookman Old Style" pitchFamily="18" charset="0"/>
                        <a:ea typeface="Calibri"/>
                        <a:cs typeface="Times New Roman"/>
                      </a:endParaRPr>
                    </a:p>
                  </a:txBody>
                  <a:tcPr marL="74295" marR="74295" marT="0" marB="0">
                    <a:solidFill>
                      <a:schemeClr val="bg1"/>
                    </a:solidFill>
                  </a:tcPr>
                </a:tc>
              </a:tr>
            </a:tbl>
          </a:graphicData>
        </a:graphic>
      </p:graphicFrame>
    </p:spTree>
  </p:cSld>
  <p:clrMapOvr>
    <a:masterClrMapping/>
  </p:clrMapOvr>
  <p:transition>
    <p:cut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222375" y="296863"/>
            <a:ext cx="8226425" cy="508000"/>
          </a:xfrm>
        </p:spPr>
        <p:txBody>
          <a:bodyPr/>
          <a:lstStyle/>
          <a:p>
            <a:pPr>
              <a:tabLst>
                <a:tab pos="449263" algn="l"/>
              </a:tabLst>
            </a:pPr>
            <a:r>
              <a:rPr lang="en-US" dirty="0" smtClean="0">
                <a:latin typeface="Bookman Old Style" pitchFamily="18" charset="0"/>
                <a:cs typeface="Times New Roman" pitchFamily="18" charset="0"/>
              </a:rPr>
              <a:t>Entry fee under Unified Licensing</a:t>
            </a:r>
          </a:p>
        </p:txBody>
      </p:sp>
      <p:sp>
        <p:nvSpPr>
          <p:cNvPr id="41987" name="Content Placeholder 2"/>
          <p:cNvSpPr>
            <a:spLocks noGrp="1"/>
          </p:cNvSpPr>
          <p:nvPr>
            <p:ph idx="1"/>
          </p:nvPr>
        </p:nvSpPr>
        <p:spPr>
          <a:xfrm>
            <a:off x="541338" y="1285875"/>
            <a:ext cx="8915400" cy="4525963"/>
          </a:xfrm>
        </p:spPr>
        <p:txBody>
          <a:bodyPr/>
          <a:lstStyle/>
          <a:p>
            <a:pPr>
              <a:buFontTx/>
              <a:buNone/>
            </a:pPr>
            <a:r>
              <a:rPr lang="en-US" sz="2400" smtClean="0">
                <a:latin typeface="Bookman Old Style" pitchFamily="18" charset="0"/>
              </a:rPr>
              <a:t>	</a:t>
            </a:r>
          </a:p>
        </p:txBody>
      </p:sp>
      <p:graphicFrame>
        <p:nvGraphicFramePr>
          <p:cNvPr id="5" name="Table 4"/>
          <p:cNvGraphicFramePr>
            <a:graphicFrameLocks noGrp="1"/>
          </p:cNvGraphicFramePr>
          <p:nvPr/>
        </p:nvGraphicFramePr>
        <p:xfrm>
          <a:off x="1285875" y="1131888"/>
          <a:ext cx="7722859" cy="5574343"/>
        </p:xfrm>
        <a:graphic>
          <a:graphicData uri="http://schemas.openxmlformats.org/drawingml/2006/table">
            <a:tbl>
              <a:tblPr bandRow="1">
                <a:tableStyleId>{3C2FFA5D-87B4-456A-9821-1D502468CF0F}</a:tableStyleId>
              </a:tblPr>
              <a:tblGrid>
                <a:gridCol w="780087"/>
                <a:gridCol w="4047845"/>
                <a:gridCol w="2894927"/>
              </a:tblGrid>
              <a:tr h="370698">
                <a:tc>
                  <a:txBody>
                    <a:bodyPr/>
                    <a:lstStyle/>
                    <a:p>
                      <a:pPr marL="0" marR="0">
                        <a:lnSpc>
                          <a:spcPct val="115000"/>
                        </a:lnSpc>
                        <a:spcBef>
                          <a:spcPts val="0"/>
                        </a:spcBef>
                        <a:spcAft>
                          <a:spcPts val="0"/>
                        </a:spcAft>
                      </a:pPr>
                      <a:r>
                        <a:rPr lang="en-US" sz="1600" b="1" dirty="0" err="1"/>
                        <a:t>Sl</a:t>
                      </a:r>
                      <a:r>
                        <a:rPr lang="en-US" sz="1600" b="1" dirty="0"/>
                        <a:t> No. </a:t>
                      </a:r>
                      <a:endParaRPr lang="en-US" sz="1600" b="1" dirty="0">
                        <a:solidFill>
                          <a:srgbClr val="FF0000"/>
                        </a:solidFill>
                        <a:latin typeface="Calibri"/>
                        <a:ea typeface="Calibri"/>
                        <a:cs typeface="Times New Roman"/>
                      </a:endParaRPr>
                    </a:p>
                  </a:txBody>
                  <a:tcPr marL="74295" marR="74295" marT="0" marB="0">
                    <a:solidFill>
                      <a:schemeClr val="bg1"/>
                    </a:solidFill>
                  </a:tcPr>
                </a:tc>
                <a:tc>
                  <a:txBody>
                    <a:bodyPr/>
                    <a:lstStyle/>
                    <a:p>
                      <a:pPr marL="0" marR="0">
                        <a:lnSpc>
                          <a:spcPct val="115000"/>
                        </a:lnSpc>
                        <a:spcBef>
                          <a:spcPts val="0"/>
                        </a:spcBef>
                        <a:spcAft>
                          <a:spcPts val="0"/>
                        </a:spcAft>
                      </a:pPr>
                      <a:r>
                        <a:rPr lang="en-US" sz="1600" b="1" dirty="0"/>
                        <a:t>Service </a:t>
                      </a:r>
                      <a:endParaRPr lang="en-US" sz="1600" b="1" dirty="0">
                        <a:solidFill>
                          <a:srgbClr val="FF0000"/>
                        </a:solidFill>
                        <a:latin typeface="Calibri"/>
                        <a:ea typeface="Calibri"/>
                        <a:cs typeface="Times New Roman"/>
                      </a:endParaRPr>
                    </a:p>
                  </a:txBody>
                  <a:tcPr marL="74295" marR="74295" marT="0" marB="0">
                    <a:solidFill>
                      <a:schemeClr val="bg1"/>
                    </a:solidFill>
                  </a:tcPr>
                </a:tc>
                <a:tc>
                  <a:txBody>
                    <a:bodyPr/>
                    <a:lstStyle/>
                    <a:p>
                      <a:pPr marL="0" marR="0" algn="ctr">
                        <a:lnSpc>
                          <a:spcPct val="115000"/>
                        </a:lnSpc>
                        <a:spcBef>
                          <a:spcPts val="0"/>
                        </a:spcBef>
                        <a:spcAft>
                          <a:spcPts val="0"/>
                        </a:spcAft>
                      </a:pPr>
                      <a:r>
                        <a:rPr lang="en-IN" sz="1600" b="1" dirty="0"/>
                        <a:t>Entry </a:t>
                      </a:r>
                      <a:r>
                        <a:rPr lang="en-IN" sz="1600" b="1" dirty="0" smtClean="0"/>
                        <a:t>Fee (Rs. In Crore)</a:t>
                      </a:r>
                      <a:endParaRPr lang="en-US" sz="1600" b="1" dirty="0">
                        <a:solidFill>
                          <a:srgbClr val="FF0000"/>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1</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just">
                        <a:lnSpc>
                          <a:spcPct val="150000"/>
                        </a:lnSpc>
                        <a:spcBef>
                          <a:spcPts val="0"/>
                        </a:spcBef>
                        <a:spcAft>
                          <a:spcPts val="0"/>
                        </a:spcAft>
                      </a:pPr>
                      <a:r>
                        <a:rPr lang="en-US" sz="1600" dirty="0"/>
                        <a:t>UL(All services)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15</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gridSpan="3">
                  <a:txBody>
                    <a:bodyPr/>
                    <a:lstStyle/>
                    <a:p>
                      <a:pPr marL="0" marR="0" algn="ctr">
                        <a:lnSpc>
                          <a:spcPct val="150000"/>
                        </a:lnSpc>
                        <a:spcBef>
                          <a:spcPts val="0"/>
                        </a:spcBef>
                        <a:spcAft>
                          <a:spcPts val="0"/>
                        </a:spcAft>
                      </a:pPr>
                      <a:r>
                        <a:rPr lang="en-US" sz="1600" b="1" dirty="0"/>
                        <a:t>Service </a:t>
                      </a:r>
                      <a:r>
                        <a:rPr lang="en-US" sz="1600" b="1" dirty="0" err="1"/>
                        <a:t>Authorisation</a:t>
                      </a:r>
                      <a:r>
                        <a:rPr lang="en-US" sz="1600" b="1" dirty="0"/>
                        <a:t> wise requirements</a:t>
                      </a:r>
                      <a:endParaRPr lang="en-US" sz="1600" b="1" dirty="0">
                        <a:solidFill>
                          <a:srgbClr val="FF0000"/>
                        </a:solidFill>
                        <a:latin typeface="Calibri"/>
                        <a:ea typeface="Calibri"/>
                        <a:cs typeface="Times New Roman"/>
                      </a:endParaRPr>
                    </a:p>
                  </a:txBody>
                  <a:tcPr marL="74295" marR="74295" marT="0" marB="0">
                    <a:solidFill>
                      <a:schemeClr val="bg1"/>
                    </a:solidFill>
                  </a:tcPr>
                </a:tc>
                <a:tc hMerge="1">
                  <a:txBody>
                    <a:bodyPr/>
                    <a:lstStyle/>
                    <a:p>
                      <a:endParaRPr lang="en-IN"/>
                    </a:p>
                  </a:txBody>
                  <a:tcPr/>
                </a:tc>
                <a:tc hMerge="1">
                  <a:txBody>
                    <a:bodyPr/>
                    <a:lstStyle/>
                    <a:p>
                      <a:endParaRPr lang="en-US"/>
                    </a:p>
                  </a:txBody>
                  <a:tcPr/>
                </a:tc>
              </a:tr>
              <a:tr h="290827">
                <a:tc rowSpan="2">
                  <a:txBody>
                    <a:bodyPr/>
                    <a:lstStyle/>
                    <a:p>
                      <a:pPr marL="0" marR="0" algn="l">
                        <a:lnSpc>
                          <a:spcPct val="150000"/>
                        </a:lnSpc>
                        <a:spcBef>
                          <a:spcPts val="0"/>
                        </a:spcBef>
                        <a:spcAft>
                          <a:spcPts val="0"/>
                        </a:spcAft>
                      </a:pPr>
                      <a:r>
                        <a:rPr lang="en-US" sz="1600" dirty="0"/>
                        <a:t>1</a:t>
                      </a:r>
                      <a:endParaRPr lang="en-US" sz="1600" b="1" dirty="0">
                        <a:solidFill>
                          <a:srgbClr val="0000CC"/>
                        </a:solidFill>
                        <a:latin typeface="Calibri"/>
                        <a:ea typeface="Calibri"/>
                        <a:cs typeface="Times New Roman"/>
                      </a:endParaRPr>
                    </a:p>
                  </a:txBody>
                  <a:tcPr marL="74295" marR="74295" marT="0" marB="0">
                    <a:solidFill>
                      <a:schemeClr val="bg1"/>
                    </a:solidFill>
                  </a:tcPr>
                </a:tc>
                <a:tc rowSpan="2">
                  <a:txBody>
                    <a:bodyPr/>
                    <a:lstStyle/>
                    <a:p>
                      <a:pPr marL="0" marR="0">
                        <a:lnSpc>
                          <a:spcPct val="150000"/>
                        </a:lnSpc>
                        <a:spcBef>
                          <a:spcPts val="0"/>
                        </a:spcBef>
                        <a:spcAft>
                          <a:spcPts val="0"/>
                        </a:spcAft>
                      </a:pPr>
                      <a:r>
                        <a:rPr lang="en-US" sz="1600" dirty="0"/>
                        <a:t>Access Service (Telecom Circle / Metro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1</a:t>
                      </a:r>
                      <a:endParaRPr lang="en-US" sz="1600" b="1" dirty="0">
                        <a:solidFill>
                          <a:srgbClr val="0000CC"/>
                        </a:solidFill>
                        <a:latin typeface="Calibri"/>
                        <a:ea typeface="Calibri"/>
                        <a:cs typeface="Times New Roman"/>
                      </a:endParaRPr>
                    </a:p>
                  </a:txBody>
                  <a:tcPr marL="74295" marR="74295" marT="0" marB="0">
                    <a:solidFill>
                      <a:schemeClr val="bg1"/>
                    </a:solidFill>
                  </a:tcPr>
                </a:tc>
              </a:tr>
              <a:tr h="448765">
                <a:tc vMerge="1">
                  <a:txBody>
                    <a:bodyPr/>
                    <a:lstStyle/>
                    <a:p>
                      <a:endParaRPr lang="en-US"/>
                    </a:p>
                  </a:txBody>
                  <a:tcPr/>
                </a:tc>
                <a:tc vMerge="1">
                  <a:txBody>
                    <a:bodyPr/>
                    <a:lstStyle/>
                    <a:p>
                      <a:endParaRPr lang="en-IN"/>
                    </a:p>
                  </a:txBody>
                  <a:tcPr/>
                </a:tc>
                <a:tc>
                  <a:txBody>
                    <a:bodyPr/>
                    <a:lstStyle/>
                    <a:p>
                      <a:pPr marL="0" marR="0" algn="ctr">
                        <a:lnSpc>
                          <a:spcPct val="150000"/>
                        </a:lnSpc>
                        <a:spcBef>
                          <a:spcPts val="0"/>
                        </a:spcBef>
                        <a:spcAft>
                          <a:spcPts val="0"/>
                        </a:spcAft>
                      </a:pPr>
                      <a:r>
                        <a:rPr lang="en-IN" sz="1600" dirty="0" smtClean="0"/>
                        <a:t>0.5 for </a:t>
                      </a:r>
                      <a:r>
                        <a:rPr lang="en-IN" sz="1600" dirty="0"/>
                        <a:t>NE/ J&amp;K</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2</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NLD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2.5</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3</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ILD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2.5</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4</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VSAT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0.3</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5</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PMRTS (Telecom circle/Metro)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0.005</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6</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GMPCS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1</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7</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INSAT MSS-R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0.3</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8</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ISP "A" (National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0.3</a:t>
                      </a:r>
                      <a:endParaRPr lang="en-US" sz="1600" b="1" dirty="0">
                        <a:solidFill>
                          <a:srgbClr val="0000CC"/>
                        </a:solidFill>
                        <a:latin typeface="Calibri"/>
                        <a:ea typeface="Calibri"/>
                        <a:cs typeface="Times New Roman"/>
                      </a:endParaRPr>
                    </a:p>
                  </a:txBody>
                  <a:tcPr marL="74295" marR="74295" marT="0" marB="0">
                    <a:solidFill>
                      <a:schemeClr val="bg1"/>
                    </a:solidFill>
                  </a:tcPr>
                </a:tc>
              </a:tr>
              <a:tr h="310351">
                <a:tc>
                  <a:txBody>
                    <a:bodyPr/>
                    <a:lstStyle/>
                    <a:p>
                      <a:pPr marL="0" marR="0" algn="l">
                        <a:lnSpc>
                          <a:spcPct val="150000"/>
                        </a:lnSpc>
                        <a:spcBef>
                          <a:spcPts val="0"/>
                        </a:spcBef>
                        <a:spcAft>
                          <a:spcPts val="0"/>
                        </a:spcAft>
                      </a:pPr>
                      <a:r>
                        <a:rPr lang="en-US" sz="1600" dirty="0"/>
                        <a:t>9</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ISP "B" (Telecom circle/Metro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0.02</a:t>
                      </a:r>
                      <a:endParaRPr lang="en-US" sz="1600" b="1" dirty="0">
                        <a:solidFill>
                          <a:srgbClr val="0000CC"/>
                        </a:solidFill>
                        <a:latin typeface="Calibri"/>
                        <a:ea typeface="Calibri"/>
                        <a:cs typeface="Times New Roman"/>
                      </a:endParaRPr>
                    </a:p>
                  </a:txBody>
                  <a:tcPr marL="74295" marR="74295" marT="0" marB="0">
                    <a:solidFill>
                      <a:schemeClr val="bg1"/>
                    </a:solidFill>
                  </a:tcPr>
                </a:tc>
              </a:tr>
              <a:tr h="290827">
                <a:tc>
                  <a:txBody>
                    <a:bodyPr/>
                    <a:lstStyle/>
                    <a:p>
                      <a:pPr marL="0" marR="0" algn="l">
                        <a:lnSpc>
                          <a:spcPct val="150000"/>
                        </a:lnSpc>
                        <a:spcBef>
                          <a:spcPts val="0"/>
                        </a:spcBef>
                        <a:spcAft>
                          <a:spcPts val="0"/>
                        </a:spcAft>
                      </a:pPr>
                      <a:r>
                        <a:rPr lang="en-US" sz="1600" dirty="0"/>
                        <a:t>10</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ISP "C" (SSA)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0.002</a:t>
                      </a:r>
                      <a:endParaRPr lang="en-US" sz="1600" b="1" dirty="0">
                        <a:solidFill>
                          <a:srgbClr val="0000CC"/>
                        </a:solidFill>
                        <a:latin typeface="Calibri"/>
                        <a:ea typeface="Calibri"/>
                        <a:cs typeface="Times New Roman"/>
                      </a:endParaRPr>
                    </a:p>
                  </a:txBody>
                  <a:tcPr marL="74295" marR="74295" marT="0" marB="0">
                    <a:solidFill>
                      <a:schemeClr val="bg1"/>
                    </a:solidFill>
                  </a:tcPr>
                </a:tc>
              </a:tr>
              <a:tr h="270146">
                <a:tc>
                  <a:txBody>
                    <a:bodyPr/>
                    <a:lstStyle/>
                    <a:p>
                      <a:pPr marL="0" marR="0" algn="l">
                        <a:lnSpc>
                          <a:spcPct val="150000"/>
                        </a:lnSpc>
                        <a:spcBef>
                          <a:spcPts val="0"/>
                        </a:spcBef>
                        <a:spcAft>
                          <a:spcPts val="0"/>
                        </a:spcAft>
                      </a:pPr>
                      <a:r>
                        <a:rPr lang="en-US" sz="1600" dirty="0"/>
                        <a:t>11</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nSpc>
                          <a:spcPct val="150000"/>
                        </a:lnSpc>
                        <a:spcBef>
                          <a:spcPts val="0"/>
                        </a:spcBef>
                        <a:spcAft>
                          <a:spcPts val="0"/>
                        </a:spcAft>
                      </a:pPr>
                      <a:r>
                        <a:rPr lang="en-US" sz="1600" dirty="0"/>
                        <a:t>Resale IPLC(National Area) </a:t>
                      </a:r>
                      <a:endParaRPr lang="en-US" sz="1600" b="1" dirty="0">
                        <a:solidFill>
                          <a:srgbClr val="0000CC"/>
                        </a:solidFill>
                        <a:latin typeface="Calibri"/>
                        <a:ea typeface="Calibri"/>
                        <a:cs typeface="Times New Roman"/>
                      </a:endParaRPr>
                    </a:p>
                  </a:txBody>
                  <a:tcPr marL="74295" marR="74295" marT="0" marB="0">
                    <a:solidFill>
                      <a:schemeClr val="bg1"/>
                    </a:solidFill>
                  </a:tcPr>
                </a:tc>
                <a:tc>
                  <a:txBody>
                    <a:bodyPr/>
                    <a:lstStyle/>
                    <a:p>
                      <a:pPr marL="0" marR="0" algn="ctr">
                        <a:lnSpc>
                          <a:spcPct val="150000"/>
                        </a:lnSpc>
                        <a:spcBef>
                          <a:spcPts val="0"/>
                        </a:spcBef>
                        <a:spcAft>
                          <a:spcPts val="0"/>
                        </a:spcAft>
                      </a:pPr>
                      <a:r>
                        <a:rPr lang="en-IN" sz="1600" dirty="0"/>
                        <a:t>1</a:t>
                      </a:r>
                      <a:endParaRPr lang="en-US" sz="1600" b="1" dirty="0">
                        <a:solidFill>
                          <a:srgbClr val="0000CC"/>
                        </a:solidFill>
                        <a:latin typeface="Calibri"/>
                        <a:ea typeface="Calibri"/>
                        <a:cs typeface="Times New Roman"/>
                      </a:endParaRPr>
                    </a:p>
                  </a:txBody>
                  <a:tcPr marL="74295" marR="74295" marT="0" marB="0">
                    <a:solidFill>
                      <a:schemeClr val="bg1"/>
                    </a:solidFill>
                  </a:tcPr>
                </a:tc>
              </a:tr>
            </a:tbl>
          </a:graphicData>
        </a:graphic>
      </p:graphicFrame>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4038600"/>
            <a:ext cx="6100102" cy="688975"/>
          </a:xfrm>
          <a:prstGeom prst="rect">
            <a:avLst/>
          </a:prstGeom>
          <a:noFill/>
          <a:ln w="9525" algn="ctr">
            <a:noFill/>
            <a:miter lim="800000"/>
            <a:headEnd/>
            <a:tailEnd/>
          </a:ln>
        </p:spPr>
        <p:txBody>
          <a:bodyPr vert="horz" wrap="square" lIns="0" tIns="45713" rIns="0" bIns="45713" numCol="1" rtlCol="0" anchor="b"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1" i="1" u="none" strike="noStrike" kern="0" cap="all" spc="0" normalizeH="0" baseline="0" noProof="0" dirty="0" smtClean="0">
                <a:ln>
                  <a:noFill/>
                </a:ln>
                <a:solidFill>
                  <a:srgbClr val="0000CC"/>
                </a:solidFill>
                <a:effectLst>
                  <a:reflection blurRad="12700" stA="48000" endA="300" endPos="55000" dir="5400000" sy="-90000" algn="bl" rotWithShape="0"/>
                </a:effectLst>
                <a:uLnTx/>
                <a:uFillTx/>
                <a:latin typeface="+mj-lt"/>
                <a:ea typeface="+mj-ea"/>
                <a:cs typeface="+mj-cs"/>
              </a:rPr>
              <a:t>Distinction achieved</a:t>
            </a:r>
            <a:endParaRPr kumimoji="0" lang="en-IN" sz="2800" b="1" i="0" u="none" strike="noStrike" kern="0" cap="all" spc="0" normalizeH="0" baseline="0" noProof="0" dirty="0">
              <a:ln>
                <a:noFill/>
              </a:ln>
              <a:solidFill>
                <a:srgbClr val="0000CC"/>
              </a:solidFill>
              <a:effectLst>
                <a:reflection blurRad="12700" stA="48000" endA="300" endPos="55000" dir="5400000" sy="-90000" algn="bl" rotWithShape="0"/>
              </a:effectLst>
              <a:uLnTx/>
              <a:uFillTx/>
              <a:latin typeface="+mj-lt"/>
              <a:ea typeface="+mj-ea"/>
              <a:cs typeface="+mj-cs"/>
            </a:endParaRPr>
          </a:p>
        </p:txBody>
      </p:sp>
      <p:graphicFrame>
        <p:nvGraphicFramePr>
          <p:cNvPr id="6" name="Diagram 5"/>
          <p:cNvGraphicFramePr/>
          <p:nvPr/>
        </p:nvGraphicFramePr>
        <p:xfrm>
          <a:off x="495300" y="4724400"/>
          <a:ext cx="8832850" cy="1815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txBox="1">
            <a:spLocks/>
          </p:cNvSpPr>
          <p:nvPr/>
        </p:nvSpPr>
        <p:spPr>
          <a:xfrm>
            <a:off x="495300" y="228600"/>
            <a:ext cx="9410700" cy="841375"/>
          </a:xfrm>
          <a:prstGeom prst="rect">
            <a:avLst/>
          </a:prstGeom>
        </p:spPr>
        <p:txBody>
          <a:bodyPr anchor="ctr">
            <a:normAutofit/>
          </a:bodyPr>
          <a:lstStyle/>
          <a:p>
            <a:pPr fontAlgn="auto">
              <a:spcAft>
                <a:spcPts val="0"/>
              </a:spcAft>
              <a:defRPr/>
            </a:pPr>
            <a:endParaRPr lang="en-IN" sz="3600" cap="all" dirty="0">
              <a:solidFill>
                <a:schemeClr val="tx2"/>
              </a:solidFill>
              <a:effectLst>
                <a:reflection blurRad="12700" stA="48000" endA="300" endPos="55000" dir="5400000" sy="-90000" algn="bl" rotWithShape="0"/>
              </a:effectLst>
              <a:latin typeface="+mj-lt"/>
              <a:ea typeface="+mj-ea"/>
              <a:cs typeface="+mj-cs"/>
            </a:endParaRPr>
          </a:p>
        </p:txBody>
      </p:sp>
      <p:sp>
        <p:nvSpPr>
          <p:cNvPr id="8" name="Title 1"/>
          <p:cNvSpPr txBox="1">
            <a:spLocks/>
          </p:cNvSpPr>
          <p:nvPr/>
        </p:nvSpPr>
        <p:spPr>
          <a:xfrm>
            <a:off x="495300" y="228600"/>
            <a:ext cx="9410700" cy="841375"/>
          </a:xfrm>
          <a:prstGeom prst="rect">
            <a:avLst/>
          </a:prstGeom>
        </p:spPr>
        <p:txBody>
          <a:bodyPr anchor="ctr">
            <a:normAutofit/>
          </a:bodyPr>
          <a:lstStyle/>
          <a:p>
            <a:pPr fontAlgn="auto">
              <a:spcAft>
                <a:spcPts val="0"/>
              </a:spcAft>
              <a:defRPr/>
            </a:pPr>
            <a:endParaRPr lang="en-IN" sz="3600" cap="all" dirty="0">
              <a:solidFill>
                <a:schemeClr val="tx2"/>
              </a:solidFill>
              <a:effectLst>
                <a:reflection blurRad="12700" stA="48000" endA="300" endPos="55000" dir="5400000" sy="-90000" algn="bl" rotWithShape="0"/>
              </a:effectLst>
              <a:latin typeface="+mj-lt"/>
              <a:ea typeface="+mj-ea"/>
              <a:cs typeface="+mj-cs"/>
            </a:endParaRPr>
          </a:p>
        </p:txBody>
      </p:sp>
      <p:sp>
        <p:nvSpPr>
          <p:cNvPr id="9" name="Title 1"/>
          <p:cNvSpPr txBox="1">
            <a:spLocks/>
          </p:cNvSpPr>
          <p:nvPr/>
        </p:nvSpPr>
        <p:spPr>
          <a:xfrm>
            <a:off x="495300" y="228600"/>
            <a:ext cx="9410700" cy="841375"/>
          </a:xfrm>
          <a:prstGeom prst="rect">
            <a:avLst/>
          </a:prstGeom>
        </p:spPr>
        <p:txBody>
          <a:bodyPr anchor="ctr">
            <a:normAutofit/>
          </a:bodyPr>
          <a:lstStyle/>
          <a:p>
            <a:pPr fontAlgn="auto">
              <a:spcAft>
                <a:spcPts val="0"/>
              </a:spcAft>
              <a:defRPr/>
            </a:pPr>
            <a:endParaRPr lang="en-IN" sz="3600" cap="all" dirty="0">
              <a:solidFill>
                <a:schemeClr val="tx2"/>
              </a:solidFill>
              <a:effectLst>
                <a:reflection blurRad="12700" stA="48000" endA="300" endPos="55000" dir="5400000" sy="-90000" algn="bl" rotWithShape="0"/>
              </a:effectLst>
              <a:latin typeface="+mj-lt"/>
              <a:ea typeface="+mj-ea"/>
              <a:cs typeface="+mj-cs"/>
            </a:endParaRPr>
          </a:p>
        </p:txBody>
      </p:sp>
      <p:sp>
        <p:nvSpPr>
          <p:cNvPr id="10" name="Title 1"/>
          <p:cNvSpPr txBox="1">
            <a:spLocks/>
          </p:cNvSpPr>
          <p:nvPr/>
        </p:nvSpPr>
        <p:spPr>
          <a:xfrm>
            <a:off x="2063914" y="169225"/>
            <a:ext cx="6163295" cy="841248"/>
          </a:xfrm>
          <a:prstGeom prst="rect">
            <a:avLst/>
          </a:prstGeom>
        </p:spPr>
        <p:txBody>
          <a:bodyPr anchor="ctr">
            <a:normAutofit/>
          </a:bodyPr>
          <a:lstStyle/>
          <a:p>
            <a:pPr algn="ctr" fontAlgn="auto">
              <a:spcAft>
                <a:spcPts val="0"/>
              </a:spcAft>
              <a:defRPr/>
            </a:pPr>
            <a:r>
              <a:rPr lang="en-GB" sz="2800" b="1" cap="all" dirty="0">
                <a:solidFill>
                  <a:srgbClr val="FF0000"/>
                </a:solidFill>
                <a:effectLst/>
                <a:latin typeface="Bookman Old Style" pitchFamily="18" charset="0"/>
                <a:ea typeface="+mj-ea"/>
                <a:cs typeface="+mj-cs"/>
              </a:rPr>
              <a:t> growth drivers</a:t>
            </a:r>
            <a:endParaRPr lang="en-IN" sz="2800" b="1" cap="all" dirty="0">
              <a:solidFill>
                <a:srgbClr val="FF0000"/>
              </a:solidFill>
              <a:effectLst/>
              <a:latin typeface="Bookman Old Style" pitchFamily="18" charset="0"/>
              <a:ea typeface="+mj-ea"/>
              <a:cs typeface="+mj-cs"/>
            </a:endParaRPr>
          </a:p>
        </p:txBody>
      </p:sp>
      <p:sp>
        <p:nvSpPr>
          <p:cNvPr id="11" name="TextBox 17"/>
          <p:cNvSpPr txBox="1">
            <a:spLocks noChangeArrowheads="1"/>
          </p:cNvSpPr>
          <p:nvPr/>
        </p:nvSpPr>
        <p:spPr bwMode="auto">
          <a:xfrm>
            <a:off x="1320800" y="2057400"/>
            <a:ext cx="184731" cy="369332"/>
          </a:xfrm>
          <a:prstGeom prst="rect">
            <a:avLst/>
          </a:prstGeom>
          <a:noFill/>
          <a:ln w="9525">
            <a:noFill/>
            <a:miter lim="800000"/>
            <a:headEnd/>
            <a:tailEnd/>
          </a:ln>
        </p:spPr>
        <p:txBody>
          <a:bodyPr wrap="none">
            <a:spAutoFit/>
          </a:bodyPr>
          <a:lstStyle/>
          <a:p>
            <a:endParaRPr lang="en-IN" sz="1800"/>
          </a:p>
        </p:txBody>
      </p:sp>
      <p:grpSp>
        <p:nvGrpSpPr>
          <p:cNvPr id="12" name="Group 27"/>
          <p:cNvGrpSpPr>
            <a:grpSpLocks/>
          </p:cNvGrpSpPr>
          <p:nvPr/>
        </p:nvGrpSpPr>
        <p:grpSpPr bwMode="auto">
          <a:xfrm>
            <a:off x="0" y="1069975"/>
            <a:ext cx="2063914" cy="1013568"/>
            <a:chOff x="2571" y="334688"/>
            <a:chExt cx="2507456" cy="1066800"/>
          </a:xfrm>
        </p:grpSpPr>
        <p:sp>
          <p:nvSpPr>
            <p:cNvPr id="13" name="Rectangle 12"/>
            <p:cNvSpPr/>
            <p:nvPr/>
          </p:nvSpPr>
          <p:spPr>
            <a:xfrm>
              <a:off x="2571" y="334688"/>
              <a:ext cx="2507456" cy="100274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ectangle 13"/>
            <p:cNvSpPr/>
            <p:nvPr/>
          </p:nvSpPr>
          <p:spPr>
            <a:xfrm>
              <a:off x="2571" y="334688"/>
              <a:ext cx="2507456" cy="1066800"/>
            </a:xfrm>
            <a:prstGeom prst="rect">
              <a:avLst/>
            </a:prstGeom>
          </p:spPr>
          <p:style>
            <a:lnRef idx="1">
              <a:schemeClr val="accent6"/>
            </a:lnRef>
            <a:fillRef idx="2">
              <a:schemeClr val="accent6"/>
            </a:fillRef>
            <a:effectRef idx="1">
              <a:schemeClr val="accent6"/>
            </a:effectRef>
            <a:fontRef idx="minor">
              <a:schemeClr val="dk1"/>
            </a:fontRef>
          </p:style>
          <p:txBody>
            <a:bodyPr lIns="199136" tIns="113792" rIns="199136" bIns="113792" anchor="ctr"/>
            <a:lstStyle/>
            <a:p>
              <a:pPr algn="ctr" defTabSz="1244600">
                <a:lnSpc>
                  <a:spcPct val="90000"/>
                </a:lnSpc>
                <a:spcAft>
                  <a:spcPct val="35000"/>
                </a:spcAft>
                <a:defRPr/>
              </a:pPr>
              <a:r>
                <a:rPr lang="en-GB" sz="2400" b="1" i="1" dirty="0" smtClean="0">
                  <a:solidFill>
                    <a:srgbClr val="C00000"/>
                  </a:solidFill>
                  <a:latin typeface="Franklin Gothic Book" pitchFamily="34" charset="0"/>
                </a:rPr>
                <a:t>Competition</a:t>
              </a:r>
              <a:endParaRPr lang="en-IN" sz="2400" dirty="0">
                <a:solidFill>
                  <a:srgbClr val="C00000"/>
                </a:solidFill>
                <a:latin typeface="Franklin Gothic Book" pitchFamily="34" charset="0"/>
              </a:endParaRPr>
            </a:p>
          </p:txBody>
        </p:sp>
      </p:grpSp>
      <p:grpSp>
        <p:nvGrpSpPr>
          <p:cNvPr id="15" name="Group 28"/>
          <p:cNvGrpSpPr>
            <a:grpSpLocks/>
          </p:cNvGrpSpPr>
          <p:nvPr/>
        </p:nvGrpSpPr>
        <p:grpSpPr bwMode="auto">
          <a:xfrm>
            <a:off x="2063914" y="2083543"/>
            <a:ext cx="2193120" cy="846179"/>
            <a:chOff x="2861071" y="302897"/>
            <a:chExt cx="2507456" cy="1002982"/>
          </a:xfrm>
        </p:grpSpPr>
        <p:sp>
          <p:nvSpPr>
            <p:cNvPr id="16" name="Rectangle 15"/>
            <p:cNvSpPr/>
            <p:nvPr/>
          </p:nvSpPr>
          <p:spPr>
            <a:xfrm>
              <a:off x="2861071" y="302897"/>
              <a:ext cx="2507456" cy="1002982"/>
            </a:xfrm>
            <a:prstGeom prst="rect">
              <a:avLst/>
            </a:prstGeom>
          </p:spPr>
          <p:style>
            <a:lnRef idx="2">
              <a:schemeClr val="accent1">
                <a:hueOff val="0"/>
                <a:satOff val="0"/>
                <a:lumOff val="0"/>
                <a:alphaOff val="0"/>
              </a:schemeClr>
            </a:lnRef>
            <a:fillRef idx="1003">
              <a:schemeClr val="lt2"/>
            </a:fillRef>
            <a:effectRef idx="0">
              <a:schemeClr val="accent1">
                <a:hueOff val="0"/>
                <a:satOff val="0"/>
                <a:lumOff val="0"/>
                <a:alphaOff val="0"/>
              </a:schemeClr>
            </a:effectRef>
            <a:fontRef idx="minor">
              <a:schemeClr val="lt1"/>
            </a:fontRef>
          </p:style>
        </p:sp>
        <p:sp>
          <p:nvSpPr>
            <p:cNvPr id="17" name="Rectangle 16"/>
            <p:cNvSpPr/>
            <p:nvPr/>
          </p:nvSpPr>
          <p:spPr>
            <a:xfrm>
              <a:off x="2861071" y="302897"/>
              <a:ext cx="2507455" cy="1002981"/>
            </a:xfrm>
            <a:prstGeom prst="rect">
              <a:avLst/>
            </a:prstGeom>
          </p:spPr>
          <p:style>
            <a:lnRef idx="1">
              <a:schemeClr val="accent4"/>
            </a:lnRef>
            <a:fillRef idx="2">
              <a:schemeClr val="accent4"/>
            </a:fillRef>
            <a:effectRef idx="1">
              <a:schemeClr val="accent4"/>
            </a:effectRef>
            <a:fontRef idx="minor">
              <a:schemeClr val="dk1"/>
            </a:fontRef>
          </p:style>
          <p:txBody>
            <a:bodyPr lIns="199136" tIns="113792" rIns="199136" bIns="113792" anchor="ctr"/>
            <a:lstStyle/>
            <a:p>
              <a:pPr algn="ctr" defTabSz="1244600">
                <a:lnSpc>
                  <a:spcPct val="90000"/>
                </a:lnSpc>
                <a:spcAft>
                  <a:spcPct val="35000"/>
                </a:spcAft>
                <a:defRPr/>
              </a:pPr>
              <a:r>
                <a:rPr lang="en-GB" sz="2400" b="1" i="1" dirty="0">
                  <a:solidFill>
                    <a:srgbClr val="C00000"/>
                  </a:solidFill>
                  <a:latin typeface="Franklin Gothic Book" pitchFamily="34" charset="0"/>
                </a:rPr>
                <a:t>Favourable demographic outlook</a:t>
              </a:r>
              <a:endParaRPr lang="en-IN" sz="2400" dirty="0">
                <a:solidFill>
                  <a:srgbClr val="C00000"/>
                </a:solidFill>
                <a:latin typeface="Franklin Gothic Book" pitchFamily="34" charset="0"/>
              </a:endParaRPr>
            </a:p>
          </p:txBody>
        </p:sp>
      </p:grpSp>
      <p:grpSp>
        <p:nvGrpSpPr>
          <p:cNvPr id="18" name="Group 29"/>
          <p:cNvGrpSpPr>
            <a:grpSpLocks/>
          </p:cNvGrpSpPr>
          <p:nvPr/>
        </p:nvGrpSpPr>
        <p:grpSpPr bwMode="auto">
          <a:xfrm>
            <a:off x="4257033" y="2929721"/>
            <a:ext cx="2013138" cy="927265"/>
            <a:chOff x="5719572" y="322295"/>
            <a:chExt cx="2507456" cy="1002982"/>
          </a:xfrm>
        </p:grpSpPr>
        <p:sp>
          <p:nvSpPr>
            <p:cNvPr id="19" name="Rectangle 18"/>
            <p:cNvSpPr/>
            <p:nvPr/>
          </p:nvSpPr>
          <p:spPr>
            <a:xfrm>
              <a:off x="5719572" y="322295"/>
              <a:ext cx="2507456" cy="1002982"/>
            </a:xfrm>
            <a:prstGeom prst="rect">
              <a:avLst/>
            </a:prstGeom>
          </p:spPr>
          <p:style>
            <a:lnRef idx="1">
              <a:schemeClr val="accent1"/>
            </a:lnRef>
            <a:fillRef idx="2">
              <a:schemeClr val="accent1"/>
            </a:fillRef>
            <a:effectRef idx="1">
              <a:schemeClr val="accent1"/>
            </a:effectRef>
            <a:fontRef idx="minor">
              <a:schemeClr val="dk1"/>
            </a:fontRef>
          </p:style>
        </p:sp>
        <p:sp>
          <p:nvSpPr>
            <p:cNvPr id="20" name="Rectangle 19"/>
            <p:cNvSpPr/>
            <p:nvPr/>
          </p:nvSpPr>
          <p:spPr>
            <a:xfrm>
              <a:off x="5719572" y="322295"/>
              <a:ext cx="2507456" cy="1002982"/>
            </a:xfrm>
            <a:prstGeom prst="rect">
              <a:avLst/>
            </a:prstGeom>
          </p:spPr>
          <p:style>
            <a:lnRef idx="1">
              <a:schemeClr val="accent1"/>
            </a:lnRef>
            <a:fillRef idx="2">
              <a:schemeClr val="accent1"/>
            </a:fillRef>
            <a:effectRef idx="1">
              <a:schemeClr val="accent1"/>
            </a:effectRef>
            <a:fontRef idx="minor">
              <a:schemeClr val="dk1"/>
            </a:fontRef>
          </p:style>
          <p:txBody>
            <a:bodyPr lIns="199136" tIns="113792" rIns="199136" bIns="113792" anchor="ctr"/>
            <a:lstStyle/>
            <a:p>
              <a:pPr algn="ctr" defTabSz="1244600">
                <a:lnSpc>
                  <a:spcPct val="90000"/>
                </a:lnSpc>
                <a:spcAft>
                  <a:spcPct val="35000"/>
                </a:spcAft>
                <a:defRPr/>
              </a:pPr>
              <a:r>
                <a:rPr lang="en-GB" sz="2400" b="1" i="1" dirty="0">
                  <a:solidFill>
                    <a:srgbClr val="C00000"/>
                  </a:solidFill>
                  <a:latin typeface="Franklin Gothic Book" pitchFamily="34" charset="0"/>
                </a:rPr>
                <a:t>Political stability</a:t>
              </a:r>
              <a:endParaRPr lang="en-IN" sz="2400" b="1" dirty="0">
                <a:solidFill>
                  <a:srgbClr val="C00000"/>
                </a:solidFill>
                <a:latin typeface="Franklin Gothic Book" pitchFamily="34" charset="0"/>
              </a:endParaRPr>
            </a:p>
          </p:txBody>
        </p:sp>
      </p:grpSp>
      <p:grpSp>
        <p:nvGrpSpPr>
          <p:cNvPr id="23" name="Group 29"/>
          <p:cNvGrpSpPr>
            <a:grpSpLocks/>
          </p:cNvGrpSpPr>
          <p:nvPr/>
        </p:nvGrpSpPr>
        <p:grpSpPr bwMode="auto">
          <a:xfrm>
            <a:off x="6270172" y="3748575"/>
            <a:ext cx="2171289" cy="995550"/>
            <a:chOff x="5116178" y="276496"/>
            <a:chExt cx="2507456" cy="1048783"/>
          </a:xfrm>
        </p:grpSpPr>
        <p:sp>
          <p:nvSpPr>
            <p:cNvPr id="24" name="Rectangle 23"/>
            <p:cNvSpPr/>
            <p:nvPr/>
          </p:nvSpPr>
          <p:spPr>
            <a:xfrm>
              <a:off x="5116178" y="322295"/>
              <a:ext cx="2507455" cy="1002982"/>
            </a:xfrm>
            <a:prstGeom prst="rect">
              <a:avLst/>
            </a:prstGeom>
          </p:spPr>
          <p:style>
            <a:lnRef idx="1">
              <a:schemeClr val="accent1"/>
            </a:lnRef>
            <a:fillRef idx="2">
              <a:schemeClr val="accent1"/>
            </a:fillRef>
            <a:effectRef idx="1">
              <a:schemeClr val="accent1"/>
            </a:effectRef>
            <a:fontRef idx="minor">
              <a:schemeClr val="dk1"/>
            </a:fontRef>
          </p:style>
        </p:sp>
        <p:sp>
          <p:nvSpPr>
            <p:cNvPr id="25" name="Rectangle 24"/>
            <p:cNvSpPr/>
            <p:nvPr/>
          </p:nvSpPr>
          <p:spPr>
            <a:xfrm>
              <a:off x="5116179" y="276496"/>
              <a:ext cx="2507455" cy="1048783"/>
            </a:xfrm>
            <a:prstGeom prst="rect">
              <a:avLst/>
            </a:prstGeom>
          </p:spPr>
          <p:style>
            <a:lnRef idx="1">
              <a:schemeClr val="accent1"/>
            </a:lnRef>
            <a:fillRef idx="2">
              <a:schemeClr val="accent1"/>
            </a:fillRef>
            <a:effectRef idx="1">
              <a:schemeClr val="accent1"/>
            </a:effectRef>
            <a:fontRef idx="minor">
              <a:schemeClr val="dk1"/>
            </a:fontRef>
          </p:style>
          <p:txBody>
            <a:bodyPr lIns="199136" tIns="113792" rIns="199136" bIns="113792" anchor="ctr"/>
            <a:lstStyle/>
            <a:p>
              <a:pPr algn="ctr" defTabSz="1244600">
                <a:lnSpc>
                  <a:spcPct val="90000"/>
                </a:lnSpc>
                <a:spcAft>
                  <a:spcPct val="35000"/>
                </a:spcAft>
                <a:defRPr/>
              </a:pPr>
              <a:r>
                <a:rPr lang="en-GB" sz="2400" b="1" i="1" dirty="0" smtClean="0">
                  <a:solidFill>
                    <a:srgbClr val="FF0000"/>
                  </a:solidFill>
                  <a:latin typeface="Franklin Gothic Book" pitchFamily="34" charset="0"/>
                </a:rPr>
                <a:t> Restriction removal on FDI</a:t>
              </a:r>
              <a:endParaRPr lang="en-IN" sz="2400" b="1" dirty="0">
                <a:solidFill>
                  <a:srgbClr val="FF0000"/>
                </a:solidFill>
                <a:latin typeface="Franklin Gothic Book" pitchFamily="34" charset="0"/>
              </a:endParaRPr>
            </a:p>
          </p:txBody>
        </p:sp>
      </p:grpSp>
    </p:spTree>
  </p:cSld>
  <p:clrMapOvr>
    <a:masterClrMapping/>
  </p:clrMapOvr>
  <p:transition spd="slow" advClick="0">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84763"/>
            <a:ext cx="8991600" cy="439387"/>
          </a:xfrm>
        </p:spPr>
        <p:txBody>
          <a:bodyPr/>
          <a:lstStyle/>
          <a:p>
            <a:pPr algn="ctr">
              <a:buNone/>
            </a:pPr>
            <a:r>
              <a:rPr lang="en-US" dirty="0" smtClean="0">
                <a:solidFill>
                  <a:srgbClr val="FF0000"/>
                </a:solidFill>
              </a:rPr>
              <a:t>Eventful Journey……Evolution</a:t>
            </a:r>
            <a:endParaRPr lang="en-US" dirty="0">
              <a:solidFill>
                <a:srgbClr val="FF0000"/>
              </a:solidFill>
            </a:endParaRPr>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4294967295"/>
          </p:nvPr>
        </p:nvSpPr>
        <p:spPr bwMode="auto">
          <a:xfrm>
            <a:off x="3384550" y="6248400"/>
            <a:ext cx="3136900" cy="457200"/>
          </a:xfrm>
          <a:prstGeom prst="rect">
            <a:avLst/>
          </a:prstGeom>
          <a:noFill/>
          <a:ln>
            <a:miter lim="800000"/>
            <a:headEnd/>
            <a:tailEnd/>
          </a:ln>
        </p:spPr>
        <p:txBody>
          <a:bodyPr/>
          <a:lstStyle/>
          <a:p>
            <a:r>
              <a:rPr lang="en-US"/>
              <a:t> </a:t>
            </a:r>
          </a:p>
        </p:txBody>
      </p:sp>
      <p:sp>
        <p:nvSpPr>
          <p:cNvPr id="8196" name="Content Placeholder 6"/>
          <p:cNvSpPr>
            <a:spLocks noGrp="1"/>
          </p:cNvSpPr>
          <p:nvPr>
            <p:ph idx="1"/>
          </p:nvPr>
        </p:nvSpPr>
        <p:spPr>
          <a:xfrm>
            <a:off x="457200" y="1042988"/>
            <a:ext cx="9245600" cy="5529262"/>
          </a:xfrm>
        </p:spPr>
        <p:txBody>
          <a:bodyPr/>
          <a:lstStyle/>
          <a:p>
            <a:pPr marL="457200" indent="-457200" algn="just">
              <a:lnSpc>
                <a:spcPct val="150000"/>
              </a:lnSpc>
              <a:spcAft>
                <a:spcPts val="0"/>
              </a:spcAft>
              <a:buFont typeface="Wingdings" pitchFamily="2" charset="2"/>
              <a:buChar char="Ø"/>
            </a:pPr>
            <a:r>
              <a:rPr lang="en-US" sz="1800" dirty="0" smtClean="0"/>
              <a:t>Evolution of Telecom Sector in India</a:t>
            </a:r>
          </a:p>
          <a:p>
            <a:pPr marL="457200" indent="-457200" algn="just">
              <a:lnSpc>
                <a:spcPct val="150000"/>
              </a:lnSpc>
              <a:spcAft>
                <a:spcPts val="0"/>
              </a:spcAft>
              <a:buFont typeface="Wingdings" pitchFamily="2" charset="2"/>
              <a:buChar char="Ø"/>
            </a:pPr>
            <a:r>
              <a:rPr lang="en-US" sz="1800" dirty="0" smtClean="0"/>
              <a:t>Formation of TRAI (1997)</a:t>
            </a:r>
          </a:p>
          <a:p>
            <a:pPr marL="457200" indent="-457200" algn="just">
              <a:lnSpc>
                <a:spcPct val="150000"/>
              </a:lnSpc>
              <a:spcAft>
                <a:spcPts val="0"/>
              </a:spcAft>
              <a:buFont typeface="Wingdings" pitchFamily="2" charset="2"/>
              <a:buChar char="Ø"/>
            </a:pPr>
            <a:r>
              <a:rPr lang="en-US" sz="1800" dirty="0" smtClean="0"/>
              <a:t>Formation of TDSAT and BSNL (2000)</a:t>
            </a:r>
          </a:p>
          <a:p>
            <a:pPr marL="457200" indent="-457200" algn="just">
              <a:lnSpc>
                <a:spcPct val="150000"/>
              </a:lnSpc>
              <a:spcAft>
                <a:spcPts val="0"/>
              </a:spcAft>
              <a:buFont typeface="Wingdings" pitchFamily="2" charset="2"/>
              <a:buChar char="Ø"/>
            </a:pPr>
            <a:r>
              <a:rPr lang="en-US" sz="1800" dirty="0" smtClean="0"/>
              <a:t>  </a:t>
            </a:r>
            <a:r>
              <a:rPr lang="en-US" sz="1800" dirty="0" smtClean="0">
                <a:ea typeface="Times New Roman"/>
                <a:cs typeface="Times New Roman"/>
              </a:rPr>
              <a:t>Reforms in Telecom Licensing</a:t>
            </a:r>
          </a:p>
          <a:p>
            <a:pPr marL="1028700" lvl="2" indent="-457200" algn="just">
              <a:lnSpc>
                <a:spcPct val="150000"/>
              </a:lnSpc>
              <a:spcAft>
                <a:spcPts val="0"/>
              </a:spcAft>
              <a:buClr>
                <a:srgbClr val="0000CC"/>
              </a:buClr>
              <a:buFont typeface="Wingdings" pitchFamily="2" charset="2"/>
              <a:buChar char="Ø"/>
            </a:pPr>
            <a:r>
              <a:rPr lang="en-US" sz="1800" b="1" dirty="0" smtClean="0">
                <a:ea typeface="+mn-ea"/>
              </a:rPr>
              <a:t>Access service Licensing</a:t>
            </a:r>
          </a:p>
          <a:p>
            <a:pPr marL="1028700" lvl="2" indent="-457200" algn="just">
              <a:lnSpc>
                <a:spcPct val="150000"/>
              </a:lnSpc>
              <a:spcAft>
                <a:spcPts val="0"/>
              </a:spcAft>
              <a:buClr>
                <a:srgbClr val="0000CC"/>
              </a:buClr>
              <a:buFont typeface="Wingdings" pitchFamily="2" charset="2"/>
              <a:buChar char="Ø"/>
            </a:pPr>
            <a:r>
              <a:rPr lang="en-IN" sz="1800" b="1" dirty="0" smtClean="0"/>
              <a:t>Internet Service Licence</a:t>
            </a:r>
            <a:endParaRPr lang="en-IN" sz="1800" b="1" dirty="0" smtClean="0">
              <a:cs typeface="Times New Roman"/>
            </a:endParaRPr>
          </a:p>
          <a:p>
            <a:pPr marL="1028700" lvl="2" indent="-457200" algn="just">
              <a:lnSpc>
                <a:spcPct val="150000"/>
              </a:lnSpc>
              <a:spcAft>
                <a:spcPts val="0"/>
              </a:spcAft>
              <a:buClr>
                <a:srgbClr val="0000CC"/>
              </a:buClr>
              <a:buFont typeface="Wingdings" pitchFamily="2" charset="2"/>
              <a:buChar char="Ø"/>
            </a:pPr>
            <a:r>
              <a:rPr lang="en-IN" sz="1800" b="1" dirty="0" smtClean="0">
                <a:ea typeface="Times New Roman"/>
                <a:cs typeface="Times New Roman"/>
              </a:rPr>
              <a:t>National Long Distance (NLD) Licence</a:t>
            </a:r>
          </a:p>
          <a:p>
            <a:pPr marL="1028700" lvl="2" indent="-457200" algn="just">
              <a:lnSpc>
                <a:spcPct val="150000"/>
              </a:lnSpc>
              <a:spcAft>
                <a:spcPts val="0"/>
              </a:spcAft>
              <a:buClr>
                <a:srgbClr val="0000CC"/>
              </a:buClr>
              <a:buFont typeface="Wingdings" pitchFamily="2" charset="2"/>
              <a:buChar char="Ø"/>
            </a:pPr>
            <a:r>
              <a:rPr lang="en-IN" sz="1800" b="1" dirty="0" smtClean="0"/>
              <a:t>International Long Distance (ILD) Licence</a:t>
            </a:r>
          </a:p>
          <a:p>
            <a:pPr lvl="1" indent="-457200" algn="just">
              <a:lnSpc>
                <a:spcPct val="150000"/>
              </a:lnSpc>
              <a:spcAft>
                <a:spcPts val="0"/>
              </a:spcAft>
              <a:buClr>
                <a:srgbClr val="0000CC"/>
              </a:buClr>
              <a:buFont typeface="Wingdings" pitchFamily="2" charset="2"/>
              <a:buChar char="Ø"/>
            </a:pPr>
            <a:r>
              <a:rPr lang="en-US" sz="1800" b="1" dirty="0" smtClean="0"/>
              <a:t> </a:t>
            </a:r>
            <a:r>
              <a:rPr lang="en-IN" sz="1800" b="1" dirty="0" smtClean="0"/>
              <a:t>National Telecom Policy 2012</a:t>
            </a:r>
          </a:p>
          <a:p>
            <a:pPr lvl="1" indent="-457200" algn="just">
              <a:lnSpc>
                <a:spcPct val="150000"/>
              </a:lnSpc>
              <a:spcAft>
                <a:spcPts val="0"/>
              </a:spcAft>
              <a:buClr>
                <a:srgbClr val="0000CC"/>
              </a:buClr>
              <a:buFont typeface="Wingdings" pitchFamily="2" charset="2"/>
              <a:buChar char="Ø"/>
            </a:pPr>
            <a:r>
              <a:rPr lang="en-IN" sz="1800" b="1" dirty="0" smtClean="0"/>
              <a:t>Role of TRAI in telecom sector reforms</a:t>
            </a:r>
          </a:p>
          <a:p>
            <a:pPr lvl="1" indent="-457200" algn="just">
              <a:lnSpc>
                <a:spcPct val="150000"/>
              </a:lnSpc>
              <a:spcAft>
                <a:spcPts val="0"/>
              </a:spcAft>
              <a:buClrTx/>
              <a:buFont typeface="Wingdings" pitchFamily="2" charset="2"/>
              <a:buChar char="Ø"/>
            </a:pPr>
            <a:r>
              <a:rPr lang="en-US" sz="1800" b="1" dirty="0" smtClean="0"/>
              <a:t>TRAI’s key recommendations to the Government</a:t>
            </a:r>
          </a:p>
          <a:p>
            <a:pPr lvl="1" indent="-457200" algn="just">
              <a:lnSpc>
                <a:spcPct val="150000"/>
              </a:lnSpc>
              <a:spcAft>
                <a:spcPts val="0"/>
              </a:spcAft>
              <a:buClrTx/>
              <a:buFont typeface="Wingdings" pitchFamily="2" charset="2"/>
              <a:buChar char="Ø"/>
            </a:pPr>
            <a:r>
              <a:rPr lang="en-US" sz="1800" b="1" dirty="0" smtClean="0"/>
              <a:t>Key recent initiatives of the Government </a:t>
            </a:r>
          </a:p>
          <a:p>
            <a:pPr lvl="1" indent="-457200" algn="just">
              <a:lnSpc>
                <a:spcPct val="150000"/>
              </a:lnSpc>
              <a:spcAft>
                <a:spcPts val="0"/>
              </a:spcAft>
              <a:buClrTx/>
              <a:buFont typeface="Wingdings" pitchFamily="2" charset="2"/>
              <a:buChar char="Ø"/>
            </a:pPr>
            <a:endParaRPr lang="en-US" sz="1800" b="1" dirty="0" smtClean="0"/>
          </a:p>
          <a:p>
            <a:pPr marL="857250" lvl="1" indent="-400050" algn="just">
              <a:spcAft>
                <a:spcPts val="0"/>
              </a:spcAft>
              <a:buClrTx/>
              <a:buNone/>
            </a:pPr>
            <a:endParaRPr lang="en-US" sz="1800" b="1" dirty="0" smtClean="0"/>
          </a:p>
          <a:p>
            <a:pPr lvl="1" indent="-457200" algn="just">
              <a:lnSpc>
                <a:spcPct val="150000"/>
              </a:lnSpc>
              <a:spcAft>
                <a:spcPts val="0"/>
              </a:spcAft>
              <a:buClrTx/>
              <a:buFont typeface="Wingdings" pitchFamily="2" charset="2"/>
              <a:buChar char="Ø"/>
            </a:pPr>
            <a:endParaRPr lang="en-IN" sz="1800" b="1" dirty="0" smtClean="0"/>
          </a:p>
          <a:p>
            <a:pPr marL="914400" indent="-457200" algn="just">
              <a:lnSpc>
                <a:spcPct val="150000"/>
              </a:lnSpc>
              <a:spcAft>
                <a:spcPts val="0"/>
              </a:spcAft>
              <a:buFont typeface="Arial" pitchFamily="34" charset="0"/>
              <a:buChar char="•"/>
            </a:pPr>
            <a:endParaRPr lang="en-IN" sz="1800" dirty="0" smtClean="0"/>
          </a:p>
          <a:p>
            <a:pPr marL="1143000" indent="-742950" algn="just">
              <a:lnSpc>
                <a:spcPct val="150000"/>
              </a:lnSpc>
              <a:spcAft>
                <a:spcPts val="0"/>
              </a:spcAft>
              <a:buFont typeface="Arial" pitchFamily="34" charset="0"/>
              <a:buChar char="•"/>
            </a:pPr>
            <a:endParaRPr lang="en-IN" sz="1800" dirty="0" smtClean="0"/>
          </a:p>
          <a:p>
            <a:pPr algn="just">
              <a:lnSpc>
                <a:spcPct val="150000"/>
              </a:lnSpc>
              <a:spcAft>
                <a:spcPts val="0"/>
              </a:spcAft>
              <a:buFont typeface="Wingdings" pitchFamily="2" charset="2"/>
              <a:buChar char="Ø"/>
            </a:pPr>
            <a:endParaRPr lang="en-US" sz="1800" dirty="0" smtClean="0">
              <a:ea typeface="Times New Roman"/>
              <a:cs typeface="Times New Roman"/>
            </a:endParaRPr>
          </a:p>
          <a:p>
            <a:pPr algn="just">
              <a:lnSpc>
                <a:spcPct val="150000"/>
              </a:lnSpc>
              <a:spcAft>
                <a:spcPts val="0"/>
              </a:spcAft>
              <a:buFont typeface="Wingdings" pitchFamily="2" charset="2"/>
              <a:buChar char="Ø"/>
            </a:pPr>
            <a:endParaRPr lang="en-US" sz="1800" dirty="0" smtClean="0"/>
          </a:p>
          <a:p>
            <a:pPr algn="just">
              <a:lnSpc>
                <a:spcPct val="150000"/>
              </a:lnSpc>
              <a:spcAft>
                <a:spcPts val="0"/>
              </a:spcAft>
              <a:buFont typeface="Wingdings" pitchFamily="2" charset="2"/>
              <a:buChar char="Ø"/>
            </a:pPr>
            <a:endParaRPr lang="en-US" sz="1800" dirty="0" smtClean="0"/>
          </a:p>
          <a:p>
            <a:pPr algn="just">
              <a:lnSpc>
                <a:spcPct val="150000"/>
              </a:lnSpc>
              <a:spcAft>
                <a:spcPts val="0"/>
              </a:spcAft>
              <a:buFont typeface="Wingdings" pitchFamily="2" charset="2"/>
              <a:buChar char="Ø"/>
            </a:pPr>
            <a:endParaRPr lang="en-US" sz="1800" dirty="0" smtClean="0"/>
          </a:p>
          <a:p>
            <a:pPr algn="just">
              <a:lnSpc>
                <a:spcPct val="150000"/>
              </a:lnSpc>
              <a:spcAft>
                <a:spcPts val="0"/>
              </a:spcAft>
              <a:buFont typeface="Wingdings" pitchFamily="2" charset="2"/>
              <a:buChar char="Ø"/>
            </a:pPr>
            <a:endParaRPr lang="en-IN" sz="1800" dirty="0" smtClean="0">
              <a:latin typeface="Bookman Old Style" pitchFamily="18" charset="0"/>
            </a:endParaRPr>
          </a:p>
        </p:txBody>
      </p:sp>
      <p:sp>
        <p:nvSpPr>
          <p:cNvPr id="8197" name="Rectangle 2"/>
          <p:cNvSpPr>
            <a:spLocks noGrp="1" noChangeArrowheads="1"/>
          </p:cNvSpPr>
          <p:nvPr>
            <p:ph type="title" idx="4294967295"/>
          </p:nvPr>
        </p:nvSpPr>
        <p:spPr>
          <a:xfrm>
            <a:off x="1354138" y="463550"/>
            <a:ext cx="7870825" cy="522288"/>
          </a:xfrm>
          <a:noFill/>
        </p:spPr>
        <p:txBody>
          <a:bodyPr/>
          <a:lstStyle/>
          <a:p>
            <a:pPr algn="ctr"/>
            <a:r>
              <a:rPr lang="en-US" dirty="0" smtClean="0">
                <a:solidFill>
                  <a:srgbClr val="FF0000"/>
                </a:solidFill>
                <a:latin typeface="Bookman Old Style" pitchFamily="18" charset="0"/>
              </a:rPr>
              <a:t>Contents</a:t>
            </a:r>
          </a:p>
        </p:txBody>
      </p:sp>
    </p:spTree>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024438" y="1752600"/>
            <a:ext cx="4386262" cy="4648200"/>
            <a:chOff x="1796" y="908"/>
            <a:chExt cx="2880" cy="3028"/>
          </a:xfrm>
        </p:grpSpPr>
        <p:sp>
          <p:nvSpPr>
            <p:cNvPr id="16392" name="Rectangle 5"/>
            <p:cNvSpPr>
              <a:spLocks noChangeArrowheads="1"/>
            </p:cNvSpPr>
            <p:nvPr/>
          </p:nvSpPr>
          <p:spPr bwMode="auto">
            <a:xfrm>
              <a:off x="3765" y="1508"/>
              <a:ext cx="640"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b="1">
                  <a:solidFill>
                    <a:srgbClr val="FF0000"/>
                  </a:solidFill>
                </a:rPr>
                <a:t>North Eastern States</a:t>
              </a:r>
            </a:p>
          </p:txBody>
        </p:sp>
        <p:sp>
          <p:nvSpPr>
            <p:cNvPr id="16393" name="Freeform 6"/>
            <p:cNvSpPr>
              <a:spLocks/>
            </p:cNvSpPr>
            <p:nvPr/>
          </p:nvSpPr>
          <p:spPr bwMode="gray">
            <a:xfrm>
              <a:off x="2723" y="1476"/>
              <a:ext cx="717" cy="733"/>
            </a:xfrm>
            <a:custGeom>
              <a:avLst/>
              <a:gdLst>
                <a:gd name="T0" fmla="*/ 2 w 903"/>
                <a:gd name="T1" fmla="*/ 1 h 1048"/>
                <a:gd name="T2" fmla="*/ 2 w 903"/>
                <a:gd name="T3" fmla="*/ 1 h 1048"/>
                <a:gd name="T4" fmla="*/ 2 w 903"/>
                <a:gd name="T5" fmla="*/ 1 h 1048"/>
                <a:gd name="T6" fmla="*/ 2 w 903"/>
                <a:gd name="T7" fmla="*/ 1 h 1048"/>
                <a:gd name="T8" fmla="*/ 2 w 903"/>
                <a:gd name="T9" fmla="*/ 1 h 1048"/>
                <a:gd name="T10" fmla="*/ 2 w 903"/>
                <a:gd name="T11" fmla="*/ 1 h 1048"/>
                <a:gd name="T12" fmla="*/ 2 w 903"/>
                <a:gd name="T13" fmla="*/ 1 h 1048"/>
                <a:gd name="T14" fmla="*/ 2 w 903"/>
                <a:gd name="T15" fmla="*/ 1 h 1048"/>
                <a:gd name="T16" fmla="*/ 2 w 903"/>
                <a:gd name="T17" fmla="*/ 1 h 1048"/>
                <a:gd name="T18" fmla="*/ 2 w 903"/>
                <a:gd name="T19" fmla="*/ 1 h 1048"/>
                <a:gd name="T20" fmla="*/ 2 w 903"/>
                <a:gd name="T21" fmla="*/ 1 h 1048"/>
                <a:gd name="T22" fmla="*/ 2 w 903"/>
                <a:gd name="T23" fmla="*/ 1 h 1048"/>
                <a:gd name="T24" fmla="*/ 2 w 903"/>
                <a:gd name="T25" fmla="*/ 1 h 1048"/>
                <a:gd name="T26" fmla="*/ 2 w 903"/>
                <a:gd name="T27" fmla="*/ 1 h 1048"/>
                <a:gd name="T28" fmla="*/ 2 w 903"/>
                <a:gd name="T29" fmla="*/ 1 h 1048"/>
                <a:gd name="T30" fmla="*/ 2 w 903"/>
                <a:gd name="T31" fmla="*/ 1 h 1048"/>
                <a:gd name="T32" fmla="*/ 2 w 903"/>
                <a:gd name="T33" fmla="*/ 1 h 1048"/>
                <a:gd name="T34" fmla="*/ 2 w 903"/>
                <a:gd name="T35" fmla="*/ 1 h 1048"/>
                <a:gd name="T36" fmla="*/ 2 w 903"/>
                <a:gd name="T37" fmla="*/ 1 h 1048"/>
                <a:gd name="T38" fmla="*/ 2 w 903"/>
                <a:gd name="T39" fmla="*/ 1 h 1048"/>
                <a:gd name="T40" fmla="*/ 2 w 903"/>
                <a:gd name="T41" fmla="*/ 1 h 1048"/>
                <a:gd name="T42" fmla="*/ 2 w 903"/>
                <a:gd name="T43" fmla="*/ 1 h 1048"/>
                <a:gd name="T44" fmla="*/ 2 w 903"/>
                <a:gd name="T45" fmla="*/ 1 h 1048"/>
                <a:gd name="T46" fmla="*/ 2 w 903"/>
                <a:gd name="T47" fmla="*/ 1 h 1048"/>
                <a:gd name="T48" fmla="*/ 2 w 903"/>
                <a:gd name="T49" fmla="*/ 1 h 1048"/>
                <a:gd name="T50" fmla="*/ 2 w 903"/>
                <a:gd name="T51" fmla="*/ 1 h 1048"/>
                <a:gd name="T52" fmla="*/ 2 w 903"/>
                <a:gd name="T53" fmla="*/ 1 h 1048"/>
                <a:gd name="T54" fmla="*/ 2 w 903"/>
                <a:gd name="T55" fmla="*/ 1 h 1048"/>
                <a:gd name="T56" fmla="*/ 2 w 903"/>
                <a:gd name="T57" fmla="*/ 1 h 1048"/>
                <a:gd name="T58" fmla="*/ 2 w 903"/>
                <a:gd name="T59" fmla="*/ 1 h 1048"/>
                <a:gd name="T60" fmla="*/ 2 w 903"/>
                <a:gd name="T61" fmla="*/ 1 h 1048"/>
                <a:gd name="T62" fmla="*/ 2 w 903"/>
                <a:gd name="T63" fmla="*/ 1 h 1048"/>
                <a:gd name="T64" fmla="*/ 2 w 903"/>
                <a:gd name="T65" fmla="*/ 1 h 1048"/>
                <a:gd name="T66" fmla="*/ 2 w 903"/>
                <a:gd name="T67" fmla="*/ 1 h 1048"/>
                <a:gd name="T68" fmla="*/ 2 w 903"/>
                <a:gd name="T69" fmla="*/ 1 h 1048"/>
                <a:gd name="T70" fmla="*/ 2 w 903"/>
                <a:gd name="T71" fmla="*/ 1 h 1048"/>
                <a:gd name="T72" fmla="*/ 2 w 903"/>
                <a:gd name="T73" fmla="*/ 1 h 1048"/>
                <a:gd name="T74" fmla="*/ 2 w 903"/>
                <a:gd name="T75" fmla="*/ 1 h 1048"/>
                <a:gd name="T76" fmla="*/ 2 w 903"/>
                <a:gd name="T77" fmla="*/ 1 h 1048"/>
                <a:gd name="T78" fmla="*/ 2 w 903"/>
                <a:gd name="T79" fmla="*/ 1 h 1048"/>
                <a:gd name="T80" fmla="*/ 2 w 903"/>
                <a:gd name="T81" fmla="*/ 1 h 1048"/>
                <a:gd name="T82" fmla="*/ 2 w 903"/>
                <a:gd name="T83" fmla="*/ 1 h 1048"/>
                <a:gd name="T84" fmla="*/ 2 w 903"/>
                <a:gd name="T85" fmla="*/ 1 h 1048"/>
                <a:gd name="T86" fmla="*/ 2 w 903"/>
                <a:gd name="T87" fmla="*/ 1 h 1048"/>
                <a:gd name="T88" fmla="*/ 2 w 903"/>
                <a:gd name="T89" fmla="*/ 1 h 1048"/>
                <a:gd name="T90" fmla="*/ 2 w 903"/>
                <a:gd name="T91" fmla="*/ 1 h 1048"/>
                <a:gd name="T92" fmla="*/ 2 w 903"/>
                <a:gd name="T93" fmla="*/ 1 h 1048"/>
                <a:gd name="T94" fmla="*/ 2 w 903"/>
                <a:gd name="T95" fmla="*/ 1 h 1048"/>
                <a:gd name="T96" fmla="*/ 2 w 903"/>
                <a:gd name="T97" fmla="*/ 1 h 1048"/>
                <a:gd name="T98" fmla="*/ 2 w 903"/>
                <a:gd name="T99" fmla="*/ 1 h 1048"/>
                <a:gd name="T100" fmla="*/ 2 w 903"/>
                <a:gd name="T101" fmla="*/ 1 h 1048"/>
                <a:gd name="T102" fmla="*/ 2 w 903"/>
                <a:gd name="T103" fmla="*/ 1 h 1048"/>
                <a:gd name="T104" fmla="*/ 2 w 903"/>
                <a:gd name="T105" fmla="*/ 1 h 1048"/>
                <a:gd name="T106" fmla="*/ 2 w 903"/>
                <a:gd name="T107" fmla="*/ 1 h 1048"/>
                <a:gd name="T108" fmla="*/ 2 w 903"/>
                <a:gd name="T109" fmla="*/ 1 h 1048"/>
                <a:gd name="T110" fmla="*/ 2 w 903"/>
                <a:gd name="T111" fmla="*/ 1 h 104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03"/>
                <a:gd name="T169" fmla="*/ 0 h 1048"/>
                <a:gd name="T170" fmla="*/ 903 w 903"/>
                <a:gd name="T171" fmla="*/ 1048 h 104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03" h="1048">
                  <a:moveTo>
                    <a:pt x="223" y="5"/>
                  </a:moveTo>
                  <a:lnTo>
                    <a:pt x="241" y="16"/>
                  </a:lnTo>
                  <a:lnTo>
                    <a:pt x="254" y="35"/>
                  </a:lnTo>
                  <a:lnTo>
                    <a:pt x="273" y="58"/>
                  </a:lnTo>
                  <a:lnTo>
                    <a:pt x="293" y="69"/>
                  </a:lnTo>
                  <a:lnTo>
                    <a:pt x="323" y="74"/>
                  </a:lnTo>
                  <a:lnTo>
                    <a:pt x="332" y="90"/>
                  </a:lnTo>
                  <a:lnTo>
                    <a:pt x="355" y="102"/>
                  </a:lnTo>
                  <a:lnTo>
                    <a:pt x="357" y="108"/>
                  </a:lnTo>
                  <a:lnTo>
                    <a:pt x="355" y="115"/>
                  </a:lnTo>
                  <a:lnTo>
                    <a:pt x="389" y="129"/>
                  </a:lnTo>
                  <a:lnTo>
                    <a:pt x="428" y="141"/>
                  </a:lnTo>
                  <a:lnTo>
                    <a:pt x="446" y="156"/>
                  </a:lnTo>
                  <a:lnTo>
                    <a:pt x="451" y="164"/>
                  </a:lnTo>
                  <a:lnTo>
                    <a:pt x="425" y="173"/>
                  </a:lnTo>
                  <a:lnTo>
                    <a:pt x="423" y="198"/>
                  </a:lnTo>
                  <a:lnTo>
                    <a:pt x="401" y="205"/>
                  </a:lnTo>
                  <a:lnTo>
                    <a:pt x="399" y="223"/>
                  </a:lnTo>
                  <a:lnTo>
                    <a:pt x="380" y="244"/>
                  </a:lnTo>
                  <a:lnTo>
                    <a:pt x="378" y="268"/>
                  </a:lnTo>
                  <a:lnTo>
                    <a:pt x="366" y="294"/>
                  </a:lnTo>
                  <a:lnTo>
                    <a:pt x="350" y="309"/>
                  </a:lnTo>
                  <a:lnTo>
                    <a:pt x="342" y="327"/>
                  </a:lnTo>
                  <a:lnTo>
                    <a:pt x="346" y="350"/>
                  </a:lnTo>
                  <a:lnTo>
                    <a:pt x="373" y="361"/>
                  </a:lnTo>
                  <a:lnTo>
                    <a:pt x="410" y="361"/>
                  </a:lnTo>
                  <a:lnTo>
                    <a:pt x="435" y="371"/>
                  </a:lnTo>
                  <a:lnTo>
                    <a:pt x="456" y="409"/>
                  </a:lnTo>
                  <a:lnTo>
                    <a:pt x="485" y="430"/>
                  </a:lnTo>
                  <a:lnTo>
                    <a:pt x="519" y="455"/>
                  </a:lnTo>
                  <a:lnTo>
                    <a:pt x="551" y="472"/>
                  </a:lnTo>
                  <a:lnTo>
                    <a:pt x="570" y="481"/>
                  </a:lnTo>
                  <a:lnTo>
                    <a:pt x="592" y="500"/>
                  </a:lnTo>
                  <a:lnTo>
                    <a:pt x="615" y="495"/>
                  </a:lnTo>
                  <a:lnTo>
                    <a:pt x="624" y="506"/>
                  </a:lnTo>
                  <a:lnTo>
                    <a:pt x="653" y="518"/>
                  </a:lnTo>
                  <a:lnTo>
                    <a:pt x="674" y="511"/>
                  </a:lnTo>
                  <a:lnTo>
                    <a:pt x="679" y="521"/>
                  </a:lnTo>
                  <a:lnTo>
                    <a:pt x="731" y="544"/>
                  </a:lnTo>
                  <a:lnTo>
                    <a:pt x="749" y="557"/>
                  </a:lnTo>
                  <a:lnTo>
                    <a:pt x="767" y="547"/>
                  </a:lnTo>
                  <a:lnTo>
                    <a:pt x="799" y="544"/>
                  </a:lnTo>
                  <a:lnTo>
                    <a:pt x="813" y="552"/>
                  </a:lnTo>
                  <a:lnTo>
                    <a:pt x="827" y="570"/>
                  </a:lnTo>
                  <a:lnTo>
                    <a:pt x="845" y="585"/>
                  </a:lnTo>
                  <a:lnTo>
                    <a:pt x="877" y="615"/>
                  </a:lnTo>
                  <a:lnTo>
                    <a:pt x="881" y="638"/>
                  </a:lnTo>
                  <a:lnTo>
                    <a:pt x="866" y="659"/>
                  </a:lnTo>
                  <a:lnTo>
                    <a:pt x="840" y="667"/>
                  </a:lnTo>
                  <a:lnTo>
                    <a:pt x="836" y="682"/>
                  </a:lnTo>
                  <a:lnTo>
                    <a:pt x="850" y="705"/>
                  </a:lnTo>
                  <a:lnTo>
                    <a:pt x="838" y="718"/>
                  </a:lnTo>
                  <a:lnTo>
                    <a:pt x="856" y="736"/>
                  </a:lnTo>
                  <a:lnTo>
                    <a:pt x="881" y="746"/>
                  </a:lnTo>
                  <a:lnTo>
                    <a:pt x="902" y="755"/>
                  </a:lnTo>
                  <a:lnTo>
                    <a:pt x="893" y="769"/>
                  </a:lnTo>
                  <a:lnTo>
                    <a:pt x="858" y="766"/>
                  </a:lnTo>
                  <a:lnTo>
                    <a:pt x="832" y="776"/>
                  </a:lnTo>
                  <a:lnTo>
                    <a:pt x="829" y="799"/>
                  </a:lnTo>
                  <a:lnTo>
                    <a:pt x="813" y="828"/>
                  </a:lnTo>
                  <a:lnTo>
                    <a:pt x="801" y="845"/>
                  </a:lnTo>
                  <a:lnTo>
                    <a:pt x="783" y="854"/>
                  </a:lnTo>
                  <a:lnTo>
                    <a:pt x="759" y="863"/>
                  </a:lnTo>
                  <a:lnTo>
                    <a:pt x="744" y="877"/>
                  </a:lnTo>
                  <a:lnTo>
                    <a:pt x="752" y="912"/>
                  </a:lnTo>
                  <a:lnTo>
                    <a:pt x="759" y="935"/>
                  </a:lnTo>
                  <a:lnTo>
                    <a:pt x="749" y="971"/>
                  </a:lnTo>
                  <a:lnTo>
                    <a:pt x="747" y="1006"/>
                  </a:lnTo>
                  <a:lnTo>
                    <a:pt x="744" y="1034"/>
                  </a:lnTo>
                  <a:lnTo>
                    <a:pt x="722" y="1047"/>
                  </a:lnTo>
                  <a:lnTo>
                    <a:pt x="697" y="1040"/>
                  </a:lnTo>
                  <a:lnTo>
                    <a:pt x="679" y="1031"/>
                  </a:lnTo>
                  <a:lnTo>
                    <a:pt x="658" y="1029"/>
                  </a:lnTo>
                  <a:lnTo>
                    <a:pt x="649" y="1019"/>
                  </a:lnTo>
                  <a:lnTo>
                    <a:pt x="651" y="996"/>
                  </a:lnTo>
                  <a:lnTo>
                    <a:pt x="647" y="981"/>
                  </a:lnTo>
                  <a:lnTo>
                    <a:pt x="661" y="960"/>
                  </a:lnTo>
                  <a:lnTo>
                    <a:pt x="653" y="932"/>
                  </a:lnTo>
                  <a:lnTo>
                    <a:pt x="630" y="919"/>
                  </a:lnTo>
                  <a:lnTo>
                    <a:pt x="612" y="912"/>
                  </a:lnTo>
                  <a:lnTo>
                    <a:pt x="581" y="881"/>
                  </a:lnTo>
                  <a:lnTo>
                    <a:pt x="537" y="893"/>
                  </a:lnTo>
                  <a:lnTo>
                    <a:pt x="501" y="896"/>
                  </a:lnTo>
                  <a:lnTo>
                    <a:pt x="453" y="879"/>
                  </a:lnTo>
                  <a:lnTo>
                    <a:pt x="425" y="870"/>
                  </a:lnTo>
                  <a:lnTo>
                    <a:pt x="389" y="886"/>
                  </a:lnTo>
                  <a:lnTo>
                    <a:pt x="380" y="900"/>
                  </a:lnTo>
                  <a:lnTo>
                    <a:pt x="350" y="900"/>
                  </a:lnTo>
                  <a:lnTo>
                    <a:pt x="357" y="874"/>
                  </a:lnTo>
                  <a:lnTo>
                    <a:pt x="373" y="866"/>
                  </a:lnTo>
                  <a:lnTo>
                    <a:pt x="383" y="849"/>
                  </a:lnTo>
                  <a:lnTo>
                    <a:pt x="371" y="833"/>
                  </a:lnTo>
                  <a:lnTo>
                    <a:pt x="350" y="831"/>
                  </a:lnTo>
                  <a:lnTo>
                    <a:pt x="337" y="847"/>
                  </a:lnTo>
                  <a:lnTo>
                    <a:pt x="323" y="868"/>
                  </a:lnTo>
                  <a:lnTo>
                    <a:pt x="308" y="858"/>
                  </a:lnTo>
                  <a:lnTo>
                    <a:pt x="291" y="870"/>
                  </a:lnTo>
                  <a:lnTo>
                    <a:pt x="275" y="843"/>
                  </a:lnTo>
                  <a:lnTo>
                    <a:pt x="259" y="840"/>
                  </a:lnTo>
                  <a:lnTo>
                    <a:pt x="259" y="874"/>
                  </a:lnTo>
                  <a:lnTo>
                    <a:pt x="241" y="866"/>
                  </a:lnTo>
                  <a:lnTo>
                    <a:pt x="228" y="866"/>
                  </a:lnTo>
                  <a:lnTo>
                    <a:pt x="212" y="854"/>
                  </a:lnTo>
                  <a:lnTo>
                    <a:pt x="216" y="826"/>
                  </a:lnTo>
                  <a:lnTo>
                    <a:pt x="196" y="835"/>
                  </a:lnTo>
                  <a:lnTo>
                    <a:pt x="168" y="843"/>
                  </a:lnTo>
                  <a:lnTo>
                    <a:pt x="179" y="863"/>
                  </a:lnTo>
                  <a:lnTo>
                    <a:pt x="179" y="897"/>
                  </a:lnTo>
                  <a:lnTo>
                    <a:pt x="186" y="935"/>
                  </a:lnTo>
                  <a:lnTo>
                    <a:pt x="191" y="942"/>
                  </a:lnTo>
                  <a:lnTo>
                    <a:pt x="197" y="976"/>
                  </a:lnTo>
                  <a:lnTo>
                    <a:pt x="186" y="999"/>
                  </a:lnTo>
                  <a:lnTo>
                    <a:pt x="168" y="994"/>
                  </a:lnTo>
                  <a:lnTo>
                    <a:pt x="161" y="978"/>
                  </a:lnTo>
                  <a:lnTo>
                    <a:pt x="129" y="988"/>
                  </a:lnTo>
                  <a:lnTo>
                    <a:pt x="122" y="971"/>
                  </a:lnTo>
                  <a:lnTo>
                    <a:pt x="106" y="955"/>
                  </a:lnTo>
                  <a:lnTo>
                    <a:pt x="93" y="943"/>
                  </a:lnTo>
                  <a:lnTo>
                    <a:pt x="106" y="912"/>
                  </a:lnTo>
                  <a:lnTo>
                    <a:pt x="109" y="881"/>
                  </a:lnTo>
                  <a:lnTo>
                    <a:pt x="137" y="870"/>
                  </a:lnTo>
                  <a:lnTo>
                    <a:pt x="127" y="838"/>
                  </a:lnTo>
                  <a:lnTo>
                    <a:pt x="145" y="812"/>
                  </a:lnTo>
                  <a:lnTo>
                    <a:pt x="166" y="805"/>
                  </a:lnTo>
                  <a:lnTo>
                    <a:pt x="184" y="782"/>
                  </a:lnTo>
                  <a:lnTo>
                    <a:pt x="207" y="785"/>
                  </a:lnTo>
                  <a:lnTo>
                    <a:pt x="212" y="755"/>
                  </a:lnTo>
                  <a:lnTo>
                    <a:pt x="223" y="741"/>
                  </a:lnTo>
                  <a:lnTo>
                    <a:pt x="214" y="732"/>
                  </a:lnTo>
                  <a:lnTo>
                    <a:pt x="225" y="709"/>
                  </a:lnTo>
                  <a:lnTo>
                    <a:pt x="236" y="663"/>
                  </a:lnTo>
                  <a:lnTo>
                    <a:pt x="202" y="659"/>
                  </a:lnTo>
                  <a:lnTo>
                    <a:pt x="186" y="644"/>
                  </a:lnTo>
                  <a:lnTo>
                    <a:pt x="160" y="640"/>
                  </a:lnTo>
                  <a:lnTo>
                    <a:pt x="137" y="631"/>
                  </a:lnTo>
                  <a:lnTo>
                    <a:pt x="116" y="638"/>
                  </a:lnTo>
                  <a:lnTo>
                    <a:pt x="106" y="617"/>
                  </a:lnTo>
                  <a:lnTo>
                    <a:pt x="88" y="603"/>
                  </a:lnTo>
                  <a:lnTo>
                    <a:pt x="70" y="610"/>
                  </a:lnTo>
                  <a:lnTo>
                    <a:pt x="38" y="615"/>
                  </a:lnTo>
                  <a:lnTo>
                    <a:pt x="15" y="598"/>
                  </a:lnTo>
                  <a:lnTo>
                    <a:pt x="29" y="570"/>
                  </a:lnTo>
                  <a:lnTo>
                    <a:pt x="20" y="536"/>
                  </a:lnTo>
                  <a:lnTo>
                    <a:pt x="9" y="500"/>
                  </a:lnTo>
                  <a:lnTo>
                    <a:pt x="47" y="463"/>
                  </a:lnTo>
                  <a:lnTo>
                    <a:pt x="43" y="435"/>
                  </a:lnTo>
                  <a:lnTo>
                    <a:pt x="31" y="414"/>
                  </a:lnTo>
                  <a:lnTo>
                    <a:pt x="47" y="391"/>
                  </a:lnTo>
                  <a:lnTo>
                    <a:pt x="34" y="371"/>
                  </a:lnTo>
                  <a:lnTo>
                    <a:pt x="34" y="334"/>
                  </a:lnTo>
                  <a:lnTo>
                    <a:pt x="15" y="325"/>
                  </a:lnTo>
                  <a:lnTo>
                    <a:pt x="9" y="315"/>
                  </a:lnTo>
                  <a:lnTo>
                    <a:pt x="4" y="283"/>
                  </a:lnTo>
                  <a:lnTo>
                    <a:pt x="0" y="248"/>
                  </a:lnTo>
                  <a:lnTo>
                    <a:pt x="18" y="212"/>
                  </a:lnTo>
                  <a:lnTo>
                    <a:pt x="34" y="186"/>
                  </a:lnTo>
                  <a:lnTo>
                    <a:pt x="57" y="164"/>
                  </a:lnTo>
                  <a:lnTo>
                    <a:pt x="64" y="145"/>
                  </a:lnTo>
                  <a:lnTo>
                    <a:pt x="82" y="125"/>
                  </a:lnTo>
                  <a:lnTo>
                    <a:pt x="86" y="97"/>
                  </a:lnTo>
                  <a:lnTo>
                    <a:pt x="93" y="60"/>
                  </a:lnTo>
                  <a:lnTo>
                    <a:pt x="82" y="37"/>
                  </a:lnTo>
                  <a:lnTo>
                    <a:pt x="106" y="33"/>
                  </a:lnTo>
                  <a:lnTo>
                    <a:pt x="150" y="33"/>
                  </a:lnTo>
                  <a:lnTo>
                    <a:pt x="134" y="14"/>
                  </a:lnTo>
                  <a:lnTo>
                    <a:pt x="145" y="3"/>
                  </a:lnTo>
                  <a:lnTo>
                    <a:pt x="178" y="0"/>
                  </a:lnTo>
                  <a:lnTo>
                    <a:pt x="197" y="18"/>
                  </a:lnTo>
                  <a:lnTo>
                    <a:pt x="218" y="30"/>
                  </a:lnTo>
                  <a:lnTo>
                    <a:pt x="223" y="5"/>
                  </a:lnTo>
                </a:path>
              </a:pathLst>
            </a:custGeom>
            <a:solidFill>
              <a:srgbClr val="336699"/>
            </a:solidFill>
            <a:ln w="3175" cap="rnd">
              <a:solidFill>
                <a:schemeClr val="tx1"/>
              </a:solidFill>
              <a:round/>
              <a:headEnd/>
              <a:tailEnd/>
            </a:ln>
          </p:spPr>
          <p:txBody>
            <a:bodyPr/>
            <a:lstStyle/>
            <a:p>
              <a:endParaRPr lang="en-US"/>
            </a:p>
          </p:txBody>
        </p:sp>
        <p:sp>
          <p:nvSpPr>
            <p:cNvPr id="16394" name="Freeform 7"/>
            <p:cNvSpPr>
              <a:spLocks/>
            </p:cNvSpPr>
            <p:nvPr/>
          </p:nvSpPr>
          <p:spPr bwMode="gray">
            <a:xfrm>
              <a:off x="2556" y="1297"/>
              <a:ext cx="342" cy="264"/>
            </a:xfrm>
            <a:custGeom>
              <a:avLst/>
              <a:gdLst>
                <a:gd name="T0" fmla="*/ 0 w 432"/>
                <a:gd name="T1" fmla="*/ 1 h 375"/>
                <a:gd name="T2" fmla="*/ 2 w 432"/>
                <a:gd name="T3" fmla="*/ 1 h 375"/>
                <a:gd name="T4" fmla="*/ 2 w 432"/>
                <a:gd name="T5" fmla="*/ 1 h 375"/>
                <a:gd name="T6" fmla="*/ 2 w 432"/>
                <a:gd name="T7" fmla="*/ 1 h 375"/>
                <a:gd name="T8" fmla="*/ 2 w 432"/>
                <a:gd name="T9" fmla="*/ 1 h 375"/>
                <a:gd name="T10" fmla="*/ 2 w 432"/>
                <a:gd name="T11" fmla="*/ 1 h 375"/>
                <a:gd name="T12" fmla="*/ 2 w 432"/>
                <a:gd name="T13" fmla="*/ 1 h 375"/>
                <a:gd name="T14" fmla="*/ 2 w 432"/>
                <a:gd name="T15" fmla="*/ 1 h 375"/>
                <a:gd name="T16" fmla="*/ 2 w 432"/>
                <a:gd name="T17" fmla="*/ 0 h 375"/>
                <a:gd name="T18" fmla="*/ 2 w 432"/>
                <a:gd name="T19" fmla="*/ 1 h 375"/>
                <a:gd name="T20" fmla="*/ 2 w 432"/>
                <a:gd name="T21" fmla="*/ 1 h 375"/>
                <a:gd name="T22" fmla="*/ 2 w 432"/>
                <a:gd name="T23" fmla="*/ 1 h 375"/>
                <a:gd name="T24" fmla="*/ 2 w 432"/>
                <a:gd name="T25" fmla="*/ 1 h 375"/>
                <a:gd name="T26" fmla="*/ 2 w 432"/>
                <a:gd name="T27" fmla="*/ 1 h 375"/>
                <a:gd name="T28" fmla="*/ 2 w 432"/>
                <a:gd name="T29" fmla="*/ 1 h 375"/>
                <a:gd name="T30" fmla="*/ 2 w 432"/>
                <a:gd name="T31" fmla="*/ 1 h 375"/>
                <a:gd name="T32" fmla="*/ 2 w 432"/>
                <a:gd name="T33" fmla="*/ 1 h 375"/>
                <a:gd name="T34" fmla="*/ 2 w 432"/>
                <a:gd name="T35" fmla="*/ 1 h 375"/>
                <a:gd name="T36" fmla="*/ 2 w 432"/>
                <a:gd name="T37" fmla="*/ 1 h 375"/>
                <a:gd name="T38" fmla="*/ 2 w 432"/>
                <a:gd name="T39" fmla="*/ 1 h 375"/>
                <a:gd name="T40" fmla="*/ 2 w 432"/>
                <a:gd name="T41" fmla="*/ 1 h 375"/>
                <a:gd name="T42" fmla="*/ 2 w 432"/>
                <a:gd name="T43" fmla="*/ 1 h 375"/>
                <a:gd name="T44" fmla="*/ 2 w 432"/>
                <a:gd name="T45" fmla="*/ 1 h 375"/>
                <a:gd name="T46" fmla="*/ 2 w 432"/>
                <a:gd name="T47" fmla="*/ 1 h 375"/>
                <a:gd name="T48" fmla="*/ 2 w 432"/>
                <a:gd name="T49" fmla="*/ 1 h 375"/>
                <a:gd name="T50" fmla="*/ 2 w 432"/>
                <a:gd name="T51" fmla="*/ 1 h 375"/>
                <a:gd name="T52" fmla="*/ 2 w 432"/>
                <a:gd name="T53" fmla="*/ 1 h 375"/>
                <a:gd name="T54" fmla="*/ 2 w 432"/>
                <a:gd name="T55" fmla="*/ 1 h 375"/>
                <a:gd name="T56" fmla="*/ 2 w 432"/>
                <a:gd name="T57" fmla="*/ 1 h 375"/>
                <a:gd name="T58" fmla="*/ 2 w 432"/>
                <a:gd name="T59" fmla="*/ 1 h 375"/>
                <a:gd name="T60" fmla="*/ 2 w 432"/>
                <a:gd name="T61" fmla="*/ 1 h 375"/>
                <a:gd name="T62" fmla="*/ 2 w 432"/>
                <a:gd name="T63" fmla="*/ 1 h 375"/>
                <a:gd name="T64" fmla="*/ 2 w 432"/>
                <a:gd name="T65" fmla="*/ 1 h 375"/>
                <a:gd name="T66" fmla="*/ 2 w 432"/>
                <a:gd name="T67" fmla="*/ 1 h 375"/>
                <a:gd name="T68" fmla="*/ 2 w 432"/>
                <a:gd name="T69" fmla="*/ 1 h 375"/>
                <a:gd name="T70" fmla="*/ 2 w 432"/>
                <a:gd name="T71" fmla="*/ 1 h 375"/>
                <a:gd name="T72" fmla="*/ 2 w 432"/>
                <a:gd name="T73" fmla="*/ 1 h 375"/>
                <a:gd name="T74" fmla="*/ 2 w 432"/>
                <a:gd name="T75" fmla="*/ 1 h 375"/>
                <a:gd name="T76" fmla="*/ 2 w 432"/>
                <a:gd name="T77" fmla="*/ 1 h 375"/>
                <a:gd name="T78" fmla="*/ 2 w 432"/>
                <a:gd name="T79" fmla="*/ 1 h 375"/>
                <a:gd name="T80" fmla="*/ 2 w 432"/>
                <a:gd name="T81" fmla="*/ 1 h 375"/>
                <a:gd name="T82" fmla="*/ 2 w 432"/>
                <a:gd name="T83" fmla="*/ 1 h 375"/>
                <a:gd name="T84" fmla="*/ 2 w 432"/>
                <a:gd name="T85" fmla="*/ 1 h 375"/>
                <a:gd name="T86" fmla="*/ 2 w 432"/>
                <a:gd name="T87" fmla="*/ 1 h 375"/>
                <a:gd name="T88" fmla="*/ 2 w 432"/>
                <a:gd name="T89" fmla="*/ 1 h 375"/>
                <a:gd name="T90" fmla="*/ 2 w 432"/>
                <a:gd name="T91" fmla="*/ 1 h 375"/>
                <a:gd name="T92" fmla="*/ 2 w 432"/>
                <a:gd name="T93" fmla="*/ 1 h 375"/>
                <a:gd name="T94" fmla="*/ 2 w 432"/>
                <a:gd name="T95" fmla="*/ 1 h 375"/>
                <a:gd name="T96" fmla="*/ 2 w 432"/>
                <a:gd name="T97" fmla="*/ 1 h 375"/>
                <a:gd name="T98" fmla="*/ 2 w 432"/>
                <a:gd name="T99" fmla="*/ 1 h 375"/>
                <a:gd name="T100" fmla="*/ 2 w 432"/>
                <a:gd name="T101" fmla="*/ 1 h 375"/>
                <a:gd name="T102" fmla="*/ 2 w 432"/>
                <a:gd name="T103" fmla="*/ 1 h 375"/>
                <a:gd name="T104" fmla="*/ 2 w 432"/>
                <a:gd name="T105" fmla="*/ 1 h 375"/>
                <a:gd name="T106" fmla="*/ 2 w 432"/>
                <a:gd name="T107" fmla="*/ 1 h 375"/>
                <a:gd name="T108" fmla="*/ 2 w 432"/>
                <a:gd name="T109" fmla="*/ 1 h 375"/>
                <a:gd name="T110" fmla="*/ 2 w 432"/>
                <a:gd name="T111" fmla="*/ 1 h 375"/>
                <a:gd name="T112" fmla="*/ 0 w 432"/>
                <a:gd name="T113" fmla="*/ 1 h 3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32"/>
                <a:gd name="T172" fmla="*/ 0 h 375"/>
                <a:gd name="T173" fmla="*/ 432 w 432"/>
                <a:gd name="T174" fmla="*/ 375 h 37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32" h="375">
                  <a:moveTo>
                    <a:pt x="0" y="124"/>
                  </a:moveTo>
                  <a:lnTo>
                    <a:pt x="21" y="112"/>
                  </a:lnTo>
                  <a:lnTo>
                    <a:pt x="46" y="103"/>
                  </a:lnTo>
                  <a:lnTo>
                    <a:pt x="52" y="61"/>
                  </a:lnTo>
                  <a:lnTo>
                    <a:pt x="67" y="40"/>
                  </a:lnTo>
                  <a:lnTo>
                    <a:pt x="83" y="21"/>
                  </a:lnTo>
                  <a:lnTo>
                    <a:pt x="104" y="25"/>
                  </a:lnTo>
                  <a:lnTo>
                    <a:pt x="116" y="9"/>
                  </a:lnTo>
                  <a:lnTo>
                    <a:pt x="169" y="0"/>
                  </a:lnTo>
                  <a:lnTo>
                    <a:pt x="200" y="15"/>
                  </a:lnTo>
                  <a:lnTo>
                    <a:pt x="216" y="36"/>
                  </a:lnTo>
                  <a:lnTo>
                    <a:pt x="258" y="43"/>
                  </a:lnTo>
                  <a:lnTo>
                    <a:pt x="277" y="61"/>
                  </a:lnTo>
                  <a:lnTo>
                    <a:pt x="301" y="64"/>
                  </a:lnTo>
                  <a:lnTo>
                    <a:pt x="332" y="64"/>
                  </a:lnTo>
                  <a:lnTo>
                    <a:pt x="342" y="48"/>
                  </a:lnTo>
                  <a:lnTo>
                    <a:pt x="354" y="76"/>
                  </a:lnTo>
                  <a:lnTo>
                    <a:pt x="372" y="94"/>
                  </a:lnTo>
                  <a:lnTo>
                    <a:pt x="357" y="112"/>
                  </a:lnTo>
                  <a:lnTo>
                    <a:pt x="372" y="140"/>
                  </a:lnTo>
                  <a:lnTo>
                    <a:pt x="391" y="164"/>
                  </a:lnTo>
                  <a:lnTo>
                    <a:pt x="400" y="192"/>
                  </a:lnTo>
                  <a:lnTo>
                    <a:pt x="381" y="203"/>
                  </a:lnTo>
                  <a:lnTo>
                    <a:pt x="396" y="225"/>
                  </a:lnTo>
                  <a:lnTo>
                    <a:pt x="412" y="240"/>
                  </a:lnTo>
                  <a:lnTo>
                    <a:pt x="431" y="255"/>
                  </a:lnTo>
                  <a:lnTo>
                    <a:pt x="427" y="279"/>
                  </a:lnTo>
                  <a:lnTo>
                    <a:pt x="406" y="268"/>
                  </a:lnTo>
                  <a:lnTo>
                    <a:pt x="391" y="255"/>
                  </a:lnTo>
                  <a:lnTo>
                    <a:pt x="360" y="252"/>
                  </a:lnTo>
                  <a:lnTo>
                    <a:pt x="335" y="264"/>
                  </a:lnTo>
                  <a:lnTo>
                    <a:pt x="354" y="283"/>
                  </a:lnTo>
                  <a:lnTo>
                    <a:pt x="301" y="286"/>
                  </a:lnTo>
                  <a:lnTo>
                    <a:pt x="286" y="294"/>
                  </a:lnTo>
                  <a:lnTo>
                    <a:pt x="298" y="313"/>
                  </a:lnTo>
                  <a:lnTo>
                    <a:pt x="295" y="340"/>
                  </a:lnTo>
                  <a:lnTo>
                    <a:pt x="292" y="374"/>
                  </a:lnTo>
                  <a:lnTo>
                    <a:pt x="270" y="352"/>
                  </a:lnTo>
                  <a:lnTo>
                    <a:pt x="258" y="340"/>
                  </a:lnTo>
                  <a:lnTo>
                    <a:pt x="234" y="337"/>
                  </a:lnTo>
                  <a:lnTo>
                    <a:pt x="227" y="337"/>
                  </a:lnTo>
                  <a:lnTo>
                    <a:pt x="206" y="328"/>
                  </a:lnTo>
                  <a:lnTo>
                    <a:pt x="190" y="316"/>
                  </a:lnTo>
                  <a:lnTo>
                    <a:pt x="209" y="294"/>
                  </a:lnTo>
                  <a:lnTo>
                    <a:pt x="200" y="276"/>
                  </a:lnTo>
                  <a:lnTo>
                    <a:pt x="185" y="268"/>
                  </a:lnTo>
                  <a:lnTo>
                    <a:pt x="165" y="276"/>
                  </a:lnTo>
                  <a:lnTo>
                    <a:pt x="147" y="249"/>
                  </a:lnTo>
                  <a:lnTo>
                    <a:pt x="126" y="237"/>
                  </a:lnTo>
                  <a:lnTo>
                    <a:pt x="98" y="234"/>
                  </a:lnTo>
                  <a:lnTo>
                    <a:pt x="83" y="222"/>
                  </a:lnTo>
                  <a:lnTo>
                    <a:pt x="62" y="210"/>
                  </a:lnTo>
                  <a:lnTo>
                    <a:pt x="52" y="188"/>
                  </a:lnTo>
                  <a:lnTo>
                    <a:pt x="42" y="170"/>
                  </a:lnTo>
                  <a:lnTo>
                    <a:pt x="24" y="155"/>
                  </a:lnTo>
                  <a:lnTo>
                    <a:pt x="9" y="149"/>
                  </a:lnTo>
                  <a:lnTo>
                    <a:pt x="0" y="124"/>
                  </a:lnTo>
                </a:path>
              </a:pathLst>
            </a:custGeom>
            <a:solidFill>
              <a:schemeClr val="hlink"/>
            </a:solidFill>
            <a:ln w="3175" cap="rnd">
              <a:solidFill>
                <a:schemeClr val="tx1"/>
              </a:solidFill>
              <a:round/>
              <a:headEnd/>
              <a:tailEnd/>
            </a:ln>
          </p:spPr>
          <p:txBody>
            <a:bodyPr/>
            <a:lstStyle/>
            <a:p>
              <a:endParaRPr lang="en-US"/>
            </a:p>
          </p:txBody>
        </p:sp>
        <p:sp>
          <p:nvSpPr>
            <p:cNvPr id="16395" name="Freeform 8"/>
            <p:cNvSpPr>
              <a:spLocks/>
            </p:cNvSpPr>
            <p:nvPr/>
          </p:nvSpPr>
          <p:spPr bwMode="gray">
            <a:xfrm>
              <a:off x="2453" y="1464"/>
              <a:ext cx="335" cy="364"/>
            </a:xfrm>
            <a:custGeom>
              <a:avLst/>
              <a:gdLst>
                <a:gd name="T0" fmla="*/ 2 w 426"/>
                <a:gd name="T1" fmla="*/ 1 h 519"/>
                <a:gd name="T2" fmla="*/ 2 w 426"/>
                <a:gd name="T3" fmla="*/ 1 h 519"/>
                <a:gd name="T4" fmla="*/ 2 w 426"/>
                <a:gd name="T5" fmla="*/ 1 h 519"/>
                <a:gd name="T6" fmla="*/ 2 w 426"/>
                <a:gd name="T7" fmla="*/ 1 h 519"/>
                <a:gd name="T8" fmla="*/ 2 w 426"/>
                <a:gd name="T9" fmla="*/ 1 h 519"/>
                <a:gd name="T10" fmla="*/ 2 w 426"/>
                <a:gd name="T11" fmla="*/ 1 h 519"/>
                <a:gd name="T12" fmla="*/ 2 w 426"/>
                <a:gd name="T13" fmla="*/ 1 h 519"/>
                <a:gd name="T14" fmla="*/ 2 w 426"/>
                <a:gd name="T15" fmla="*/ 1 h 519"/>
                <a:gd name="T16" fmla="*/ 2 w 426"/>
                <a:gd name="T17" fmla="*/ 1 h 519"/>
                <a:gd name="T18" fmla="*/ 2 w 426"/>
                <a:gd name="T19" fmla="*/ 1 h 519"/>
                <a:gd name="T20" fmla="*/ 2 w 426"/>
                <a:gd name="T21" fmla="*/ 1 h 519"/>
                <a:gd name="T22" fmla="*/ 2 w 426"/>
                <a:gd name="T23" fmla="*/ 1 h 519"/>
                <a:gd name="T24" fmla="*/ 2 w 426"/>
                <a:gd name="T25" fmla="*/ 1 h 519"/>
                <a:gd name="T26" fmla="*/ 0 w 426"/>
                <a:gd name="T27" fmla="*/ 1 h 519"/>
                <a:gd name="T28" fmla="*/ 2 w 426"/>
                <a:gd name="T29" fmla="*/ 1 h 519"/>
                <a:gd name="T30" fmla="*/ 2 w 426"/>
                <a:gd name="T31" fmla="*/ 1 h 519"/>
                <a:gd name="T32" fmla="*/ 2 w 426"/>
                <a:gd name="T33" fmla="*/ 1 h 519"/>
                <a:gd name="T34" fmla="*/ 2 w 426"/>
                <a:gd name="T35" fmla="*/ 1 h 519"/>
                <a:gd name="T36" fmla="*/ 2 w 426"/>
                <a:gd name="T37" fmla="*/ 1 h 519"/>
                <a:gd name="T38" fmla="*/ 2 w 426"/>
                <a:gd name="T39" fmla="*/ 1 h 519"/>
                <a:gd name="T40" fmla="*/ 2 w 426"/>
                <a:gd name="T41" fmla="*/ 1 h 519"/>
                <a:gd name="T42" fmla="*/ 2 w 426"/>
                <a:gd name="T43" fmla="*/ 1 h 519"/>
                <a:gd name="T44" fmla="*/ 2 w 426"/>
                <a:gd name="T45" fmla="*/ 1 h 519"/>
                <a:gd name="T46" fmla="*/ 2 w 426"/>
                <a:gd name="T47" fmla="*/ 1 h 519"/>
                <a:gd name="T48" fmla="*/ 2 w 426"/>
                <a:gd name="T49" fmla="*/ 1 h 519"/>
                <a:gd name="T50" fmla="*/ 2 w 426"/>
                <a:gd name="T51" fmla="*/ 1 h 519"/>
                <a:gd name="T52" fmla="*/ 2 w 426"/>
                <a:gd name="T53" fmla="*/ 1 h 519"/>
                <a:gd name="T54" fmla="*/ 2 w 426"/>
                <a:gd name="T55" fmla="*/ 1 h 519"/>
                <a:gd name="T56" fmla="*/ 2 w 426"/>
                <a:gd name="T57" fmla="*/ 1 h 519"/>
                <a:gd name="T58" fmla="*/ 2 w 426"/>
                <a:gd name="T59" fmla="*/ 1 h 519"/>
                <a:gd name="T60" fmla="*/ 2 w 426"/>
                <a:gd name="T61" fmla="*/ 1 h 519"/>
                <a:gd name="T62" fmla="*/ 2 w 426"/>
                <a:gd name="T63" fmla="*/ 1 h 519"/>
                <a:gd name="T64" fmla="*/ 2 w 426"/>
                <a:gd name="T65" fmla="*/ 1 h 519"/>
                <a:gd name="T66" fmla="*/ 2 w 426"/>
                <a:gd name="T67" fmla="*/ 1 h 519"/>
                <a:gd name="T68" fmla="*/ 2 w 426"/>
                <a:gd name="T69" fmla="*/ 1 h 519"/>
                <a:gd name="T70" fmla="*/ 2 w 426"/>
                <a:gd name="T71" fmla="*/ 1 h 519"/>
                <a:gd name="T72" fmla="*/ 2 w 426"/>
                <a:gd name="T73" fmla="*/ 1 h 519"/>
                <a:gd name="T74" fmla="*/ 2 w 426"/>
                <a:gd name="T75" fmla="*/ 1 h 519"/>
                <a:gd name="T76" fmla="*/ 2 w 426"/>
                <a:gd name="T77" fmla="*/ 1 h 519"/>
                <a:gd name="T78" fmla="*/ 2 w 426"/>
                <a:gd name="T79" fmla="*/ 0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26"/>
                <a:gd name="T121" fmla="*/ 0 h 519"/>
                <a:gd name="T122" fmla="*/ 426 w 426"/>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26" h="519">
                  <a:moveTo>
                    <a:pt x="235" y="0"/>
                  </a:moveTo>
                  <a:lnTo>
                    <a:pt x="254" y="24"/>
                  </a:lnTo>
                  <a:lnTo>
                    <a:pt x="269" y="36"/>
                  </a:lnTo>
                  <a:lnTo>
                    <a:pt x="288" y="52"/>
                  </a:lnTo>
                  <a:lnTo>
                    <a:pt x="297" y="80"/>
                  </a:lnTo>
                  <a:lnTo>
                    <a:pt x="294" y="107"/>
                  </a:lnTo>
                  <a:lnTo>
                    <a:pt x="261" y="123"/>
                  </a:lnTo>
                  <a:lnTo>
                    <a:pt x="269" y="153"/>
                  </a:lnTo>
                  <a:lnTo>
                    <a:pt x="276" y="172"/>
                  </a:lnTo>
                  <a:lnTo>
                    <a:pt x="276" y="193"/>
                  </a:lnTo>
                  <a:lnTo>
                    <a:pt x="254" y="180"/>
                  </a:lnTo>
                  <a:lnTo>
                    <a:pt x="224" y="177"/>
                  </a:lnTo>
                  <a:lnTo>
                    <a:pt x="213" y="202"/>
                  </a:lnTo>
                  <a:lnTo>
                    <a:pt x="228" y="226"/>
                  </a:lnTo>
                  <a:lnTo>
                    <a:pt x="206" y="233"/>
                  </a:lnTo>
                  <a:lnTo>
                    <a:pt x="194" y="218"/>
                  </a:lnTo>
                  <a:lnTo>
                    <a:pt x="170" y="226"/>
                  </a:lnTo>
                  <a:lnTo>
                    <a:pt x="133" y="224"/>
                  </a:lnTo>
                  <a:lnTo>
                    <a:pt x="102" y="230"/>
                  </a:lnTo>
                  <a:lnTo>
                    <a:pt x="100" y="246"/>
                  </a:lnTo>
                  <a:lnTo>
                    <a:pt x="84" y="254"/>
                  </a:lnTo>
                  <a:lnTo>
                    <a:pt x="69" y="248"/>
                  </a:lnTo>
                  <a:lnTo>
                    <a:pt x="72" y="215"/>
                  </a:lnTo>
                  <a:lnTo>
                    <a:pt x="55" y="219"/>
                  </a:lnTo>
                  <a:lnTo>
                    <a:pt x="41" y="229"/>
                  </a:lnTo>
                  <a:lnTo>
                    <a:pt x="27" y="242"/>
                  </a:lnTo>
                  <a:lnTo>
                    <a:pt x="11" y="246"/>
                  </a:lnTo>
                  <a:lnTo>
                    <a:pt x="0" y="272"/>
                  </a:lnTo>
                  <a:lnTo>
                    <a:pt x="9" y="297"/>
                  </a:lnTo>
                  <a:lnTo>
                    <a:pt x="14" y="318"/>
                  </a:lnTo>
                  <a:lnTo>
                    <a:pt x="51" y="322"/>
                  </a:lnTo>
                  <a:lnTo>
                    <a:pt x="72" y="307"/>
                  </a:lnTo>
                  <a:lnTo>
                    <a:pt x="91" y="334"/>
                  </a:lnTo>
                  <a:lnTo>
                    <a:pt x="106" y="359"/>
                  </a:lnTo>
                  <a:lnTo>
                    <a:pt x="106" y="377"/>
                  </a:lnTo>
                  <a:lnTo>
                    <a:pt x="122" y="386"/>
                  </a:lnTo>
                  <a:lnTo>
                    <a:pt x="132" y="391"/>
                  </a:lnTo>
                  <a:lnTo>
                    <a:pt x="148" y="409"/>
                  </a:lnTo>
                  <a:lnTo>
                    <a:pt x="176" y="441"/>
                  </a:lnTo>
                  <a:lnTo>
                    <a:pt x="185" y="454"/>
                  </a:lnTo>
                  <a:lnTo>
                    <a:pt x="173" y="469"/>
                  </a:lnTo>
                  <a:lnTo>
                    <a:pt x="157" y="487"/>
                  </a:lnTo>
                  <a:lnTo>
                    <a:pt x="183" y="505"/>
                  </a:lnTo>
                  <a:lnTo>
                    <a:pt x="224" y="493"/>
                  </a:lnTo>
                  <a:lnTo>
                    <a:pt x="249" y="476"/>
                  </a:lnTo>
                  <a:lnTo>
                    <a:pt x="264" y="466"/>
                  </a:lnTo>
                  <a:lnTo>
                    <a:pt x="285" y="466"/>
                  </a:lnTo>
                  <a:lnTo>
                    <a:pt x="262" y="492"/>
                  </a:lnTo>
                  <a:lnTo>
                    <a:pt x="273" y="511"/>
                  </a:lnTo>
                  <a:lnTo>
                    <a:pt x="320" y="512"/>
                  </a:lnTo>
                  <a:lnTo>
                    <a:pt x="342" y="518"/>
                  </a:lnTo>
                  <a:lnTo>
                    <a:pt x="355" y="509"/>
                  </a:lnTo>
                  <a:lnTo>
                    <a:pt x="370" y="494"/>
                  </a:lnTo>
                  <a:lnTo>
                    <a:pt x="395" y="472"/>
                  </a:lnTo>
                  <a:lnTo>
                    <a:pt x="379" y="445"/>
                  </a:lnTo>
                  <a:lnTo>
                    <a:pt x="373" y="426"/>
                  </a:lnTo>
                  <a:lnTo>
                    <a:pt x="385" y="408"/>
                  </a:lnTo>
                  <a:lnTo>
                    <a:pt x="376" y="392"/>
                  </a:lnTo>
                  <a:lnTo>
                    <a:pt x="376" y="371"/>
                  </a:lnTo>
                  <a:lnTo>
                    <a:pt x="370" y="353"/>
                  </a:lnTo>
                  <a:lnTo>
                    <a:pt x="347" y="334"/>
                  </a:lnTo>
                  <a:lnTo>
                    <a:pt x="345" y="297"/>
                  </a:lnTo>
                  <a:lnTo>
                    <a:pt x="340" y="272"/>
                  </a:lnTo>
                  <a:lnTo>
                    <a:pt x="352" y="242"/>
                  </a:lnTo>
                  <a:lnTo>
                    <a:pt x="367" y="208"/>
                  </a:lnTo>
                  <a:lnTo>
                    <a:pt x="391" y="180"/>
                  </a:lnTo>
                  <a:lnTo>
                    <a:pt x="400" y="159"/>
                  </a:lnTo>
                  <a:lnTo>
                    <a:pt x="425" y="134"/>
                  </a:lnTo>
                  <a:lnTo>
                    <a:pt x="418" y="134"/>
                  </a:lnTo>
                  <a:lnTo>
                    <a:pt x="393" y="106"/>
                  </a:lnTo>
                  <a:lnTo>
                    <a:pt x="370" y="104"/>
                  </a:lnTo>
                  <a:lnTo>
                    <a:pt x="344" y="98"/>
                  </a:lnTo>
                  <a:lnTo>
                    <a:pt x="327" y="82"/>
                  </a:lnTo>
                  <a:lnTo>
                    <a:pt x="340" y="67"/>
                  </a:lnTo>
                  <a:lnTo>
                    <a:pt x="340" y="46"/>
                  </a:lnTo>
                  <a:lnTo>
                    <a:pt x="322" y="34"/>
                  </a:lnTo>
                  <a:lnTo>
                    <a:pt x="294" y="39"/>
                  </a:lnTo>
                  <a:lnTo>
                    <a:pt x="282" y="21"/>
                  </a:lnTo>
                  <a:lnTo>
                    <a:pt x="269" y="6"/>
                  </a:lnTo>
                  <a:lnTo>
                    <a:pt x="235" y="0"/>
                  </a:lnTo>
                </a:path>
              </a:pathLst>
            </a:custGeom>
            <a:solidFill>
              <a:srgbClr val="336699"/>
            </a:solidFill>
            <a:ln w="3175" cap="rnd">
              <a:solidFill>
                <a:schemeClr val="tx1"/>
              </a:solidFill>
              <a:round/>
              <a:headEnd/>
              <a:tailEnd/>
            </a:ln>
          </p:spPr>
          <p:txBody>
            <a:bodyPr/>
            <a:lstStyle/>
            <a:p>
              <a:endParaRPr lang="en-US"/>
            </a:p>
          </p:txBody>
        </p:sp>
        <p:sp>
          <p:nvSpPr>
            <p:cNvPr id="16396" name="Freeform 9"/>
            <p:cNvSpPr>
              <a:spLocks/>
            </p:cNvSpPr>
            <p:nvPr/>
          </p:nvSpPr>
          <p:spPr bwMode="gray">
            <a:xfrm>
              <a:off x="2381" y="1384"/>
              <a:ext cx="305" cy="267"/>
            </a:xfrm>
            <a:custGeom>
              <a:avLst/>
              <a:gdLst>
                <a:gd name="T0" fmla="*/ 2 w 387"/>
                <a:gd name="T1" fmla="*/ 1 h 377"/>
                <a:gd name="T2" fmla="*/ 2 w 387"/>
                <a:gd name="T3" fmla="*/ 1 h 377"/>
                <a:gd name="T4" fmla="*/ 2 w 387"/>
                <a:gd name="T5" fmla="*/ 1 h 377"/>
                <a:gd name="T6" fmla="*/ 2 w 387"/>
                <a:gd name="T7" fmla="*/ 1 h 377"/>
                <a:gd name="T8" fmla="*/ 2 w 387"/>
                <a:gd name="T9" fmla="*/ 1 h 377"/>
                <a:gd name="T10" fmla="*/ 2 w 387"/>
                <a:gd name="T11" fmla="*/ 0 h 377"/>
                <a:gd name="T12" fmla="*/ 2 w 387"/>
                <a:gd name="T13" fmla="*/ 1 h 377"/>
                <a:gd name="T14" fmla="*/ 2 w 387"/>
                <a:gd name="T15" fmla="*/ 1 h 377"/>
                <a:gd name="T16" fmla="*/ 2 w 387"/>
                <a:gd name="T17" fmla="*/ 1 h 377"/>
                <a:gd name="T18" fmla="*/ 2 w 387"/>
                <a:gd name="T19" fmla="*/ 1 h 377"/>
                <a:gd name="T20" fmla="*/ 2 w 387"/>
                <a:gd name="T21" fmla="*/ 1 h 377"/>
                <a:gd name="T22" fmla="*/ 2 w 387"/>
                <a:gd name="T23" fmla="*/ 1 h 377"/>
                <a:gd name="T24" fmla="*/ 2 w 387"/>
                <a:gd name="T25" fmla="*/ 1 h 377"/>
                <a:gd name="T26" fmla="*/ 2 w 387"/>
                <a:gd name="T27" fmla="*/ 1 h 377"/>
                <a:gd name="T28" fmla="*/ 2 w 387"/>
                <a:gd name="T29" fmla="*/ 1 h 377"/>
                <a:gd name="T30" fmla="*/ 2 w 387"/>
                <a:gd name="T31" fmla="*/ 1 h 377"/>
                <a:gd name="T32" fmla="*/ 2 w 387"/>
                <a:gd name="T33" fmla="*/ 1 h 377"/>
                <a:gd name="T34" fmla="*/ 2 w 387"/>
                <a:gd name="T35" fmla="*/ 1 h 377"/>
                <a:gd name="T36" fmla="*/ 2 w 387"/>
                <a:gd name="T37" fmla="*/ 1 h 377"/>
                <a:gd name="T38" fmla="*/ 2 w 387"/>
                <a:gd name="T39" fmla="*/ 1 h 377"/>
                <a:gd name="T40" fmla="*/ 2 w 387"/>
                <a:gd name="T41" fmla="*/ 1 h 377"/>
                <a:gd name="T42" fmla="*/ 2 w 387"/>
                <a:gd name="T43" fmla="*/ 1 h 377"/>
                <a:gd name="T44" fmla="*/ 2 w 387"/>
                <a:gd name="T45" fmla="*/ 1 h 377"/>
                <a:gd name="T46" fmla="*/ 2 w 387"/>
                <a:gd name="T47" fmla="*/ 1 h 377"/>
                <a:gd name="T48" fmla="*/ 2 w 387"/>
                <a:gd name="T49" fmla="*/ 1 h 377"/>
                <a:gd name="T50" fmla="*/ 2 w 387"/>
                <a:gd name="T51" fmla="*/ 1 h 377"/>
                <a:gd name="T52" fmla="*/ 2 w 387"/>
                <a:gd name="T53" fmla="*/ 1 h 377"/>
                <a:gd name="T54" fmla="*/ 2 w 387"/>
                <a:gd name="T55" fmla="*/ 1 h 377"/>
                <a:gd name="T56" fmla="*/ 0 w 387"/>
                <a:gd name="T57" fmla="*/ 1 h 377"/>
                <a:gd name="T58" fmla="*/ 0 w 387"/>
                <a:gd name="T59" fmla="*/ 1 h 377"/>
                <a:gd name="T60" fmla="*/ 2 w 387"/>
                <a:gd name="T61" fmla="*/ 1 h 377"/>
                <a:gd name="T62" fmla="*/ 2 w 387"/>
                <a:gd name="T63" fmla="*/ 1 h 377"/>
                <a:gd name="T64" fmla="*/ 2 w 387"/>
                <a:gd name="T65" fmla="*/ 1 h 377"/>
                <a:gd name="T66" fmla="*/ 2 w 387"/>
                <a:gd name="T67" fmla="*/ 1 h 377"/>
                <a:gd name="T68" fmla="*/ 2 w 387"/>
                <a:gd name="T69" fmla="*/ 1 h 377"/>
                <a:gd name="T70" fmla="*/ 2 w 387"/>
                <a:gd name="T71" fmla="*/ 1 h 377"/>
                <a:gd name="T72" fmla="*/ 2 w 387"/>
                <a:gd name="T73" fmla="*/ 1 h 377"/>
                <a:gd name="T74" fmla="*/ 2 w 387"/>
                <a:gd name="T75" fmla="*/ 1 h 377"/>
                <a:gd name="T76" fmla="*/ 2 w 387"/>
                <a:gd name="T77" fmla="*/ 1 h 377"/>
                <a:gd name="T78" fmla="*/ 2 w 387"/>
                <a:gd name="T79" fmla="*/ 1 h 377"/>
                <a:gd name="T80" fmla="*/ 2 w 387"/>
                <a:gd name="T81" fmla="*/ 1 h 377"/>
                <a:gd name="T82" fmla="*/ 2 w 387"/>
                <a:gd name="T83" fmla="*/ 1 h 377"/>
                <a:gd name="T84" fmla="*/ 2 w 387"/>
                <a:gd name="T85" fmla="*/ 1 h 377"/>
                <a:gd name="T86" fmla="*/ 2 w 387"/>
                <a:gd name="T87" fmla="*/ 1 h 377"/>
                <a:gd name="T88" fmla="*/ 2 w 387"/>
                <a:gd name="T89" fmla="*/ 1 h 377"/>
                <a:gd name="T90" fmla="*/ 2 w 387"/>
                <a:gd name="T91" fmla="*/ 1 h 377"/>
                <a:gd name="T92" fmla="*/ 2 w 387"/>
                <a:gd name="T93" fmla="*/ 1 h 377"/>
                <a:gd name="T94" fmla="*/ 2 w 387"/>
                <a:gd name="T95" fmla="*/ 1 h 377"/>
                <a:gd name="T96" fmla="*/ 2 w 387"/>
                <a:gd name="T97" fmla="*/ 1 h 377"/>
                <a:gd name="T98" fmla="*/ 2 w 387"/>
                <a:gd name="T99" fmla="*/ 1 h 377"/>
                <a:gd name="T100" fmla="*/ 2 w 387"/>
                <a:gd name="T101" fmla="*/ 1 h 377"/>
                <a:gd name="T102" fmla="*/ 2 w 387"/>
                <a:gd name="T103" fmla="*/ 1 h 377"/>
                <a:gd name="T104" fmla="*/ 2 w 387"/>
                <a:gd name="T105" fmla="*/ 1 h 377"/>
                <a:gd name="T106" fmla="*/ 2 w 387"/>
                <a:gd name="T107" fmla="*/ 1 h 377"/>
                <a:gd name="T108" fmla="*/ 2 w 387"/>
                <a:gd name="T109" fmla="*/ 1 h 377"/>
                <a:gd name="T110" fmla="*/ 2 w 387"/>
                <a:gd name="T111" fmla="*/ 1 h 377"/>
                <a:gd name="T112" fmla="*/ 2 w 387"/>
                <a:gd name="T113" fmla="*/ 1 h 3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7"/>
                <a:gd name="T172" fmla="*/ 0 h 377"/>
                <a:gd name="T173" fmla="*/ 387 w 387"/>
                <a:gd name="T174" fmla="*/ 377 h 3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7" h="377">
                  <a:moveTo>
                    <a:pt x="323" y="112"/>
                  </a:moveTo>
                  <a:lnTo>
                    <a:pt x="298" y="92"/>
                  </a:lnTo>
                  <a:lnTo>
                    <a:pt x="273" y="63"/>
                  </a:lnTo>
                  <a:lnTo>
                    <a:pt x="263" y="44"/>
                  </a:lnTo>
                  <a:lnTo>
                    <a:pt x="240" y="26"/>
                  </a:lnTo>
                  <a:lnTo>
                    <a:pt x="222" y="0"/>
                  </a:lnTo>
                  <a:lnTo>
                    <a:pt x="208" y="21"/>
                  </a:lnTo>
                  <a:lnTo>
                    <a:pt x="181" y="24"/>
                  </a:lnTo>
                  <a:lnTo>
                    <a:pt x="159" y="17"/>
                  </a:lnTo>
                  <a:lnTo>
                    <a:pt x="141" y="24"/>
                  </a:lnTo>
                  <a:lnTo>
                    <a:pt x="128" y="42"/>
                  </a:lnTo>
                  <a:lnTo>
                    <a:pt x="110" y="54"/>
                  </a:lnTo>
                  <a:lnTo>
                    <a:pt x="101" y="63"/>
                  </a:lnTo>
                  <a:lnTo>
                    <a:pt x="85" y="69"/>
                  </a:lnTo>
                  <a:lnTo>
                    <a:pt x="82" y="103"/>
                  </a:lnTo>
                  <a:lnTo>
                    <a:pt x="95" y="115"/>
                  </a:lnTo>
                  <a:lnTo>
                    <a:pt x="107" y="130"/>
                  </a:lnTo>
                  <a:lnTo>
                    <a:pt x="116" y="148"/>
                  </a:lnTo>
                  <a:lnTo>
                    <a:pt x="116" y="167"/>
                  </a:lnTo>
                  <a:lnTo>
                    <a:pt x="92" y="185"/>
                  </a:lnTo>
                  <a:lnTo>
                    <a:pt x="79" y="207"/>
                  </a:lnTo>
                  <a:lnTo>
                    <a:pt x="55" y="219"/>
                  </a:lnTo>
                  <a:lnTo>
                    <a:pt x="28" y="230"/>
                  </a:lnTo>
                  <a:lnTo>
                    <a:pt x="39" y="255"/>
                  </a:lnTo>
                  <a:lnTo>
                    <a:pt x="34" y="280"/>
                  </a:lnTo>
                  <a:lnTo>
                    <a:pt x="21" y="301"/>
                  </a:lnTo>
                  <a:lnTo>
                    <a:pt x="28" y="301"/>
                  </a:lnTo>
                  <a:lnTo>
                    <a:pt x="3" y="321"/>
                  </a:lnTo>
                  <a:lnTo>
                    <a:pt x="0" y="341"/>
                  </a:lnTo>
                  <a:lnTo>
                    <a:pt x="0" y="376"/>
                  </a:lnTo>
                  <a:lnTo>
                    <a:pt x="50" y="376"/>
                  </a:lnTo>
                  <a:lnTo>
                    <a:pt x="50" y="362"/>
                  </a:lnTo>
                  <a:lnTo>
                    <a:pt x="76" y="350"/>
                  </a:lnTo>
                  <a:lnTo>
                    <a:pt x="102" y="355"/>
                  </a:lnTo>
                  <a:lnTo>
                    <a:pt x="127" y="350"/>
                  </a:lnTo>
                  <a:lnTo>
                    <a:pt x="143" y="338"/>
                  </a:lnTo>
                  <a:lnTo>
                    <a:pt x="166" y="326"/>
                  </a:lnTo>
                  <a:lnTo>
                    <a:pt x="162" y="352"/>
                  </a:lnTo>
                  <a:lnTo>
                    <a:pt x="166" y="367"/>
                  </a:lnTo>
                  <a:lnTo>
                    <a:pt x="181" y="362"/>
                  </a:lnTo>
                  <a:lnTo>
                    <a:pt x="196" y="341"/>
                  </a:lnTo>
                  <a:lnTo>
                    <a:pt x="217" y="337"/>
                  </a:lnTo>
                  <a:lnTo>
                    <a:pt x="248" y="344"/>
                  </a:lnTo>
                  <a:lnTo>
                    <a:pt x="261" y="337"/>
                  </a:lnTo>
                  <a:lnTo>
                    <a:pt x="288" y="331"/>
                  </a:lnTo>
                  <a:lnTo>
                    <a:pt x="300" y="344"/>
                  </a:lnTo>
                  <a:lnTo>
                    <a:pt x="315" y="341"/>
                  </a:lnTo>
                  <a:lnTo>
                    <a:pt x="304" y="319"/>
                  </a:lnTo>
                  <a:lnTo>
                    <a:pt x="315" y="288"/>
                  </a:lnTo>
                  <a:lnTo>
                    <a:pt x="343" y="295"/>
                  </a:lnTo>
                  <a:lnTo>
                    <a:pt x="368" y="307"/>
                  </a:lnTo>
                  <a:lnTo>
                    <a:pt x="355" y="240"/>
                  </a:lnTo>
                  <a:lnTo>
                    <a:pt x="384" y="218"/>
                  </a:lnTo>
                  <a:lnTo>
                    <a:pt x="386" y="197"/>
                  </a:lnTo>
                  <a:lnTo>
                    <a:pt x="380" y="173"/>
                  </a:lnTo>
                  <a:lnTo>
                    <a:pt x="361" y="150"/>
                  </a:lnTo>
                  <a:lnTo>
                    <a:pt x="323" y="112"/>
                  </a:lnTo>
                </a:path>
              </a:pathLst>
            </a:custGeom>
            <a:solidFill>
              <a:srgbClr val="336699"/>
            </a:solidFill>
            <a:ln w="3175" cap="rnd">
              <a:solidFill>
                <a:schemeClr val="tx1"/>
              </a:solidFill>
              <a:round/>
              <a:headEnd/>
              <a:tailEnd/>
            </a:ln>
          </p:spPr>
          <p:txBody>
            <a:bodyPr/>
            <a:lstStyle/>
            <a:p>
              <a:endParaRPr lang="en-US"/>
            </a:p>
          </p:txBody>
        </p:sp>
        <p:sp>
          <p:nvSpPr>
            <p:cNvPr id="16397" name="Freeform 10"/>
            <p:cNvSpPr>
              <a:spLocks/>
            </p:cNvSpPr>
            <p:nvPr/>
          </p:nvSpPr>
          <p:spPr bwMode="gray">
            <a:xfrm>
              <a:off x="2728" y="1604"/>
              <a:ext cx="72" cy="61"/>
            </a:xfrm>
            <a:custGeom>
              <a:avLst/>
              <a:gdLst>
                <a:gd name="T0" fmla="*/ 2 w 89"/>
                <a:gd name="T1" fmla="*/ 1 h 84"/>
                <a:gd name="T2" fmla="*/ 2 w 89"/>
                <a:gd name="T3" fmla="*/ 1 h 84"/>
                <a:gd name="T4" fmla="*/ 2 w 89"/>
                <a:gd name="T5" fmla="*/ 1 h 84"/>
                <a:gd name="T6" fmla="*/ 2 w 89"/>
                <a:gd name="T7" fmla="*/ 1 h 84"/>
                <a:gd name="T8" fmla="*/ 0 w 89"/>
                <a:gd name="T9" fmla="*/ 1 h 84"/>
                <a:gd name="T10" fmla="*/ 2 w 89"/>
                <a:gd name="T11" fmla="*/ 1 h 84"/>
                <a:gd name="T12" fmla="*/ 2 w 89"/>
                <a:gd name="T13" fmla="*/ 1 h 84"/>
                <a:gd name="T14" fmla="*/ 2 w 89"/>
                <a:gd name="T15" fmla="*/ 1 h 84"/>
                <a:gd name="T16" fmla="*/ 2 w 89"/>
                <a:gd name="T17" fmla="*/ 1 h 84"/>
                <a:gd name="T18" fmla="*/ 2 w 89"/>
                <a:gd name="T19" fmla="*/ 1 h 84"/>
                <a:gd name="T20" fmla="*/ 2 w 89"/>
                <a:gd name="T21" fmla="*/ 1 h 84"/>
                <a:gd name="T22" fmla="*/ 2 w 89"/>
                <a:gd name="T23" fmla="*/ 1 h 84"/>
                <a:gd name="T24" fmla="*/ 2 w 89"/>
                <a:gd name="T25" fmla="*/ 1 h 84"/>
                <a:gd name="T26" fmla="*/ 2 w 89"/>
                <a:gd name="T27" fmla="*/ 1 h 84"/>
                <a:gd name="T28" fmla="*/ 2 w 89"/>
                <a:gd name="T29" fmla="*/ 1 h 84"/>
                <a:gd name="T30" fmla="*/ 2 w 89"/>
                <a:gd name="T31" fmla="*/ 0 h 84"/>
                <a:gd name="T32" fmla="*/ 2 w 89"/>
                <a:gd name="T33" fmla="*/ 1 h 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9"/>
                <a:gd name="T52" fmla="*/ 0 h 84"/>
                <a:gd name="T53" fmla="*/ 89 w 89"/>
                <a:gd name="T54" fmla="*/ 84 h 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9" h="84">
                  <a:moveTo>
                    <a:pt x="47" y="7"/>
                  </a:moveTo>
                  <a:lnTo>
                    <a:pt x="28" y="7"/>
                  </a:lnTo>
                  <a:lnTo>
                    <a:pt x="16" y="10"/>
                  </a:lnTo>
                  <a:lnTo>
                    <a:pt x="7" y="19"/>
                  </a:lnTo>
                  <a:lnTo>
                    <a:pt x="0" y="32"/>
                  </a:lnTo>
                  <a:lnTo>
                    <a:pt x="10" y="58"/>
                  </a:lnTo>
                  <a:lnTo>
                    <a:pt x="25" y="67"/>
                  </a:lnTo>
                  <a:lnTo>
                    <a:pt x="35" y="67"/>
                  </a:lnTo>
                  <a:lnTo>
                    <a:pt x="51" y="83"/>
                  </a:lnTo>
                  <a:lnTo>
                    <a:pt x="75" y="83"/>
                  </a:lnTo>
                  <a:lnTo>
                    <a:pt x="85" y="74"/>
                  </a:lnTo>
                  <a:lnTo>
                    <a:pt x="88" y="58"/>
                  </a:lnTo>
                  <a:lnTo>
                    <a:pt x="75" y="39"/>
                  </a:lnTo>
                  <a:lnTo>
                    <a:pt x="75" y="19"/>
                  </a:lnTo>
                  <a:lnTo>
                    <a:pt x="75" y="7"/>
                  </a:lnTo>
                  <a:lnTo>
                    <a:pt x="63" y="0"/>
                  </a:lnTo>
                  <a:lnTo>
                    <a:pt x="47" y="7"/>
                  </a:lnTo>
                </a:path>
              </a:pathLst>
            </a:custGeom>
            <a:noFill/>
            <a:ln w="3175" cap="rnd">
              <a:solidFill>
                <a:schemeClr val="tx1"/>
              </a:solidFill>
              <a:round/>
              <a:headEnd/>
              <a:tailEnd/>
            </a:ln>
          </p:spPr>
          <p:txBody>
            <a:bodyPr/>
            <a:lstStyle/>
            <a:p>
              <a:endParaRPr lang="en-US"/>
            </a:p>
          </p:txBody>
        </p:sp>
        <p:sp>
          <p:nvSpPr>
            <p:cNvPr id="16398" name="Freeform 11"/>
            <p:cNvSpPr>
              <a:spLocks/>
            </p:cNvSpPr>
            <p:nvPr/>
          </p:nvSpPr>
          <p:spPr bwMode="gray">
            <a:xfrm>
              <a:off x="2305" y="908"/>
              <a:ext cx="705" cy="484"/>
            </a:xfrm>
            <a:custGeom>
              <a:avLst/>
              <a:gdLst>
                <a:gd name="T0" fmla="*/ 2 w 896"/>
                <a:gd name="T1" fmla="*/ 1 h 688"/>
                <a:gd name="T2" fmla="*/ 2 w 896"/>
                <a:gd name="T3" fmla="*/ 1 h 688"/>
                <a:gd name="T4" fmla="*/ 2 w 896"/>
                <a:gd name="T5" fmla="*/ 1 h 688"/>
                <a:gd name="T6" fmla="*/ 2 w 896"/>
                <a:gd name="T7" fmla="*/ 1 h 688"/>
                <a:gd name="T8" fmla="*/ 2 w 896"/>
                <a:gd name="T9" fmla="*/ 1 h 688"/>
                <a:gd name="T10" fmla="*/ 2 w 896"/>
                <a:gd name="T11" fmla="*/ 1 h 688"/>
                <a:gd name="T12" fmla="*/ 2 w 896"/>
                <a:gd name="T13" fmla="*/ 1 h 688"/>
                <a:gd name="T14" fmla="*/ 2 w 896"/>
                <a:gd name="T15" fmla="*/ 1 h 688"/>
                <a:gd name="T16" fmla="*/ 2 w 896"/>
                <a:gd name="T17" fmla="*/ 1 h 688"/>
                <a:gd name="T18" fmla="*/ 2 w 896"/>
                <a:gd name="T19" fmla="*/ 1 h 688"/>
                <a:gd name="T20" fmla="*/ 2 w 896"/>
                <a:gd name="T21" fmla="*/ 1 h 688"/>
                <a:gd name="T22" fmla="*/ 2 w 896"/>
                <a:gd name="T23" fmla="*/ 1 h 688"/>
                <a:gd name="T24" fmla="*/ 2 w 896"/>
                <a:gd name="T25" fmla="*/ 1 h 688"/>
                <a:gd name="T26" fmla="*/ 2 w 896"/>
                <a:gd name="T27" fmla="*/ 1 h 688"/>
                <a:gd name="T28" fmla="*/ 2 w 896"/>
                <a:gd name="T29" fmla="*/ 1 h 688"/>
                <a:gd name="T30" fmla="*/ 2 w 896"/>
                <a:gd name="T31" fmla="*/ 1 h 688"/>
                <a:gd name="T32" fmla="*/ 2 w 896"/>
                <a:gd name="T33" fmla="*/ 1 h 688"/>
                <a:gd name="T34" fmla="*/ 2 w 896"/>
                <a:gd name="T35" fmla="*/ 1 h 688"/>
                <a:gd name="T36" fmla="*/ 2 w 896"/>
                <a:gd name="T37" fmla="*/ 1 h 688"/>
                <a:gd name="T38" fmla="*/ 2 w 896"/>
                <a:gd name="T39" fmla="*/ 1 h 688"/>
                <a:gd name="T40" fmla="*/ 2 w 896"/>
                <a:gd name="T41" fmla="*/ 1 h 688"/>
                <a:gd name="T42" fmla="*/ 2 w 896"/>
                <a:gd name="T43" fmla="*/ 1 h 688"/>
                <a:gd name="T44" fmla="*/ 2 w 896"/>
                <a:gd name="T45" fmla="*/ 1 h 688"/>
                <a:gd name="T46" fmla="*/ 2 w 896"/>
                <a:gd name="T47" fmla="*/ 1 h 688"/>
                <a:gd name="T48" fmla="*/ 2 w 896"/>
                <a:gd name="T49" fmla="*/ 1 h 688"/>
                <a:gd name="T50" fmla="*/ 2 w 896"/>
                <a:gd name="T51" fmla="*/ 1 h 688"/>
                <a:gd name="T52" fmla="*/ 2 w 896"/>
                <a:gd name="T53" fmla="*/ 1 h 688"/>
                <a:gd name="T54" fmla="*/ 2 w 896"/>
                <a:gd name="T55" fmla="*/ 1 h 688"/>
                <a:gd name="T56" fmla="*/ 2 w 896"/>
                <a:gd name="T57" fmla="*/ 1 h 688"/>
                <a:gd name="T58" fmla="*/ 2 w 896"/>
                <a:gd name="T59" fmla="*/ 1 h 688"/>
                <a:gd name="T60" fmla="*/ 2 w 896"/>
                <a:gd name="T61" fmla="*/ 1 h 688"/>
                <a:gd name="T62" fmla="*/ 2 w 896"/>
                <a:gd name="T63" fmla="*/ 1 h 688"/>
                <a:gd name="T64" fmla="*/ 2 w 896"/>
                <a:gd name="T65" fmla="*/ 1 h 688"/>
                <a:gd name="T66" fmla="*/ 2 w 896"/>
                <a:gd name="T67" fmla="*/ 1 h 688"/>
                <a:gd name="T68" fmla="*/ 2 w 896"/>
                <a:gd name="T69" fmla="*/ 1 h 688"/>
                <a:gd name="T70" fmla="*/ 2 w 896"/>
                <a:gd name="T71" fmla="*/ 1 h 688"/>
                <a:gd name="T72" fmla="*/ 2 w 896"/>
                <a:gd name="T73" fmla="*/ 1 h 688"/>
                <a:gd name="T74" fmla="*/ 2 w 896"/>
                <a:gd name="T75" fmla="*/ 1 h 688"/>
                <a:gd name="T76" fmla="*/ 2 w 896"/>
                <a:gd name="T77" fmla="*/ 1 h 688"/>
                <a:gd name="T78" fmla="*/ 2 w 896"/>
                <a:gd name="T79" fmla="*/ 1 h 688"/>
                <a:gd name="T80" fmla="*/ 2 w 896"/>
                <a:gd name="T81" fmla="*/ 1 h 688"/>
                <a:gd name="T82" fmla="*/ 2 w 896"/>
                <a:gd name="T83" fmla="*/ 1 h 688"/>
                <a:gd name="T84" fmla="*/ 2 w 896"/>
                <a:gd name="T85" fmla="*/ 1 h 688"/>
                <a:gd name="T86" fmla="*/ 2 w 896"/>
                <a:gd name="T87" fmla="*/ 1 h 688"/>
                <a:gd name="T88" fmla="*/ 2 w 896"/>
                <a:gd name="T89" fmla="*/ 1 h 688"/>
                <a:gd name="T90" fmla="*/ 2 w 896"/>
                <a:gd name="T91" fmla="*/ 1 h 688"/>
                <a:gd name="T92" fmla="*/ 2 w 896"/>
                <a:gd name="T93" fmla="*/ 1 h 688"/>
                <a:gd name="T94" fmla="*/ 2 w 896"/>
                <a:gd name="T95" fmla="*/ 1 h 688"/>
                <a:gd name="T96" fmla="*/ 2 w 896"/>
                <a:gd name="T97" fmla="*/ 1 h 688"/>
                <a:gd name="T98" fmla="*/ 2 w 896"/>
                <a:gd name="T99" fmla="*/ 1 h 688"/>
                <a:gd name="T100" fmla="*/ 2 w 896"/>
                <a:gd name="T101" fmla="*/ 1 h 688"/>
                <a:gd name="T102" fmla="*/ 2 w 896"/>
                <a:gd name="T103" fmla="*/ 1 h 688"/>
                <a:gd name="T104" fmla="*/ 2 w 896"/>
                <a:gd name="T105" fmla="*/ 1 h 688"/>
                <a:gd name="T106" fmla="*/ 2 w 896"/>
                <a:gd name="T107" fmla="*/ 1 h 688"/>
                <a:gd name="T108" fmla="*/ 2 w 896"/>
                <a:gd name="T109" fmla="*/ 1 h 688"/>
                <a:gd name="T110" fmla="*/ 2 w 896"/>
                <a:gd name="T111" fmla="*/ 1 h 68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96"/>
                <a:gd name="T169" fmla="*/ 0 h 688"/>
                <a:gd name="T170" fmla="*/ 896 w 896"/>
                <a:gd name="T171" fmla="*/ 688 h 68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96" h="688">
                  <a:moveTo>
                    <a:pt x="305" y="687"/>
                  </a:moveTo>
                  <a:lnTo>
                    <a:pt x="298" y="676"/>
                  </a:lnTo>
                  <a:lnTo>
                    <a:pt x="282" y="662"/>
                  </a:lnTo>
                  <a:lnTo>
                    <a:pt x="259" y="654"/>
                  </a:lnTo>
                  <a:lnTo>
                    <a:pt x="236" y="654"/>
                  </a:lnTo>
                  <a:lnTo>
                    <a:pt x="227" y="636"/>
                  </a:lnTo>
                  <a:lnTo>
                    <a:pt x="227" y="625"/>
                  </a:lnTo>
                  <a:lnTo>
                    <a:pt x="241" y="600"/>
                  </a:lnTo>
                  <a:lnTo>
                    <a:pt x="233" y="597"/>
                  </a:lnTo>
                  <a:lnTo>
                    <a:pt x="225" y="595"/>
                  </a:lnTo>
                  <a:lnTo>
                    <a:pt x="208" y="609"/>
                  </a:lnTo>
                  <a:lnTo>
                    <a:pt x="192" y="616"/>
                  </a:lnTo>
                  <a:lnTo>
                    <a:pt x="174" y="605"/>
                  </a:lnTo>
                  <a:lnTo>
                    <a:pt x="158" y="595"/>
                  </a:lnTo>
                  <a:lnTo>
                    <a:pt x="142" y="584"/>
                  </a:lnTo>
                  <a:lnTo>
                    <a:pt x="126" y="565"/>
                  </a:lnTo>
                  <a:lnTo>
                    <a:pt x="115" y="547"/>
                  </a:lnTo>
                  <a:lnTo>
                    <a:pt x="110" y="531"/>
                  </a:lnTo>
                  <a:lnTo>
                    <a:pt x="100" y="515"/>
                  </a:lnTo>
                  <a:lnTo>
                    <a:pt x="110" y="497"/>
                  </a:lnTo>
                  <a:lnTo>
                    <a:pt x="107" y="476"/>
                  </a:lnTo>
                  <a:lnTo>
                    <a:pt x="98" y="446"/>
                  </a:lnTo>
                  <a:lnTo>
                    <a:pt x="103" y="421"/>
                  </a:lnTo>
                  <a:lnTo>
                    <a:pt x="105" y="398"/>
                  </a:lnTo>
                  <a:lnTo>
                    <a:pt x="100" y="377"/>
                  </a:lnTo>
                  <a:lnTo>
                    <a:pt x="105" y="364"/>
                  </a:lnTo>
                  <a:lnTo>
                    <a:pt x="121" y="356"/>
                  </a:lnTo>
                  <a:lnTo>
                    <a:pt x="135" y="354"/>
                  </a:lnTo>
                  <a:lnTo>
                    <a:pt x="140" y="338"/>
                  </a:lnTo>
                  <a:lnTo>
                    <a:pt x="163" y="331"/>
                  </a:lnTo>
                  <a:lnTo>
                    <a:pt x="172" y="315"/>
                  </a:lnTo>
                  <a:lnTo>
                    <a:pt x="184" y="292"/>
                  </a:lnTo>
                  <a:lnTo>
                    <a:pt x="176" y="276"/>
                  </a:lnTo>
                  <a:lnTo>
                    <a:pt x="156" y="267"/>
                  </a:lnTo>
                  <a:lnTo>
                    <a:pt x="138" y="264"/>
                  </a:lnTo>
                  <a:lnTo>
                    <a:pt x="133" y="228"/>
                  </a:lnTo>
                  <a:lnTo>
                    <a:pt x="119" y="221"/>
                  </a:lnTo>
                  <a:lnTo>
                    <a:pt x="94" y="210"/>
                  </a:lnTo>
                  <a:lnTo>
                    <a:pt x="82" y="203"/>
                  </a:lnTo>
                  <a:lnTo>
                    <a:pt x="76" y="193"/>
                  </a:lnTo>
                  <a:lnTo>
                    <a:pt x="64" y="175"/>
                  </a:lnTo>
                  <a:lnTo>
                    <a:pt x="34" y="175"/>
                  </a:lnTo>
                  <a:lnTo>
                    <a:pt x="18" y="175"/>
                  </a:lnTo>
                  <a:lnTo>
                    <a:pt x="0" y="166"/>
                  </a:lnTo>
                  <a:lnTo>
                    <a:pt x="2" y="143"/>
                  </a:lnTo>
                  <a:lnTo>
                    <a:pt x="9" y="124"/>
                  </a:lnTo>
                  <a:lnTo>
                    <a:pt x="18" y="111"/>
                  </a:lnTo>
                  <a:lnTo>
                    <a:pt x="41" y="106"/>
                  </a:lnTo>
                  <a:lnTo>
                    <a:pt x="48" y="90"/>
                  </a:lnTo>
                  <a:lnTo>
                    <a:pt x="71" y="90"/>
                  </a:lnTo>
                  <a:lnTo>
                    <a:pt x="69" y="72"/>
                  </a:lnTo>
                  <a:lnTo>
                    <a:pt x="76" y="60"/>
                  </a:lnTo>
                  <a:lnTo>
                    <a:pt x="96" y="54"/>
                  </a:lnTo>
                  <a:lnTo>
                    <a:pt x="119" y="57"/>
                  </a:lnTo>
                  <a:lnTo>
                    <a:pt x="149" y="57"/>
                  </a:lnTo>
                  <a:lnTo>
                    <a:pt x="156" y="37"/>
                  </a:lnTo>
                  <a:lnTo>
                    <a:pt x="164" y="31"/>
                  </a:lnTo>
                  <a:lnTo>
                    <a:pt x="187" y="21"/>
                  </a:lnTo>
                  <a:lnTo>
                    <a:pt x="218" y="11"/>
                  </a:lnTo>
                  <a:lnTo>
                    <a:pt x="229" y="8"/>
                  </a:lnTo>
                  <a:lnTo>
                    <a:pt x="243" y="0"/>
                  </a:lnTo>
                  <a:lnTo>
                    <a:pt x="264" y="14"/>
                  </a:lnTo>
                  <a:lnTo>
                    <a:pt x="277" y="23"/>
                  </a:lnTo>
                  <a:lnTo>
                    <a:pt x="298" y="21"/>
                  </a:lnTo>
                  <a:lnTo>
                    <a:pt x="321" y="10"/>
                  </a:lnTo>
                  <a:lnTo>
                    <a:pt x="335" y="14"/>
                  </a:lnTo>
                  <a:lnTo>
                    <a:pt x="337" y="34"/>
                  </a:lnTo>
                  <a:lnTo>
                    <a:pt x="356" y="49"/>
                  </a:lnTo>
                  <a:lnTo>
                    <a:pt x="369" y="69"/>
                  </a:lnTo>
                  <a:lnTo>
                    <a:pt x="385" y="83"/>
                  </a:lnTo>
                  <a:lnTo>
                    <a:pt x="404" y="95"/>
                  </a:lnTo>
                  <a:lnTo>
                    <a:pt x="417" y="106"/>
                  </a:lnTo>
                  <a:lnTo>
                    <a:pt x="438" y="120"/>
                  </a:lnTo>
                  <a:lnTo>
                    <a:pt x="459" y="134"/>
                  </a:lnTo>
                  <a:lnTo>
                    <a:pt x="470" y="147"/>
                  </a:lnTo>
                  <a:lnTo>
                    <a:pt x="489" y="154"/>
                  </a:lnTo>
                  <a:lnTo>
                    <a:pt x="497" y="164"/>
                  </a:lnTo>
                  <a:lnTo>
                    <a:pt x="484" y="175"/>
                  </a:lnTo>
                  <a:lnTo>
                    <a:pt x="491" y="182"/>
                  </a:lnTo>
                  <a:lnTo>
                    <a:pt x="507" y="195"/>
                  </a:lnTo>
                  <a:lnTo>
                    <a:pt x="536" y="203"/>
                  </a:lnTo>
                  <a:lnTo>
                    <a:pt x="551" y="211"/>
                  </a:lnTo>
                  <a:lnTo>
                    <a:pt x="566" y="223"/>
                  </a:lnTo>
                  <a:lnTo>
                    <a:pt x="582" y="234"/>
                  </a:lnTo>
                  <a:lnTo>
                    <a:pt x="603" y="234"/>
                  </a:lnTo>
                  <a:lnTo>
                    <a:pt x="622" y="230"/>
                  </a:lnTo>
                  <a:lnTo>
                    <a:pt x="633" y="228"/>
                  </a:lnTo>
                  <a:lnTo>
                    <a:pt x="651" y="218"/>
                  </a:lnTo>
                  <a:lnTo>
                    <a:pt x="667" y="207"/>
                  </a:lnTo>
                  <a:lnTo>
                    <a:pt x="704" y="193"/>
                  </a:lnTo>
                  <a:lnTo>
                    <a:pt x="730" y="198"/>
                  </a:lnTo>
                  <a:lnTo>
                    <a:pt x="759" y="187"/>
                  </a:lnTo>
                  <a:lnTo>
                    <a:pt x="780" y="188"/>
                  </a:lnTo>
                  <a:lnTo>
                    <a:pt x="794" y="184"/>
                  </a:lnTo>
                  <a:lnTo>
                    <a:pt x="815" y="191"/>
                  </a:lnTo>
                  <a:lnTo>
                    <a:pt x="835" y="193"/>
                  </a:lnTo>
                  <a:lnTo>
                    <a:pt x="861" y="205"/>
                  </a:lnTo>
                  <a:lnTo>
                    <a:pt x="876" y="214"/>
                  </a:lnTo>
                  <a:lnTo>
                    <a:pt x="892" y="228"/>
                  </a:lnTo>
                  <a:lnTo>
                    <a:pt x="895" y="257"/>
                  </a:lnTo>
                  <a:lnTo>
                    <a:pt x="892" y="274"/>
                  </a:lnTo>
                  <a:lnTo>
                    <a:pt x="885" y="274"/>
                  </a:lnTo>
                  <a:lnTo>
                    <a:pt x="884" y="280"/>
                  </a:lnTo>
                  <a:lnTo>
                    <a:pt x="874" y="297"/>
                  </a:lnTo>
                  <a:lnTo>
                    <a:pt x="874" y="320"/>
                  </a:lnTo>
                  <a:lnTo>
                    <a:pt x="869" y="336"/>
                  </a:lnTo>
                  <a:lnTo>
                    <a:pt x="864" y="354"/>
                  </a:lnTo>
                  <a:lnTo>
                    <a:pt x="846" y="361"/>
                  </a:lnTo>
                  <a:lnTo>
                    <a:pt x="830" y="370"/>
                  </a:lnTo>
                  <a:lnTo>
                    <a:pt x="830" y="387"/>
                  </a:lnTo>
                  <a:lnTo>
                    <a:pt x="812" y="388"/>
                  </a:lnTo>
                  <a:lnTo>
                    <a:pt x="805" y="388"/>
                  </a:lnTo>
                  <a:lnTo>
                    <a:pt x="807" y="400"/>
                  </a:lnTo>
                  <a:lnTo>
                    <a:pt x="817" y="413"/>
                  </a:lnTo>
                  <a:lnTo>
                    <a:pt x="807" y="428"/>
                  </a:lnTo>
                  <a:lnTo>
                    <a:pt x="794" y="439"/>
                  </a:lnTo>
                  <a:lnTo>
                    <a:pt x="798" y="451"/>
                  </a:lnTo>
                  <a:lnTo>
                    <a:pt x="784" y="451"/>
                  </a:lnTo>
                  <a:lnTo>
                    <a:pt x="771" y="444"/>
                  </a:lnTo>
                  <a:lnTo>
                    <a:pt x="754" y="444"/>
                  </a:lnTo>
                  <a:lnTo>
                    <a:pt x="743" y="444"/>
                  </a:lnTo>
                  <a:lnTo>
                    <a:pt x="731" y="451"/>
                  </a:lnTo>
                  <a:lnTo>
                    <a:pt x="741" y="459"/>
                  </a:lnTo>
                  <a:lnTo>
                    <a:pt x="753" y="471"/>
                  </a:lnTo>
                  <a:lnTo>
                    <a:pt x="753" y="487"/>
                  </a:lnTo>
                  <a:lnTo>
                    <a:pt x="754" y="505"/>
                  </a:lnTo>
                  <a:lnTo>
                    <a:pt x="731" y="503"/>
                  </a:lnTo>
                  <a:lnTo>
                    <a:pt x="734" y="520"/>
                  </a:lnTo>
                  <a:lnTo>
                    <a:pt x="746" y="528"/>
                  </a:lnTo>
                  <a:lnTo>
                    <a:pt x="741" y="540"/>
                  </a:lnTo>
                  <a:lnTo>
                    <a:pt x="759" y="547"/>
                  </a:lnTo>
                  <a:lnTo>
                    <a:pt x="780" y="554"/>
                  </a:lnTo>
                  <a:lnTo>
                    <a:pt x="796" y="561"/>
                  </a:lnTo>
                  <a:lnTo>
                    <a:pt x="792" y="574"/>
                  </a:lnTo>
                  <a:lnTo>
                    <a:pt x="792" y="590"/>
                  </a:lnTo>
                  <a:lnTo>
                    <a:pt x="784" y="607"/>
                  </a:lnTo>
                  <a:lnTo>
                    <a:pt x="773" y="618"/>
                  </a:lnTo>
                  <a:lnTo>
                    <a:pt x="757" y="623"/>
                  </a:lnTo>
                  <a:lnTo>
                    <a:pt x="753" y="634"/>
                  </a:lnTo>
                  <a:lnTo>
                    <a:pt x="753" y="662"/>
                  </a:lnTo>
                  <a:lnTo>
                    <a:pt x="746" y="677"/>
                  </a:lnTo>
                  <a:lnTo>
                    <a:pt x="734" y="685"/>
                  </a:lnTo>
                  <a:lnTo>
                    <a:pt x="715" y="671"/>
                  </a:lnTo>
                  <a:lnTo>
                    <a:pt x="709" y="662"/>
                  </a:lnTo>
                  <a:lnTo>
                    <a:pt x="718" y="641"/>
                  </a:lnTo>
                  <a:lnTo>
                    <a:pt x="707" y="639"/>
                  </a:lnTo>
                  <a:lnTo>
                    <a:pt x="690" y="641"/>
                  </a:lnTo>
                  <a:lnTo>
                    <a:pt x="674" y="630"/>
                  </a:lnTo>
                  <a:lnTo>
                    <a:pt x="656" y="602"/>
                  </a:lnTo>
                  <a:lnTo>
                    <a:pt x="651" y="613"/>
                  </a:lnTo>
                  <a:lnTo>
                    <a:pt x="635" y="616"/>
                  </a:lnTo>
                  <a:lnTo>
                    <a:pt x="610" y="616"/>
                  </a:lnTo>
                  <a:lnTo>
                    <a:pt x="600" y="616"/>
                  </a:lnTo>
                  <a:lnTo>
                    <a:pt x="582" y="595"/>
                  </a:lnTo>
                  <a:lnTo>
                    <a:pt x="564" y="590"/>
                  </a:lnTo>
                  <a:lnTo>
                    <a:pt x="532" y="590"/>
                  </a:lnTo>
                  <a:lnTo>
                    <a:pt x="520" y="570"/>
                  </a:lnTo>
                  <a:lnTo>
                    <a:pt x="507" y="559"/>
                  </a:lnTo>
                  <a:lnTo>
                    <a:pt x="486" y="549"/>
                  </a:lnTo>
                  <a:lnTo>
                    <a:pt x="470" y="559"/>
                  </a:lnTo>
                  <a:lnTo>
                    <a:pt x="451" y="559"/>
                  </a:lnTo>
                  <a:lnTo>
                    <a:pt x="431" y="561"/>
                  </a:lnTo>
                  <a:lnTo>
                    <a:pt x="426" y="572"/>
                  </a:lnTo>
                  <a:lnTo>
                    <a:pt x="402" y="574"/>
                  </a:lnTo>
                  <a:lnTo>
                    <a:pt x="382" y="595"/>
                  </a:lnTo>
                  <a:lnTo>
                    <a:pt x="371" y="616"/>
                  </a:lnTo>
                  <a:lnTo>
                    <a:pt x="367" y="657"/>
                  </a:lnTo>
                  <a:lnTo>
                    <a:pt x="346" y="664"/>
                  </a:lnTo>
                  <a:lnTo>
                    <a:pt x="323" y="671"/>
                  </a:lnTo>
                  <a:lnTo>
                    <a:pt x="305" y="687"/>
                  </a:lnTo>
                </a:path>
              </a:pathLst>
            </a:custGeom>
            <a:solidFill>
              <a:schemeClr val="hlink"/>
            </a:solidFill>
            <a:ln w="3175" cap="rnd">
              <a:solidFill>
                <a:schemeClr val="tx1"/>
              </a:solidFill>
              <a:round/>
              <a:headEnd/>
              <a:tailEnd/>
            </a:ln>
          </p:spPr>
          <p:txBody>
            <a:bodyPr/>
            <a:lstStyle/>
            <a:p>
              <a:endParaRPr lang="en-US" dirty="0">
                <a:solidFill>
                  <a:srgbClr val="FF0000"/>
                </a:solidFill>
              </a:endParaRPr>
            </a:p>
          </p:txBody>
        </p:sp>
        <p:sp>
          <p:nvSpPr>
            <p:cNvPr id="16399" name="Freeform 12"/>
            <p:cNvSpPr>
              <a:spLocks/>
            </p:cNvSpPr>
            <p:nvPr/>
          </p:nvSpPr>
          <p:spPr bwMode="gray">
            <a:xfrm>
              <a:off x="1965" y="1634"/>
              <a:ext cx="852" cy="638"/>
            </a:xfrm>
            <a:custGeom>
              <a:avLst/>
              <a:gdLst>
                <a:gd name="T0" fmla="*/ 2 w 1077"/>
                <a:gd name="T1" fmla="*/ 1 h 912"/>
                <a:gd name="T2" fmla="*/ 2 w 1077"/>
                <a:gd name="T3" fmla="*/ 1 h 912"/>
                <a:gd name="T4" fmla="*/ 2 w 1077"/>
                <a:gd name="T5" fmla="*/ 1 h 912"/>
                <a:gd name="T6" fmla="*/ 2 w 1077"/>
                <a:gd name="T7" fmla="*/ 1 h 912"/>
                <a:gd name="T8" fmla="*/ 2 w 1077"/>
                <a:gd name="T9" fmla="*/ 1 h 912"/>
                <a:gd name="T10" fmla="*/ 2 w 1077"/>
                <a:gd name="T11" fmla="*/ 1 h 912"/>
                <a:gd name="T12" fmla="*/ 2 w 1077"/>
                <a:gd name="T13" fmla="*/ 1 h 912"/>
                <a:gd name="T14" fmla="*/ 2 w 1077"/>
                <a:gd name="T15" fmla="*/ 1 h 912"/>
                <a:gd name="T16" fmla="*/ 2 w 1077"/>
                <a:gd name="T17" fmla="*/ 1 h 912"/>
                <a:gd name="T18" fmla="*/ 2 w 1077"/>
                <a:gd name="T19" fmla="*/ 1 h 912"/>
                <a:gd name="T20" fmla="*/ 2 w 1077"/>
                <a:gd name="T21" fmla="*/ 1 h 912"/>
                <a:gd name="T22" fmla="*/ 2 w 1077"/>
                <a:gd name="T23" fmla="*/ 1 h 912"/>
                <a:gd name="T24" fmla="*/ 2 w 1077"/>
                <a:gd name="T25" fmla="*/ 1 h 912"/>
                <a:gd name="T26" fmla="*/ 2 w 1077"/>
                <a:gd name="T27" fmla="*/ 1 h 912"/>
                <a:gd name="T28" fmla="*/ 2 w 1077"/>
                <a:gd name="T29" fmla="*/ 1 h 912"/>
                <a:gd name="T30" fmla="*/ 2 w 1077"/>
                <a:gd name="T31" fmla="*/ 1 h 912"/>
                <a:gd name="T32" fmla="*/ 2 w 1077"/>
                <a:gd name="T33" fmla="*/ 1 h 912"/>
                <a:gd name="T34" fmla="*/ 2 w 1077"/>
                <a:gd name="T35" fmla="*/ 1 h 912"/>
                <a:gd name="T36" fmla="*/ 2 w 1077"/>
                <a:gd name="T37" fmla="*/ 1 h 912"/>
                <a:gd name="T38" fmla="*/ 2 w 1077"/>
                <a:gd name="T39" fmla="*/ 1 h 912"/>
                <a:gd name="T40" fmla="*/ 2 w 1077"/>
                <a:gd name="T41" fmla="*/ 1 h 912"/>
                <a:gd name="T42" fmla="*/ 2 w 1077"/>
                <a:gd name="T43" fmla="*/ 1 h 912"/>
                <a:gd name="T44" fmla="*/ 2 w 1077"/>
                <a:gd name="T45" fmla="*/ 1 h 912"/>
                <a:gd name="T46" fmla="*/ 2 w 1077"/>
                <a:gd name="T47" fmla="*/ 1 h 912"/>
                <a:gd name="T48" fmla="*/ 2 w 1077"/>
                <a:gd name="T49" fmla="*/ 1 h 912"/>
                <a:gd name="T50" fmla="*/ 2 w 1077"/>
                <a:gd name="T51" fmla="*/ 1 h 912"/>
                <a:gd name="T52" fmla="*/ 2 w 1077"/>
                <a:gd name="T53" fmla="*/ 1 h 912"/>
                <a:gd name="T54" fmla="*/ 2 w 1077"/>
                <a:gd name="T55" fmla="*/ 1 h 912"/>
                <a:gd name="T56" fmla="*/ 2 w 1077"/>
                <a:gd name="T57" fmla="*/ 1 h 912"/>
                <a:gd name="T58" fmla="*/ 2 w 1077"/>
                <a:gd name="T59" fmla="*/ 1 h 912"/>
                <a:gd name="T60" fmla="*/ 2 w 1077"/>
                <a:gd name="T61" fmla="*/ 1 h 912"/>
                <a:gd name="T62" fmla="*/ 2 w 1077"/>
                <a:gd name="T63" fmla="*/ 1 h 912"/>
                <a:gd name="T64" fmla="*/ 2 w 1077"/>
                <a:gd name="T65" fmla="*/ 1 h 912"/>
                <a:gd name="T66" fmla="*/ 2 w 1077"/>
                <a:gd name="T67" fmla="*/ 1 h 912"/>
                <a:gd name="T68" fmla="*/ 2 w 1077"/>
                <a:gd name="T69" fmla="*/ 1 h 912"/>
                <a:gd name="T70" fmla="*/ 2 w 1077"/>
                <a:gd name="T71" fmla="*/ 1 h 912"/>
                <a:gd name="T72" fmla="*/ 2 w 1077"/>
                <a:gd name="T73" fmla="*/ 1 h 912"/>
                <a:gd name="T74" fmla="*/ 2 w 1077"/>
                <a:gd name="T75" fmla="*/ 1 h 912"/>
                <a:gd name="T76" fmla="*/ 2 w 1077"/>
                <a:gd name="T77" fmla="*/ 1 h 912"/>
                <a:gd name="T78" fmla="*/ 2 w 1077"/>
                <a:gd name="T79" fmla="*/ 1 h 912"/>
                <a:gd name="T80" fmla="*/ 2 w 1077"/>
                <a:gd name="T81" fmla="*/ 1 h 912"/>
                <a:gd name="T82" fmla="*/ 2 w 1077"/>
                <a:gd name="T83" fmla="*/ 1 h 912"/>
                <a:gd name="T84" fmla="*/ 2 w 1077"/>
                <a:gd name="T85" fmla="*/ 1 h 912"/>
                <a:gd name="T86" fmla="*/ 2 w 1077"/>
                <a:gd name="T87" fmla="*/ 1 h 912"/>
                <a:gd name="T88" fmla="*/ 2 w 1077"/>
                <a:gd name="T89" fmla="*/ 1 h 912"/>
                <a:gd name="T90" fmla="*/ 2 w 1077"/>
                <a:gd name="T91" fmla="*/ 1 h 912"/>
                <a:gd name="T92" fmla="*/ 2 w 1077"/>
                <a:gd name="T93" fmla="*/ 1 h 912"/>
                <a:gd name="T94" fmla="*/ 2 w 1077"/>
                <a:gd name="T95" fmla="*/ 1 h 912"/>
                <a:gd name="T96" fmla="*/ 2 w 1077"/>
                <a:gd name="T97" fmla="*/ 1 h 912"/>
                <a:gd name="T98" fmla="*/ 2 w 1077"/>
                <a:gd name="T99" fmla="*/ 1 h 912"/>
                <a:gd name="T100" fmla="*/ 2 w 1077"/>
                <a:gd name="T101" fmla="*/ 1 h 912"/>
                <a:gd name="T102" fmla="*/ 2 w 1077"/>
                <a:gd name="T103" fmla="*/ 1 h 912"/>
                <a:gd name="T104" fmla="*/ 2 w 1077"/>
                <a:gd name="T105" fmla="*/ 1 h 912"/>
                <a:gd name="T106" fmla="*/ 2 w 1077"/>
                <a:gd name="T107" fmla="*/ 1 h 912"/>
                <a:gd name="T108" fmla="*/ 2 w 1077"/>
                <a:gd name="T109" fmla="*/ 1 h 912"/>
                <a:gd name="T110" fmla="*/ 2 w 1077"/>
                <a:gd name="T111" fmla="*/ 1 h 912"/>
                <a:gd name="T112" fmla="*/ 2 w 1077"/>
                <a:gd name="T113" fmla="*/ 1 h 912"/>
                <a:gd name="T114" fmla="*/ 2 w 1077"/>
                <a:gd name="T115" fmla="*/ 1 h 912"/>
                <a:gd name="T116" fmla="*/ 2 w 1077"/>
                <a:gd name="T117" fmla="*/ 1 h 912"/>
                <a:gd name="T118" fmla="*/ 2 w 1077"/>
                <a:gd name="T119" fmla="*/ 1 h 912"/>
                <a:gd name="T120" fmla="*/ 2 w 1077"/>
                <a:gd name="T121" fmla="*/ 1 h 912"/>
                <a:gd name="T122" fmla="*/ 2 w 1077"/>
                <a:gd name="T123" fmla="*/ 0 h 912"/>
                <a:gd name="T124" fmla="*/ 2 w 1077"/>
                <a:gd name="T125" fmla="*/ 1 h 9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77"/>
                <a:gd name="T190" fmla="*/ 0 h 912"/>
                <a:gd name="T191" fmla="*/ 1077 w 1077"/>
                <a:gd name="T192" fmla="*/ 912 h 9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77" h="912">
                  <a:moveTo>
                    <a:pt x="524" y="25"/>
                  </a:moveTo>
                  <a:lnTo>
                    <a:pt x="501" y="36"/>
                  </a:lnTo>
                  <a:lnTo>
                    <a:pt x="483" y="50"/>
                  </a:lnTo>
                  <a:lnTo>
                    <a:pt x="455" y="59"/>
                  </a:lnTo>
                  <a:lnTo>
                    <a:pt x="435" y="76"/>
                  </a:lnTo>
                  <a:lnTo>
                    <a:pt x="424" y="96"/>
                  </a:lnTo>
                  <a:lnTo>
                    <a:pt x="417" y="110"/>
                  </a:lnTo>
                  <a:lnTo>
                    <a:pt x="386" y="115"/>
                  </a:lnTo>
                  <a:lnTo>
                    <a:pt x="366" y="122"/>
                  </a:lnTo>
                  <a:lnTo>
                    <a:pt x="357" y="138"/>
                  </a:lnTo>
                  <a:lnTo>
                    <a:pt x="348" y="173"/>
                  </a:lnTo>
                  <a:lnTo>
                    <a:pt x="322" y="202"/>
                  </a:lnTo>
                  <a:lnTo>
                    <a:pt x="314" y="216"/>
                  </a:lnTo>
                  <a:lnTo>
                    <a:pt x="300" y="230"/>
                  </a:lnTo>
                  <a:lnTo>
                    <a:pt x="283" y="250"/>
                  </a:lnTo>
                  <a:lnTo>
                    <a:pt x="249" y="248"/>
                  </a:lnTo>
                  <a:lnTo>
                    <a:pt x="224" y="248"/>
                  </a:lnTo>
                  <a:lnTo>
                    <a:pt x="190" y="257"/>
                  </a:lnTo>
                  <a:lnTo>
                    <a:pt x="176" y="265"/>
                  </a:lnTo>
                  <a:lnTo>
                    <a:pt x="169" y="267"/>
                  </a:lnTo>
                  <a:lnTo>
                    <a:pt x="151" y="253"/>
                  </a:lnTo>
                  <a:lnTo>
                    <a:pt x="142" y="225"/>
                  </a:lnTo>
                  <a:lnTo>
                    <a:pt x="133" y="214"/>
                  </a:lnTo>
                  <a:lnTo>
                    <a:pt x="100" y="216"/>
                  </a:lnTo>
                  <a:lnTo>
                    <a:pt x="96" y="239"/>
                  </a:lnTo>
                  <a:lnTo>
                    <a:pt x="77" y="257"/>
                  </a:lnTo>
                  <a:lnTo>
                    <a:pt x="62" y="283"/>
                  </a:lnTo>
                  <a:lnTo>
                    <a:pt x="36" y="301"/>
                  </a:lnTo>
                  <a:lnTo>
                    <a:pt x="23" y="326"/>
                  </a:lnTo>
                  <a:lnTo>
                    <a:pt x="5" y="342"/>
                  </a:lnTo>
                  <a:lnTo>
                    <a:pt x="0" y="377"/>
                  </a:lnTo>
                  <a:lnTo>
                    <a:pt x="2" y="395"/>
                  </a:lnTo>
                  <a:lnTo>
                    <a:pt x="23" y="407"/>
                  </a:lnTo>
                  <a:lnTo>
                    <a:pt x="36" y="423"/>
                  </a:lnTo>
                  <a:lnTo>
                    <a:pt x="62" y="416"/>
                  </a:lnTo>
                  <a:lnTo>
                    <a:pt x="77" y="426"/>
                  </a:lnTo>
                  <a:lnTo>
                    <a:pt x="77" y="446"/>
                  </a:lnTo>
                  <a:lnTo>
                    <a:pt x="75" y="467"/>
                  </a:lnTo>
                  <a:lnTo>
                    <a:pt x="66" y="499"/>
                  </a:lnTo>
                  <a:lnTo>
                    <a:pt x="77" y="536"/>
                  </a:lnTo>
                  <a:lnTo>
                    <a:pt x="98" y="548"/>
                  </a:lnTo>
                  <a:lnTo>
                    <a:pt x="121" y="548"/>
                  </a:lnTo>
                  <a:lnTo>
                    <a:pt x="137" y="552"/>
                  </a:lnTo>
                  <a:lnTo>
                    <a:pt x="135" y="587"/>
                  </a:lnTo>
                  <a:lnTo>
                    <a:pt x="149" y="621"/>
                  </a:lnTo>
                  <a:lnTo>
                    <a:pt x="160" y="640"/>
                  </a:lnTo>
                  <a:lnTo>
                    <a:pt x="165" y="667"/>
                  </a:lnTo>
                  <a:lnTo>
                    <a:pt x="178" y="688"/>
                  </a:lnTo>
                  <a:lnTo>
                    <a:pt x="188" y="699"/>
                  </a:lnTo>
                  <a:lnTo>
                    <a:pt x="219" y="704"/>
                  </a:lnTo>
                  <a:lnTo>
                    <a:pt x="249" y="699"/>
                  </a:lnTo>
                  <a:lnTo>
                    <a:pt x="279" y="704"/>
                  </a:lnTo>
                  <a:lnTo>
                    <a:pt x="300" y="694"/>
                  </a:lnTo>
                  <a:lnTo>
                    <a:pt x="311" y="704"/>
                  </a:lnTo>
                  <a:lnTo>
                    <a:pt x="325" y="720"/>
                  </a:lnTo>
                  <a:lnTo>
                    <a:pt x="345" y="706"/>
                  </a:lnTo>
                  <a:lnTo>
                    <a:pt x="360" y="720"/>
                  </a:lnTo>
                  <a:lnTo>
                    <a:pt x="371" y="732"/>
                  </a:lnTo>
                  <a:lnTo>
                    <a:pt x="386" y="720"/>
                  </a:lnTo>
                  <a:lnTo>
                    <a:pt x="396" y="732"/>
                  </a:lnTo>
                  <a:lnTo>
                    <a:pt x="432" y="727"/>
                  </a:lnTo>
                  <a:lnTo>
                    <a:pt x="430" y="755"/>
                  </a:lnTo>
                  <a:lnTo>
                    <a:pt x="432" y="768"/>
                  </a:lnTo>
                  <a:lnTo>
                    <a:pt x="463" y="783"/>
                  </a:lnTo>
                  <a:lnTo>
                    <a:pt x="469" y="794"/>
                  </a:lnTo>
                  <a:lnTo>
                    <a:pt x="478" y="837"/>
                  </a:lnTo>
                  <a:lnTo>
                    <a:pt x="494" y="852"/>
                  </a:lnTo>
                  <a:lnTo>
                    <a:pt x="522" y="860"/>
                  </a:lnTo>
                  <a:lnTo>
                    <a:pt x="549" y="872"/>
                  </a:lnTo>
                  <a:lnTo>
                    <a:pt x="566" y="890"/>
                  </a:lnTo>
                  <a:lnTo>
                    <a:pt x="577" y="909"/>
                  </a:lnTo>
                  <a:lnTo>
                    <a:pt x="600" y="911"/>
                  </a:lnTo>
                  <a:lnTo>
                    <a:pt x="632" y="888"/>
                  </a:lnTo>
                  <a:lnTo>
                    <a:pt x="631" y="855"/>
                  </a:lnTo>
                  <a:lnTo>
                    <a:pt x="631" y="817"/>
                  </a:lnTo>
                  <a:lnTo>
                    <a:pt x="650" y="803"/>
                  </a:lnTo>
                  <a:lnTo>
                    <a:pt x="634" y="778"/>
                  </a:lnTo>
                  <a:lnTo>
                    <a:pt x="630" y="734"/>
                  </a:lnTo>
                  <a:lnTo>
                    <a:pt x="625" y="717"/>
                  </a:lnTo>
                  <a:lnTo>
                    <a:pt x="634" y="706"/>
                  </a:lnTo>
                  <a:lnTo>
                    <a:pt x="650" y="715"/>
                  </a:lnTo>
                  <a:lnTo>
                    <a:pt x="664" y="706"/>
                  </a:lnTo>
                  <a:lnTo>
                    <a:pt x="673" y="702"/>
                  </a:lnTo>
                  <a:lnTo>
                    <a:pt x="666" y="679"/>
                  </a:lnTo>
                  <a:lnTo>
                    <a:pt x="643" y="651"/>
                  </a:lnTo>
                  <a:lnTo>
                    <a:pt x="671" y="665"/>
                  </a:lnTo>
                  <a:lnTo>
                    <a:pt x="675" y="648"/>
                  </a:lnTo>
                  <a:lnTo>
                    <a:pt x="671" y="637"/>
                  </a:lnTo>
                  <a:lnTo>
                    <a:pt x="698" y="653"/>
                  </a:lnTo>
                  <a:lnTo>
                    <a:pt x="705" y="663"/>
                  </a:lnTo>
                  <a:lnTo>
                    <a:pt x="687" y="669"/>
                  </a:lnTo>
                  <a:lnTo>
                    <a:pt x="687" y="686"/>
                  </a:lnTo>
                  <a:lnTo>
                    <a:pt x="700" y="694"/>
                  </a:lnTo>
                  <a:lnTo>
                    <a:pt x="726" y="688"/>
                  </a:lnTo>
                  <a:lnTo>
                    <a:pt x="744" y="683"/>
                  </a:lnTo>
                  <a:lnTo>
                    <a:pt x="757" y="683"/>
                  </a:lnTo>
                  <a:lnTo>
                    <a:pt x="769" y="702"/>
                  </a:lnTo>
                  <a:lnTo>
                    <a:pt x="749" y="699"/>
                  </a:lnTo>
                  <a:lnTo>
                    <a:pt x="733" y="711"/>
                  </a:lnTo>
                  <a:lnTo>
                    <a:pt x="726" y="727"/>
                  </a:lnTo>
                  <a:lnTo>
                    <a:pt x="741" y="738"/>
                  </a:lnTo>
                  <a:lnTo>
                    <a:pt x="728" y="757"/>
                  </a:lnTo>
                  <a:lnTo>
                    <a:pt x="733" y="773"/>
                  </a:lnTo>
                  <a:lnTo>
                    <a:pt x="749" y="783"/>
                  </a:lnTo>
                  <a:lnTo>
                    <a:pt x="703" y="789"/>
                  </a:lnTo>
                  <a:lnTo>
                    <a:pt x="687" y="807"/>
                  </a:lnTo>
                  <a:lnTo>
                    <a:pt x="707" y="826"/>
                  </a:lnTo>
                  <a:lnTo>
                    <a:pt x="735" y="819"/>
                  </a:lnTo>
                  <a:lnTo>
                    <a:pt x="755" y="821"/>
                  </a:lnTo>
                  <a:lnTo>
                    <a:pt x="778" y="806"/>
                  </a:lnTo>
                  <a:lnTo>
                    <a:pt x="790" y="783"/>
                  </a:lnTo>
                  <a:lnTo>
                    <a:pt x="815" y="763"/>
                  </a:lnTo>
                  <a:lnTo>
                    <a:pt x="833" y="763"/>
                  </a:lnTo>
                  <a:lnTo>
                    <a:pt x="854" y="783"/>
                  </a:lnTo>
                  <a:lnTo>
                    <a:pt x="883" y="780"/>
                  </a:lnTo>
                  <a:lnTo>
                    <a:pt x="906" y="780"/>
                  </a:lnTo>
                  <a:lnTo>
                    <a:pt x="922" y="766"/>
                  </a:lnTo>
                  <a:lnTo>
                    <a:pt x="909" y="745"/>
                  </a:lnTo>
                  <a:lnTo>
                    <a:pt x="893" y="740"/>
                  </a:lnTo>
                  <a:lnTo>
                    <a:pt x="898" y="725"/>
                  </a:lnTo>
                  <a:lnTo>
                    <a:pt x="922" y="732"/>
                  </a:lnTo>
                  <a:lnTo>
                    <a:pt x="929" y="706"/>
                  </a:lnTo>
                  <a:lnTo>
                    <a:pt x="921" y="697"/>
                  </a:lnTo>
                  <a:lnTo>
                    <a:pt x="921" y="667"/>
                  </a:lnTo>
                  <a:lnTo>
                    <a:pt x="927" y="653"/>
                  </a:lnTo>
                  <a:lnTo>
                    <a:pt x="952" y="653"/>
                  </a:lnTo>
                  <a:lnTo>
                    <a:pt x="978" y="644"/>
                  </a:lnTo>
                  <a:lnTo>
                    <a:pt x="989" y="623"/>
                  </a:lnTo>
                  <a:lnTo>
                    <a:pt x="989" y="598"/>
                  </a:lnTo>
                  <a:lnTo>
                    <a:pt x="970" y="591"/>
                  </a:lnTo>
                  <a:lnTo>
                    <a:pt x="952" y="605"/>
                  </a:lnTo>
                  <a:lnTo>
                    <a:pt x="929" y="610"/>
                  </a:lnTo>
                  <a:lnTo>
                    <a:pt x="901" y="594"/>
                  </a:lnTo>
                  <a:lnTo>
                    <a:pt x="865" y="582"/>
                  </a:lnTo>
                  <a:lnTo>
                    <a:pt x="859" y="549"/>
                  </a:lnTo>
                  <a:lnTo>
                    <a:pt x="872" y="525"/>
                  </a:lnTo>
                  <a:lnTo>
                    <a:pt x="893" y="522"/>
                  </a:lnTo>
                  <a:lnTo>
                    <a:pt x="906" y="506"/>
                  </a:lnTo>
                  <a:lnTo>
                    <a:pt x="921" y="502"/>
                  </a:lnTo>
                  <a:lnTo>
                    <a:pt x="936" y="502"/>
                  </a:lnTo>
                  <a:lnTo>
                    <a:pt x="947" y="492"/>
                  </a:lnTo>
                  <a:lnTo>
                    <a:pt x="963" y="483"/>
                  </a:lnTo>
                  <a:lnTo>
                    <a:pt x="973" y="469"/>
                  </a:lnTo>
                  <a:lnTo>
                    <a:pt x="991" y="464"/>
                  </a:lnTo>
                  <a:lnTo>
                    <a:pt x="1003" y="446"/>
                  </a:lnTo>
                  <a:lnTo>
                    <a:pt x="1016" y="437"/>
                  </a:lnTo>
                  <a:lnTo>
                    <a:pt x="1025" y="432"/>
                  </a:lnTo>
                  <a:lnTo>
                    <a:pt x="1037" y="437"/>
                  </a:lnTo>
                  <a:lnTo>
                    <a:pt x="1066" y="426"/>
                  </a:lnTo>
                  <a:lnTo>
                    <a:pt x="1076" y="409"/>
                  </a:lnTo>
                  <a:lnTo>
                    <a:pt x="1069" y="395"/>
                  </a:lnTo>
                  <a:lnTo>
                    <a:pt x="1050" y="386"/>
                  </a:lnTo>
                  <a:lnTo>
                    <a:pt x="1032" y="384"/>
                  </a:lnTo>
                  <a:lnTo>
                    <a:pt x="1009" y="393"/>
                  </a:lnTo>
                  <a:lnTo>
                    <a:pt x="991" y="393"/>
                  </a:lnTo>
                  <a:lnTo>
                    <a:pt x="970" y="375"/>
                  </a:lnTo>
                  <a:lnTo>
                    <a:pt x="980" y="357"/>
                  </a:lnTo>
                  <a:lnTo>
                    <a:pt x="984" y="334"/>
                  </a:lnTo>
                  <a:lnTo>
                    <a:pt x="975" y="308"/>
                  </a:lnTo>
                  <a:lnTo>
                    <a:pt x="970" y="292"/>
                  </a:lnTo>
                  <a:lnTo>
                    <a:pt x="963" y="278"/>
                  </a:lnTo>
                  <a:lnTo>
                    <a:pt x="943" y="278"/>
                  </a:lnTo>
                  <a:lnTo>
                    <a:pt x="932" y="273"/>
                  </a:lnTo>
                  <a:lnTo>
                    <a:pt x="909" y="273"/>
                  </a:lnTo>
                  <a:lnTo>
                    <a:pt x="883" y="273"/>
                  </a:lnTo>
                  <a:lnTo>
                    <a:pt x="872" y="255"/>
                  </a:lnTo>
                  <a:lnTo>
                    <a:pt x="901" y="230"/>
                  </a:lnTo>
                  <a:lnTo>
                    <a:pt x="877" y="227"/>
                  </a:lnTo>
                  <a:lnTo>
                    <a:pt x="849" y="245"/>
                  </a:lnTo>
                  <a:lnTo>
                    <a:pt x="836" y="255"/>
                  </a:lnTo>
                  <a:lnTo>
                    <a:pt x="808" y="262"/>
                  </a:lnTo>
                  <a:lnTo>
                    <a:pt x="792" y="267"/>
                  </a:lnTo>
                  <a:lnTo>
                    <a:pt x="772" y="253"/>
                  </a:lnTo>
                  <a:lnTo>
                    <a:pt x="797" y="219"/>
                  </a:lnTo>
                  <a:lnTo>
                    <a:pt x="776" y="188"/>
                  </a:lnTo>
                  <a:lnTo>
                    <a:pt x="757" y="165"/>
                  </a:lnTo>
                  <a:lnTo>
                    <a:pt x="741" y="147"/>
                  </a:lnTo>
                  <a:lnTo>
                    <a:pt x="718" y="145"/>
                  </a:lnTo>
                  <a:lnTo>
                    <a:pt x="721" y="124"/>
                  </a:lnTo>
                  <a:lnTo>
                    <a:pt x="705" y="99"/>
                  </a:lnTo>
                  <a:lnTo>
                    <a:pt x="684" y="66"/>
                  </a:lnTo>
                  <a:lnTo>
                    <a:pt x="666" y="84"/>
                  </a:lnTo>
                  <a:lnTo>
                    <a:pt x="623" y="82"/>
                  </a:lnTo>
                  <a:lnTo>
                    <a:pt x="609" y="27"/>
                  </a:lnTo>
                  <a:lnTo>
                    <a:pt x="625" y="9"/>
                  </a:lnTo>
                  <a:lnTo>
                    <a:pt x="604" y="0"/>
                  </a:lnTo>
                  <a:lnTo>
                    <a:pt x="581" y="7"/>
                  </a:lnTo>
                  <a:lnTo>
                    <a:pt x="568" y="13"/>
                  </a:lnTo>
                  <a:lnTo>
                    <a:pt x="568" y="27"/>
                  </a:lnTo>
                  <a:lnTo>
                    <a:pt x="554" y="32"/>
                  </a:lnTo>
                  <a:lnTo>
                    <a:pt x="524" y="25"/>
                  </a:lnTo>
                </a:path>
              </a:pathLst>
            </a:custGeom>
            <a:solidFill>
              <a:srgbClr val="336699"/>
            </a:solidFill>
            <a:ln w="3175" cap="rnd">
              <a:solidFill>
                <a:schemeClr val="tx1"/>
              </a:solidFill>
              <a:round/>
              <a:headEnd/>
              <a:tailEnd/>
            </a:ln>
          </p:spPr>
          <p:txBody>
            <a:bodyPr/>
            <a:lstStyle/>
            <a:p>
              <a:endParaRPr lang="en-US"/>
            </a:p>
          </p:txBody>
        </p:sp>
        <p:sp>
          <p:nvSpPr>
            <p:cNvPr id="16400" name="Freeform 13"/>
            <p:cNvSpPr>
              <a:spLocks/>
            </p:cNvSpPr>
            <p:nvPr/>
          </p:nvSpPr>
          <p:spPr bwMode="gray">
            <a:xfrm>
              <a:off x="1796" y="2115"/>
              <a:ext cx="641" cy="455"/>
            </a:xfrm>
            <a:custGeom>
              <a:avLst/>
              <a:gdLst>
                <a:gd name="T0" fmla="*/ 2 w 810"/>
                <a:gd name="T1" fmla="*/ 1 h 647"/>
                <a:gd name="T2" fmla="*/ 2 w 810"/>
                <a:gd name="T3" fmla="*/ 1 h 647"/>
                <a:gd name="T4" fmla="*/ 2 w 810"/>
                <a:gd name="T5" fmla="*/ 1 h 647"/>
                <a:gd name="T6" fmla="*/ 2 w 810"/>
                <a:gd name="T7" fmla="*/ 1 h 647"/>
                <a:gd name="T8" fmla="*/ 2 w 810"/>
                <a:gd name="T9" fmla="*/ 1 h 647"/>
                <a:gd name="T10" fmla="*/ 2 w 810"/>
                <a:gd name="T11" fmla="*/ 1 h 647"/>
                <a:gd name="T12" fmla="*/ 2 w 810"/>
                <a:gd name="T13" fmla="*/ 1 h 647"/>
                <a:gd name="T14" fmla="*/ 2 w 810"/>
                <a:gd name="T15" fmla="*/ 1 h 647"/>
                <a:gd name="T16" fmla="*/ 2 w 810"/>
                <a:gd name="T17" fmla="*/ 1 h 647"/>
                <a:gd name="T18" fmla="*/ 2 w 810"/>
                <a:gd name="T19" fmla="*/ 1 h 647"/>
                <a:gd name="T20" fmla="*/ 2 w 810"/>
                <a:gd name="T21" fmla="*/ 1 h 647"/>
                <a:gd name="T22" fmla="*/ 2 w 810"/>
                <a:gd name="T23" fmla="*/ 1 h 647"/>
                <a:gd name="T24" fmla="*/ 2 w 810"/>
                <a:gd name="T25" fmla="*/ 1 h 647"/>
                <a:gd name="T26" fmla="*/ 2 w 810"/>
                <a:gd name="T27" fmla="*/ 1 h 647"/>
                <a:gd name="T28" fmla="*/ 2 w 810"/>
                <a:gd name="T29" fmla="*/ 1 h 647"/>
                <a:gd name="T30" fmla="*/ 2 w 810"/>
                <a:gd name="T31" fmla="*/ 1 h 647"/>
                <a:gd name="T32" fmla="*/ 2 w 810"/>
                <a:gd name="T33" fmla="*/ 1 h 647"/>
                <a:gd name="T34" fmla="*/ 2 w 810"/>
                <a:gd name="T35" fmla="*/ 1 h 647"/>
                <a:gd name="T36" fmla="*/ 2 w 810"/>
                <a:gd name="T37" fmla="*/ 1 h 647"/>
                <a:gd name="T38" fmla="*/ 2 w 810"/>
                <a:gd name="T39" fmla="*/ 1 h 647"/>
                <a:gd name="T40" fmla="*/ 2 w 810"/>
                <a:gd name="T41" fmla="*/ 1 h 647"/>
                <a:gd name="T42" fmla="*/ 2 w 810"/>
                <a:gd name="T43" fmla="*/ 1 h 647"/>
                <a:gd name="T44" fmla="*/ 2 w 810"/>
                <a:gd name="T45" fmla="*/ 1 h 647"/>
                <a:gd name="T46" fmla="*/ 2 w 810"/>
                <a:gd name="T47" fmla="*/ 1 h 647"/>
                <a:gd name="T48" fmla="*/ 2 w 810"/>
                <a:gd name="T49" fmla="*/ 1 h 647"/>
                <a:gd name="T50" fmla="*/ 2 w 810"/>
                <a:gd name="T51" fmla="*/ 1 h 647"/>
                <a:gd name="T52" fmla="*/ 2 w 810"/>
                <a:gd name="T53" fmla="*/ 1 h 647"/>
                <a:gd name="T54" fmla="*/ 2 w 810"/>
                <a:gd name="T55" fmla="*/ 1 h 647"/>
                <a:gd name="T56" fmla="*/ 2 w 810"/>
                <a:gd name="T57" fmla="*/ 1 h 647"/>
                <a:gd name="T58" fmla="*/ 2 w 810"/>
                <a:gd name="T59" fmla="*/ 1 h 647"/>
                <a:gd name="T60" fmla="*/ 2 w 810"/>
                <a:gd name="T61" fmla="*/ 1 h 647"/>
                <a:gd name="T62" fmla="*/ 2 w 810"/>
                <a:gd name="T63" fmla="*/ 1 h 647"/>
                <a:gd name="T64" fmla="*/ 2 w 810"/>
                <a:gd name="T65" fmla="*/ 1 h 647"/>
                <a:gd name="T66" fmla="*/ 2 w 810"/>
                <a:gd name="T67" fmla="*/ 1 h 647"/>
                <a:gd name="T68" fmla="*/ 2 w 810"/>
                <a:gd name="T69" fmla="*/ 1 h 647"/>
                <a:gd name="T70" fmla="*/ 2 w 810"/>
                <a:gd name="T71" fmla="*/ 1 h 647"/>
                <a:gd name="T72" fmla="*/ 2 w 810"/>
                <a:gd name="T73" fmla="*/ 1 h 647"/>
                <a:gd name="T74" fmla="*/ 2 w 810"/>
                <a:gd name="T75" fmla="*/ 1 h 647"/>
                <a:gd name="T76" fmla="*/ 2 w 810"/>
                <a:gd name="T77" fmla="*/ 1 h 647"/>
                <a:gd name="T78" fmla="*/ 2 w 810"/>
                <a:gd name="T79" fmla="*/ 1 h 647"/>
                <a:gd name="T80" fmla="*/ 2 w 810"/>
                <a:gd name="T81" fmla="*/ 1 h 647"/>
                <a:gd name="T82" fmla="*/ 2 w 810"/>
                <a:gd name="T83" fmla="*/ 1 h 647"/>
                <a:gd name="T84" fmla="*/ 2 w 810"/>
                <a:gd name="T85" fmla="*/ 1 h 647"/>
                <a:gd name="T86" fmla="*/ 2 w 810"/>
                <a:gd name="T87" fmla="*/ 1 h 647"/>
                <a:gd name="T88" fmla="*/ 2 w 810"/>
                <a:gd name="T89" fmla="*/ 1 h 647"/>
                <a:gd name="T90" fmla="*/ 2 w 810"/>
                <a:gd name="T91" fmla="*/ 1 h 647"/>
                <a:gd name="T92" fmla="*/ 2 w 810"/>
                <a:gd name="T93" fmla="*/ 1 h 647"/>
                <a:gd name="T94" fmla="*/ 2 w 810"/>
                <a:gd name="T95" fmla="*/ 1 h 64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10"/>
                <a:gd name="T145" fmla="*/ 0 h 647"/>
                <a:gd name="T146" fmla="*/ 810 w 810"/>
                <a:gd name="T147" fmla="*/ 647 h 64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10" h="647">
                  <a:moveTo>
                    <a:pt x="397" y="5"/>
                  </a:moveTo>
                  <a:lnTo>
                    <a:pt x="374" y="8"/>
                  </a:lnTo>
                  <a:lnTo>
                    <a:pt x="383" y="26"/>
                  </a:lnTo>
                  <a:lnTo>
                    <a:pt x="404" y="44"/>
                  </a:lnTo>
                  <a:lnTo>
                    <a:pt x="386" y="51"/>
                  </a:lnTo>
                  <a:lnTo>
                    <a:pt x="369" y="57"/>
                  </a:lnTo>
                  <a:lnTo>
                    <a:pt x="351" y="65"/>
                  </a:lnTo>
                  <a:lnTo>
                    <a:pt x="317" y="56"/>
                  </a:lnTo>
                  <a:lnTo>
                    <a:pt x="335" y="28"/>
                  </a:lnTo>
                  <a:lnTo>
                    <a:pt x="306" y="33"/>
                  </a:lnTo>
                  <a:lnTo>
                    <a:pt x="280" y="33"/>
                  </a:lnTo>
                  <a:lnTo>
                    <a:pt x="262" y="51"/>
                  </a:lnTo>
                  <a:lnTo>
                    <a:pt x="251" y="65"/>
                  </a:lnTo>
                  <a:lnTo>
                    <a:pt x="221" y="60"/>
                  </a:lnTo>
                  <a:lnTo>
                    <a:pt x="205" y="51"/>
                  </a:lnTo>
                  <a:lnTo>
                    <a:pt x="171" y="44"/>
                  </a:lnTo>
                  <a:lnTo>
                    <a:pt x="140" y="37"/>
                  </a:lnTo>
                  <a:lnTo>
                    <a:pt x="125" y="37"/>
                  </a:lnTo>
                  <a:lnTo>
                    <a:pt x="105" y="33"/>
                  </a:lnTo>
                  <a:lnTo>
                    <a:pt x="89" y="42"/>
                  </a:lnTo>
                  <a:lnTo>
                    <a:pt x="80" y="46"/>
                  </a:lnTo>
                  <a:lnTo>
                    <a:pt x="83" y="65"/>
                  </a:lnTo>
                  <a:lnTo>
                    <a:pt x="78" y="78"/>
                  </a:lnTo>
                  <a:lnTo>
                    <a:pt x="71" y="78"/>
                  </a:lnTo>
                  <a:lnTo>
                    <a:pt x="52" y="78"/>
                  </a:lnTo>
                  <a:lnTo>
                    <a:pt x="34" y="88"/>
                  </a:lnTo>
                  <a:lnTo>
                    <a:pt x="23" y="83"/>
                  </a:lnTo>
                  <a:lnTo>
                    <a:pt x="0" y="95"/>
                  </a:lnTo>
                  <a:lnTo>
                    <a:pt x="5" y="118"/>
                  </a:lnTo>
                  <a:lnTo>
                    <a:pt x="21" y="134"/>
                  </a:lnTo>
                  <a:lnTo>
                    <a:pt x="41" y="123"/>
                  </a:lnTo>
                  <a:lnTo>
                    <a:pt x="48" y="145"/>
                  </a:lnTo>
                  <a:lnTo>
                    <a:pt x="68" y="180"/>
                  </a:lnTo>
                  <a:lnTo>
                    <a:pt x="96" y="198"/>
                  </a:lnTo>
                  <a:lnTo>
                    <a:pt x="117" y="223"/>
                  </a:lnTo>
                  <a:lnTo>
                    <a:pt x="153" y="226"/>
                  </a:lnTo>
                  <a:lnTo>
                    <a:pt x="192" y="244"/>
                  </a:lnTo>
                  <a:lnTo>
                    <a:pt x="235" y="234"/>
                  </a:lnTo>
                  <a:lnTo>
                    <a:pt x="251" y="223"/>
                  </a:lnTo>
                  <a:lnTo>
                    <a:pt x="267" y="218"/>
                  </a:lnTo>
                  <a:lnTo>
                    <a:pt x="290" y="214"/>
                  </a:lnTo>
                  <a:lnTo>
                    <a:pt x="299" y="228"/>
                  </a:lnTo>
                  <a:lnTo>
                    <a:pt x="269" y="244"/>
                  </a:lnTo>
                  <a:lnTo>
                    <a:pt x="257" y="260"/>
                  </a:lnTo>
                  <a:lnTo>
                    <a:pt x="257" y="280"/>
                  </a:lnTo>
                  <a:lnTo>
                    <a:pt x="244" y="285"/>
                  </a:lnTo>
                  <a:lnTo>
                    <a:pt x="219" y="280"/>
                  </a:lnTo>
                  <a:lnTo>
                    <a:pt x="200" y="299"/>
                  </a:lnTo>
                  <a:lnTo>
                    <a:pt x="178" y="301"/>
                  </a:lnTo>
                  <a:lnTo>
                    <a:pt x="153" y="308"/>
                  </a:lnTo>
                  <a:lnTo>
                    <a:pt x="123" y="306"/>
                  </a:lnTo>
                  <a:lnTo>
                    <a:pt x="112" y="283"/>
                  </a:lnTo>
                  <a:lnTo>
                    <a:pt x="94" y="299"/>
                  </a:lnTo>
                  <a:lnTo>
                    <a:pt x="96" y="315"/>
                  </a:lnTo>
                  <a:lnTo>
                    <a:pt x="119" y="343"/>
                  </a:lnTo>
                  <a:lnTo>
                    <a:pt x="128" y="364"/>
                  </a:lnTo>
                  <a:lnTo>
                    <a:pt x="153" y="372"/>
                  </a:lnTo>
                  <a:lnTo>
                    <a:pt x="176" y="407"/>
                  </a:lnTo>
                  <a:lnTo>
                    <a:pt x="203" y="428"/>
                  </a:lnTo>
                  <a:lnTo>
                    <a:pt x="216" y="453"/>
                  </a:lnTo>
                  <a:lnTo>
                    <a:pt x="242" y="479"/>
                  </a:lnTo>
                  <a:lnTo>
                    <a:pt x="257" y="499"/>
                  </a:lnTo>
                  <a:lnTo>
                    <a:pt x="285" y="515"/>
                  </a:lnTo>
                  <a:lnTo>
                    <a:pt x="308" y="531"/>
                  </a:lnTo>
                  <a:lnTo>
                    <a:pt x="326" y="531"/>
                  </a:lnTo>
                  <a:lnTo>
                    <a:pt x="353" y="531"/>
                  </a:lnTo>
                  <a:lnTo>
                    <a:pt x="399" y="517"/>
                  </a:lnTo>
                  <a:lnTo>
                    <a:pt x="433" y="503"/>
                  </a:lnTo>
                  <a:lnTo>
                    <a:pt x="467" y="485"/>
                  </a:lnTo>
                  <a:lnTo>
                    <a:pt x="493" y="474"/>
                  </a:lnTo>
                  <a:lnTo>
                    <a:pt x="493" y="441"/>
                  </a:lnTo>
                  <a:lnTo>
                    <a:pt x="508" y="413"/>
                  </a:lnTo>
                  <a:lnTo>
                    <a:pt x="511" y="384"/>
                  </a:lnTo>
                  <a:lnTo>
                    <a:pt x="522" y="356"/>
                  </a:lnTo>
                  <a:lnTo>
                    <a:pt x="522" y="329"/>
                  </a:lnTo>
                  <a:lnTo>
                    <a:pt x="536" y="345"/>
                  </a:lnTo>
                  <a:lnTo>
                    <a:pt x="547" y="366"/>
                  </a:lnTo>
                  <a:lnTo>
                    <a:pt x="542" y="395"/>
                  </a:lnTo>
                  <a:lnTo>
                    <a:pt x="558" y="410"/>
                  </a:lnTo>
                  <a:lnTo>
                    <a:pt x="579" y="410"/>
                  </a:lnTo>
                  <a:lnTo>
                    <a:pt x="586" y="421"/>
                  </a:lnTo>
                  <a:lnTo>
                    <a:pt x="568" y="448"/>
                  </a:lnTo>
                  <a:lnTo>
                    <a:pt x="550" y="469"/>
                  </a:lnTo>
                  <a:lnTo>
                    <a:pt x="565" y="494"/>
                  </a:lnTo>
                  <a:lnTo>
                    <a:pt x="574" y="513"/>
                  </a:lnTo>
                  <a:lnTo>
                    <a:pt x="581" y="533"/>
                  </a:lnTo>
                  <a:lnTo>
                    <a:pt x="588" y="554"/>
                  </a:lnTo>
                  <a:lnTo>
                    <a:pt x="588" y="579"/>
                  </a:lnTo>
                  <a:lnTo>
                    <a:pt x="573" y="612"/>
                  </a:lnTo>
                  <a:lnTo>
                    <a:pt x="563" y="635"/>
                  </a:lnTo>
                  <a:lnTo>
                    <a:pt x="586" y="632"/>
                  </a:lnTo>
                  <a:lnTo>
                    <a:pt x="604" y="630"/>
                  </a:lnTo>
                  <a:lnTo>
                    <a:pt x="627" y="646"/>
                  </a:lnTo>
                  <a:lnTo>
                    <a:pt x="641" y="623"/>
                  </a:lnTo>
                  <a:lnTo>
                    <a:pt x="661" y="602"/>
                  </a:lnTo>
                  <a:lnTo>
                    <a:pt x="675" y="582"/>
                  </a:lnTo>
                  <a:lnTo>
                    <a:pt x="670" y="549"/>
                  </a:lnTo>
                  <a:lnTo>
                    <a:pt x="702" y="554"/>
                  </a:lnTo>
                  <a:lnTo>
                    <a:pt x="716" y="574"/>
                  </a:lnTo>
                  <a:lnTo>
                    <a:pt x="727" y="559"/>
                  </a:lnTo>
                  <a:lnTo>
                    <a:pt x="729" y="526"/>
                  </a:lnTo>
                  <a:lnTo>
                    <a:pt x="709" y="513"/>
                  </a:lnTo>
                  <a:lnTo>
                    <a:pt x="679" y="492"/>
                  </a:lnTo>
                  <a:lnTo>
                    <a:pt x="709" y="482"/>
                  </a:lnTo>
                  <a:lnTo>
                    <a:pt x="729" y="482"/>
                  </a:lnTo>
                  <a:lnTo>
                    <a:pt x="741" y="462"/>
                  </a:lnTo>
                  <a:lnTo>
                    <a:pt x="734" y="446"/>
                  </a:lnTo>
                  <a:lnTo>
                    <a:pt x="716" y="430"/>
                  </a:lnTo>
                  <a:lnTo>
                    <a:pt x="732" y="410"/>
                  </a:lnTo>
                  <a:lnTo>
                    <a:pt x="723" y="390"/>
                  </a:lnTo>
                  <a:lnTo>
                    <a:pt x="729" y="379"/>
                  </a:lnTo>
                  <a:lnTo>
                    <a:pt x="755" y="387"/>
                  </a:lnTo>
                  <a:lnTo>
                    <a:pt x="775" y="377"/>
                  </a:lnTo>
                  <a:lnTo>
                    <a:pt x="786" y="359"/>
                  </a:lnTo>
                  <a:lnTo>
                    <a:pt x="770" y="341"/>
                  </a:lnTo>
                  <a:lnTo>
                    <a:pt x="781" y="326"/>
                  </a:lnTo>
                  <a:lnTo>
                    <a:pt x="784" y="313"/>
                  </a:lnTo>
                  <a:lnTo>
                    <a:pt x="793" y="295"/>
                  </a:lnTo>
                  <a:lnTo>
                    <a:pt x="762" y="287"/>
                  </a:lnTo>
                  <a:lnTo>
                    <a:pt x="778" y="276"/>
                  </a:lnTo>
                  <a:lnTo>
                    <a:pt x="802" y="264"/>
                  </a:lnTo>
                  <a:lnTo>
                    <a:pt x="809" y="249"/>
                  </a:lnTo>
                  <a:lnTo>
                    <a:pt x="789" y="226"/>
                  </a:lnTo>
                  <a:lnTo>
                    <a:pt x="780" y="205"/>
                  </a:lnTo>
                  <a:lnTo>
                    <a:pt x="763" y="182"/>
                  </a:lnTo>
                  <a:lnTo>
                    <a:pt x="727" y="166"/>
                  </a:lnTo>
                  <a:lnTo>
                    <a:pt x="693" y="149"/>
                  </a:lnTo>
                  <a:lnTo>
                    <a:pt x="682" y="120"/>
                  </a:lnTo>
                  <a:lnTo>
                    <a:pt x="672" y="85"/>
                  </a:lnTo>
                  <a:lnTo>
                    <a:pt x="648" y="77"/>
                  </a:lnTo>
                  <a:lnTo>
                    <a:pt x="641" y="56"/>
                  </a:lnTo>
                  <a:lnTo>
                    <a:pt x="645" y="33"/>
                  </a:lnTo>
                  <a:lnTo>
                    <a:pt x="607" y="37"/>
                  </a:lnTo>
                  <a:lnTo>
                    <a:pt x="602" y="28"/>
                  </a:lnTo>
                  <a:lnTo>
                    <a:pt x="586" y="34"/>
                  </a:lnTo>
                  <a:lnTo>
                    <a:pt x="556" y="14"/>
                  </a:lnTo>
                  <a:lnTo>
                    <a:pt x="531" y="23"/>
                  </a:lnTo>
                  <a:lnTo>
                    <a:pt x="517" y="5"/>
                  </a:lnTo>
                  <a:lnTo>
                    <a:pt x="504" y="0"/>
                  </a:lnTo>
                  <a:lnTo>
                    <a:pt x="495" y="11"/>
                  </a:lnTo>
                  <a:lnTo>
                    <a:pt x="474" y="10"/>
                  </a:lnTo>
                  <a:lnTo>
                    <a:pt x="449" y="10"/>
                  </a:lnTo>
                  <a:lnTo>
                    <a:pt x="422" y="5"/>
                  </a:lnTo>
                  <a:lnTo>
                    <a:pt x="397" y="5"/>
                  </a:lnTo>
                </a:path>
              </a:pathLst>
            </a:custGeom>
            <a:solidFill>
              <a:srgbClr val="DDDDDD"/>
            </a:solidFill>
            <a:ln w="3175" cap="rnd">
              <a:solidFill>
                <a:schemeClr val="tx1"/>
              </a:solidFill>
              <a:round/>
              <a:headEnd/>
              <a:tailEnd/>
            </a:ln>
          </p:spPr>
          <p:txBody>
            <a:bodyPr/>
            <a:lstStyle/>
            <a:p>
              <a:endParaRPr lang="en-US"/>
            </a:p>
          </p:txBody>
        </p:sp>
        <p:sp>
          <p:nvSpPr>
            <p:cNvPr id="16401" name="Freeform 14"/>
            <p:cNvSpPr>
              <a:spLocks/>
            </p:cNvSpPr>
            <p:nvPr/>
          </p:nvSpPr>
          <p:spPr bwMode="gray">
            <a:xfrm>
              <a:off x="2332" y="2980"/>
              <a:ext cx="67" cy="95"/>
            </a:xfrm>
            <a:custGeom>
              <a:avLst/>
              <a:gdLst>
                <a:gd name="T0" fmla="*/ 2 w 81"/>
                <a:gd name="T1" fmla="*/ 0 h 142"/>
                <a:gd name="T2" fmla="*/ 2 w 81"/>
                <a:gd name="T3" fmla="*/ 1 h 142"/>
                <a:gd name="T4" fmla="*/ 2 w 81"/>
                <a:gd name="T5" fmla="*/ 1 h 142"/>
                <a:gd name="T6" fmla="*/ 2 w 81"/>
                <a:gd name="T7" fmla="*/ 1 h 142"/>
                <a:gd name="T8" fmla="*/ 2 w 81"/>
                <a:gd name="T9" fmla="*/ 1 h 142"/>
                <a:gd name="T10" fmla="*/ 2 w 81"/>
                <a:gd name="T11" fmla="*/ 1 h 142"/>
                <a:gd name="T12" fmla="*/ 2 w 81"/>
                <a:gd name="T13" fmla="*/ 1 h 142"/>
                <a:gd name="T14" fmla="*/ 2 w 81"/>
                <a:gd name="T15" fmla="*/ 1 h 142"/>
                <a:gd name="T16" fmla="*/ 2 w 81"/>
                <a:gd name="T17" fmla="*/ 1 h 142"/>
                <a:gd name="T18" fmla="*/ 2 w 81"/>
                <a:gd name="T19" fmla="*/ 1 h 142"/>
                <a:gd name="T20" fmla="*/ 2 w 81"/>
                <a:gd name="T21" fmla="*/ 1 h 142"/>
                <a:gd name="T22" fmla="*/ 2 w 81"/>
                <a:gd name="T23" fmla="*/ 1 h 142"/>
                <a:gd name="T24" fmla="*/ 2 w 81"/>
                <a:gd name="T25" fmla="*/ 1 h 142"/>
                <a:gd name="T26" fmla="*/ 2 w 81"/>
                <a:gd name="T27" fmla="*/ 1 h 142"/>
                <a:gd name="T28" fmla="*/ 2 w 81"/>
                <a:gd name="T29" fmla="*/ 1 h 142"/>
                <a:gd name="T30" fmla="*/ 2 w 81"/>
                <a:gd name="T31" fmla="*/ 1 h 142"/>
                <a:gd name="T32" fmla="*/ 2 w 81"/>
                <a:gd name="T33" fmla="*/ 1 h 142"/>
                <a:gd name="T34" fmla="*/ 2 w 81"/>
                <a:gd name="T35" fmla="*/ 1 h 142"/>
                <a:gd name="T36" fmla="*/ 2 w 81"/>
                <a:gd name="T37" fmla="*/ 1 h 142"/>
                <a:gd name="T38" fmla="*/ 0 w 81"/>
                <a:gd name="T39" fmla="*/ 1 h 142"/>
                <a:gd name="T40" fmla="*/ 2 w 81"/>
                <a:gd name="T41" fmla="*/ 0 h 1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1"/>
                <a:gd name="T64" fmla="*/ 0 h 142"/>
                <a:gd name="T65" fmla="*/ 81 w 81"/>
                <a:gd name="T66" fmla="*/ 142 h 1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1" h="142">
                  <a:moveTo>
                    <a:pt x="2" y="0"/>
                  </a:moveTo>
                  <a:lnTo>
                    <a:pt x="18" y="7"/>
                  </a:lnTo>
                  <a:lnTo>
                    <a:pt x="31" y="28"/>
                  </a:lnTo>
                  <a:lnTo>
                    <a:pt x="50" y="28"/>
                  </a:lnTo>
                  <a:lnTo>
                    <a:pt x="64" y="14"/>
                  </a:lnTo>
                  <a:lnTo>
                    <a:pt x="80" y="23"/>
                  </a:lnTo>
                  <a:lnTo>
                    <a:pt x="75" y="42"/>
                  </a:lnTo>
                  <a:lnTo>
                    <a:pt x="77" y="58"/>
                  </a:lnTo>
                  <a:lnTo>
                    <a:pt x="77" y="74"/>
                  </a:lnTo>
                  <a:lnTo>
                    <a:pt x="77" y="109"/>
                  </a:lnTo>
                  <a:lnTo>
                    <a:pt x="75" y="127"/>
                  </a:lnTo>
                  <a:lnTo>
                    <a:pt x="66" y="141"/>
                  </a:lnTo>
                  <a:lnTo>
                    <a:pt x="54" y="134"/>
                  </a:lnTo>
                  <a:lnTo>
                    <a:pt x="34" y="123"/>
                  </a:lnTo>
                  <a:lnTo>
                    <a:pt x="20" y="106"/>
                  </a:lnTo>
                  <a:lnTo>
                    <a:pt x="31" y="83"/>
                  </a:lnTo>
                  <a:lnTo>
                    <a:pt x="25" y="70"/>
                  </a:lnTo>
                  <a:lnTo>
                    <a:pt x="15" y="65"/>
                  </a:lnTo>
                  <a:lnTo>
                    <a:pt x="2" y="48"/>
                  </a:lnTo>
                  <a:lnTo>
                    <a:pt x="0" y="28"/>
                  </a:lnTo>
                  <a:lnTo>
                    <a:pt x="2" y="0"/>
                  </a:lnTo>
                </a:path>
              </a:pathLst>
            </a:custGeom>
            <a:solidFill>
              <a:srgbClr val="C3C8C8"/>
            </a:solidFill>
            <a:ln w="3175" cap="rnd">
              <a:solidFill>
                <a:schemeClr val="tx1"/>
              </a:solidFill>
              <a:round/>
              <a:headEnd/>
              <a:tailEnd/>
            </a:ln>
          </p:spPr>
          <p:txBody>
            <a:bodyPr/>
            <a:lstStyle/>
            <a:p>
              <a:endParaRPr lang="en-US"/>
            </a:p>
          </p:txBody>
        </p:sp>
        <p:sp>
          <p:nvSpPr>
            <p:cNvPr id="16402" name="Freeform 15"/>
            <p:cNvSpPr>
              <a:spLocks/>
            </p:cNvSpPr>
            <p:nvPr/>
          </p:nvSpPr>
          <p:spPr bwMode="gray">
            <a:xfrm>
              <a:off x="2238" y="2381"/>
              <a:ext cx="837" cy="616"/>
            </a:xfrm>
            <a:custGeom>
              <a:avLst/>
              <a:gdLst>
                <a:gd name="T0" fmla="*/ 0 w 1054"/>
                <a:gd name="T1" fmla="*/ 1 h 881"/>
                <a:gd name="T2" fmla="*/ 2 w 1054"/>
                <a:gd name="T3" fmla="*/ 1 h 881"/>
                <a:gd name="T4" fmla="*/ 2 w 1054"/>
                <a:gd name="T5" fmla="*/ 1 h 881"/>
                <a:gd name="T6" fmla="*/ 2 w 1054"/>
                <a:gd name="T7" fmla="*/ 1 h 881"/>
                <a:gd name="T8" fmla="*/ 2 w 1054"/>
                <a:gd name="T9" fmla="*/ 1 h 881"/>
                <a:gd name="T10" fmla="*/ 2 w 1054"/>
                <a:gd name="T11" fmla="*/ 1 h 881"/>
                <a:gd name="T12" fmla="*/ 2 w 1054"/>
                <a:gd name="T13" fmla="*/ 1 h 881"/>
                <a:gd name="T14" fmla="*/ 2 w 1054"/>
                <a:gd name="T15" fmla="*/ 1 h 881"/>
                <a:gd name="T16" fmla="*/ 2 w 1054"/>
                <a:gd name="T17" fmla="*/ 1 h 881"/>
                <a:gd name="T18" fmla="*/ 2 w 1054"/>
                <a:gd name="T19" fmla="*/ 1 h 881"/>
                <a:gd name="T20" fmla="*/ 2 w 1054"/>
                <a:gd name="T21" fmla="*/ 1 h 881"/>
                <a:gd name="T22" fmla="*/ 2 w 1054"/>
                <a:gd name="T23" fmla="*/ 1 h 881"/>
                <a:gd name="T24" fmla="*/ 2 w 1054"/>
                <a:gd name="T25" fmla="*/ 1 h 881"/>
                <a:gd name="T26" fmla="*/ 2 w 1054"/>
                <a:gd name="T27" fmla="*/ 1 h 881"/>
                <a:gd name="T28" fmla="*/ 2 w 1054"/>
                <a:gd name="T29" fmla="*/ 1 h 881"/>
                <a:gd name="T30" fmla="*/ 2 w 1054"/>
                <a:gd name="T31" fmla="*/ 1 h 881"/>
                <a:gd name="T32" fmla="*/ 2 w 1054"/>
                <a:gd name="T33" fmla="*/ 1 h 881"/>
                <a:gd name="T34" fmla="*/ 2 w 1054"/>
                <a:gd name="T35" fmla="*/ 1 h 881"/>
                <a:gd name="T36" fmla="*/ 2 w 1054"/>
                <a:gd name="T37" fmla="*/ 1 h 881"/>
                <a:gd name="T38" fmla="*/ 2 w 1054"/>
                <a:gd name="T39" fmla="*/ 1 h 881"/>
                <a:gd name="T40" fmla="*/ 2 w 1054"/>
                <a:gd name="T41" fmla="*/ 1 h 881"/>
                <a:gd name="T42" fmla="*/ 2 w 1054"/>
                <a:gd name="T43" fmla="*/ 1 h 881"/>
                <a:gd name="T44" fmla="*/ 2 w 1054"/>
                <a:gd name="T45" fmla="*/ 1 h 881"/>
                <a:gd name="T46" fmla="*/ 2 w 1054"/>
                <a:gd name="T47" fmla="*/ 1 h 881"/>
                <a:gd name="T48" fmla="*/ 2 w 1054"/>
                <a:gd name="T49" fmla="*/ 1 h 881"/>
                <a:gd name="T50" fmla="*/ 2 w 1054"/>
                <a:gd name="T51" fmla="*/ 1 h 881"/>
                <a:gd name="T52" fmla="*/ 2 w 1054"/>
                <a:gd name="T53" fmla="*/ 1 h 881"/>
                <a:gd name="T54" fmla="*/ 2 w 1054"/>
                <a:gd name="T55" fmla="*/ 1 h 881"/>
                <a:gd name="T56" fmla="*/ 2 w 1054"/>
                <a:gd name="T57" fmla="*/ 1 h 881"/>
                <a:gd name="T58" fmla="*/ 2 w 1054"/>
                <a:gd name="T59" fmla="*/ 1 h 881"/>
                <a:gd name="T60" fmla="*/ 2 w 1054"/>
                <a:gd name="T61" fmla="*/ 1 h 881"/>
                <a:gd name="T62" fmla="*/ 2 w 1054"/>
                <a:gd name="T63" fmla="*/ 1 h 881"/>
                <a:gd name="T64" fmla="*/ 2 w 1054"/>
                <a:gd name="T65" fmla="*/ 1 h 881"/>
                <a:gd name="T66" fmla="*/ 2 w 1054"/>
                <a:gd name="T67" fmla="*/ 1 h 881"/>
                <a:gd name="T68" fmla="*/ 2 w 1054"/>
                <a:gd name="T69" fmla="*/ 1 h 881"/>
                <a:gd name="T70" fmla="*/ 2 w 1054"/>
                <a:gd name="T71" fmla="*/ 1 h 881"/>
                <a:gd name="T72" fmla="*/ 2 w 1054"/>
                <a:gd name="T73" fmla="*/ 1 h 881"/>
                <a:gd name="T74" fmla="*/ 2 w 1054"/>
                <a:gd name="T75" fmla="*/ 1 h 881"/>
                <a:gd name="T76" fmla="*/ 2 w 1054"/>
                <a:gd name="T77" fmla="*/ 1 h 881"/>
                <a:gd name="T78" fmla="*/ 2 w 1054"/>
                <a:gd name="T79" fmla="*/ 1 h 881"/>
                <a:gd name="T80" fmla="*/ 2 w 1054"/>
                <a:gd name="T81" fmla="*/ 1 h 881"/>
                <a:gd name="T82" fmla="*/ 2 w 1054"/>
                <a:gd name="T83" fmla="*/ 1 h 881"/>
                <a:gd name="T84" fmla="*/ 2 w 1054"/>
                <a:gd name="T85" fmla="*/ 1 h 881"/>
                <a:gd name="T86" fmla="*/ 2 w 1054"/>
                <a:gd name="T87" fmla="*/ 1 h 881"/>
                <a:gd name="T88" fmla="*/ 2 w 1054"/>
                <a:gd name="T89" fmla="*/ 1 h 881"/>
                <a:gd name="T90" fmla="*/ 2 w 1054"/>
                <a:gd name="T91" fmla="*/ 1 h 881"/>
                <a:gd name="T92" fmla="*/ 2 w 1054"/>
                <a:gd name="T93" fmla="*/ 1 h 881"/>
                <a:gd name="T94" fmla="*/ 2 w 1054"/>
                <a:gd name="T95" fmla="*/ 1 h 881"/>
                <a:gd name="T96" fmla="*/ 2 w 1054"/>
                <a:gd name="T97" fmla="*/ 1 h 881"/>
                <a:gd name="T98" fmla="*/ 2 w 1054"/>
                <a:gd name="T99" fmla="*/ 1 h 881"/>
                <a:gd name="T100" fmla="*/ 2 w 1054"/>
                <a:gd name="T101" fmla="*/ 1 h 881"/>
                <a:gd name="T102" fmla="*/ 2 w 1054"/>
                <a:gd name="T103" fmla="*/ 1 h 881"/>
                <a:gd name="T104" fmla="*/ 2 w 1054"/>
                <a:gd name="T105" fmla="*/ 1 h 881"/>
                <a:gd name="T106" fmla="*/ 2 w 1054"/>
                <a:gd name="T107" fmla="*/ 0 h 881"/>
                <a:gd name="T108" fmla="*/ 2 w 1054"/>
                <a:gd name="T109" fmla="*/ 1 h 881"/>
                <a:gd name="T110" fmla="*/ 2 w 1054"/>
                <a:gd name="T111" fmla="*/ 1 h 881"/>
                <a:gd name="T112" fmla="*/ 2 w 1054"/>
                <a:gd name="T113" fmla="*/ 1 h 881"/>
                <a:gd name="T114" fmla="*/ 2 w 1054"/>
                <a:gd name="T115" fmla="*/ 1 h 881"/>
                <a:gd name="T116" fmla="*/ 2 w 1054"/>
                <a:gd name="T117" fmla="*/ 1 h 881"/>
                <a:gd name="T118" fmla="*/ 2 w 1054"/>
                <a:gd name="T119" fmla="*/ 1 h 881"/>
                <a:gd name="T120" fmla="*/ 2 w 1054"/>
                <a:gd name="T121" fmla="*/ 1 h 881"/>
                <a:gd name="T122" fmla="*/ 2 w 1054"/>
                <a:gd name="T123" fmla="*/ 1 h 881"/>
                <a:gd name="T124" fmla="*/ 2 w 1054"/>
                <a:gd name="T125" fmla="*/ 1 h 8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4"/>
                <a:gd name="T190" fmla="*/ 0 h 881"/>
                <a:gd name="T191" fmla="*/ 1054 w 1054"/>
                <a:gd name="T192" fmla="*/ 881 h 88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4" h="881">
                  <a:moveTo>
                    <a:pt x="5" y="259"/>
                  </a:moveTo>
                  <a:lnTo>
                    <a:pt x="0" y="278"/>
                  </a:lnTo>
                  <a:lnTo>
                    <a:pt x="0" y="292"/>
                  </a:lnTo>
                  <a:lnTo>
                    <a:pt x="5" y="308"/>
                  </a:lnTo>
                  <a:lnTo>
                    <a:pt x="7" y="328"/>
                  </a:lnTo>
                  <a:lnTo>
                    <a:pt x="11" y="354"/>
                  </a:lnTo>
                  <a:lnTo>
                    <a:pt x="18" y="363"/>
                  </a:lnTo>
                  <a:lnTo>
                    <a:pt x="11" y="377"/>
                  </a:lnTo>
                  <a:lnTo>
                    <a:pt x="23" y="386"/>
                  </a:lnTo>
                  <a:lnTo>
                    <a:pt x="23" y="397"/>
                  </a:lnTo>
                  <a:lnTo>
                    <a:pt x="18" y="409"/>
                  </a:lnTo>
                  <a:lnTo>
                    <a:pt x="10" y="425"/>
                  </a:lnTo>
                  <a:lnTo>
                    <a:pt x="16" y="443"/>
                  </a:lnTo>
                  <a:lnTo>
                    <a:pt x="23" y="483"/>
                  </a:lnTo>
                  <a:lnTo>
                    <a:pt x="30" y="504"/>
                  </a:lnTo>
                  <a:lnTo>
                    <a:pt x="34" y="530"/>
                  </a:lnTo>
                  <a:lnTo>
                    <a:pt x="51" y="575"/>
                  </a:lnTo>
                  <a:lnTo>
                    <a:pt x="49" y="611"/>
                  </a:lnTo>
                  <a:lnTo>
                    <a:pt x="60" y="634"/>
                  </a:lnTo>
                  <a:lnTo>
                    <a:pt x="64" y="689"/>
                  </a:lnTo>
                  <a:lnTo>
                    <a:pt x="67" y="717"/>
                  </a:lnTo>
                  <a:lnTo>
                    <a:pt x="69" y="740"/>
                  </a:lnTo>
                  <a:lnTo>
                    <a:pt x="75" y="768"/>
                  </a:lnTo>
                  <a:lnTo>
                    <a:pt x="85" y="793"/>
                  </a:lnTo>
                  <a:lnTo>
                    <a:pt x="94" y="818"/>
                  </a:lnTo>
                  <a:lnTo>
                    <a:pt x="106" y="846"/>
                  </a:lnTo>
                  <a:lnTo>
                    <a:pt x="113" y="857"/>
                  </a:lnTo>
                  <a:lnTo>
                    <a:pt x="121" y="848"/>
                  </a:lnTo>
                  <a:lnTo>
                    <a:pt x="144" y="867"/>
                  </a:lnTo>
                  <a:lnTo>
                    <a:pt x="152" y="878"/>
                  </a:lnTo>
                  <a:lnTo>
                    <a:pt x="163" y="880"/>
                  </a:lnTo>
                  <a:lnTo>
                    <a:pt x="176" y="862"/>
                  </a:lnTo>
                  <a:lnTo>
                    <a:pt x="197" y="871"/>
                  </a:lnTo>
                  <a:lnTo>
                    <a:pt x="195" y="848"/>
                  </a:lnTo>
                  <a:lnTo>
                    <a:pt x="213" y="818"/>
                  </a:lnTo>
                  <a:lnTo>
                    <a:pt x="216" y="800"/>
                  </a:lnTo>
                  <a:lnTo>
                    <a:pt x="201" y="781"/>
                  </a:lnTo>
                  <a:lnTo>
                    <a:pt x="183" y="756"/>
                  </a:lnTo>
                  <a:lnTo>
                    <a:pt x="195" y="733"/>
                  </a:lnTo>
                  <a:lnTo>
                    <a:pt x="217" y="729"/>
                  </a:lnTo>
                  <a:lnTo>
                    <a:pt x="229" y="712"/>
                  </a:lnTo>
                  <a:lnTo>
                    <a:pt x="245" y="717"/>
                  </a:lnTo>
                  <a:lnTo>
                    <a:pt x="268" y="726"/>
                  </a:lnTo>
                  <a:lnTo>
                    <a:pt x="298" y="737"/>
                  </a:lnTo>
                  <a:lnTo>
                    <a:pt x="304" y="712"/>
                  </a:lnTo>
                  <a:lnTo>
                    <a:pt x="323" y="714"/>
                  </a:lnTo>
                  <a:lnTo>
                    <a:pt x="337" y="691"/>
                  </a:lnTo>
                  <a:lnTo>
                    <a:pt x="348" y="714"/>
                  </a:lnTo>
                  <a:lnTo>
                    <a:pt x="364" y="706"/>
                  </a:lnTo>
                  <a:lnTo>
                    <a:pt x="371" y="678"/>
                  </a:lnTo>
                  <a:lnTo>
                    <a:pt x="366" y="662"/>
                  </a:lnTo>
                  <a:lnTo>
                    <a:pt x="366" y="630"/>
                  </a:lnTo>
                  <a:lnTo>
                    <a:pt x="382" y="627"/>
                  </a:lnTo>
                  <a:lnTo>
                    <a:pt x="384" y="645"/>
                  </a:lnTo>
                  <a:lnTo>
                    <a:pt x="399" y="662"/>
                  </a:lnTo>
                  <a:lnTo>
                    <a:pt x="426" y="657"/>
                  </a:lnTo>
                  <a:lnTo>
                    <a:pt x="442" y="655"/>
                  </a:lnTo>
                  <a:lnTo>
                    <a:pt x="472" y="666"/>
                  </a:lnTo>
                  <a:lnTo>
                    <a:pt x="495" y="660"/>
                  </a:lnTo>
                  <a:lnTo>
                    <a:pt x="497" y="639"/>
                  </a:lnTo>
                  <a:lnTo>
                    <a:pt x="502" y="619"/>
                  </a:lnTo>
                  <a:lnTo>
                    <a:pt x="520" y="609"/>
                  </a:lnTo>
                  <a:lnTo>
                    <a:pt x="533" y="619"/>
                  </a:lnTo>
                  <a:lnTo>
                    <a:pt x="545" y="607"/>
                  </a:lnTo>
                  <a:lnTo>
                    <a:pt x="549" y="591"/>
                  </a:lnTo>
                  <a:lnTo>
                    <a:pt x="536" y="558"/>
                  </a:lnTo>
                  <a:lnTo>
                    <a:pt x="556" y="550"/>
                  </a:lnTo>
                  <a:lnTo>
                    <a:pt x="570" y="530"/>
                  </a:lnTo>
                  <a:lnTo>
                    <a:pt x="577" y="508"/>
                  </a:lnTo>
                  <a:lnTo>
                    <a:pt x="588" y="487"/>
                  </a:lnTo>
                  <a:lnTo>
                    <a:pt x="605" y="494"/>
                  </a:lnTo>
                  <a:lnTo>
                    <a:pt x="625" y="504"/>
                  </a:lnTo>
                  <a:lnTo>
                    <a:pt x="639" y="485"/>
                  </a:lnTo>
                  <a:lnTo>
                    <a:pt x="650" y="466"/>
                  </a:lnTo>
                  <a:lnTo>
                    <a:pt x="671" y="448"/>
                  </a:lnTo>
                  <a:lnTo>
                    <a:pt x="685" y="441"/>
                  </a:lnTo>
                  <a:lnTo>
                    <a:pt x="692" y="430"/>
                  </a:lnTo>
                  <a:lnTo>
                    <a:pt x="673" y="414"/>
                  </a:lnTo>
                  <a:lnTo>
                    <a:pt x="669" y="402"/>
                  </a:lnTo>
                  <a:lnTo>
                    <a:pt x="693" y="397"/>
                  </a:lnTo>
                  <a:lnTo>
                    <a:pt x="712" y="389"/>
                  </a:lnTo>
                  <a:lnTo>
                    <a:pt x="726" y="379"/>
                  </a:lnTo>
                  <a:lnTo>
                    <a:pt x="735" y="366"/>
                  </a:lnTo>
                  <a:lnTo>
                    <a:pt x="744" y="335"/>
                  </a:lnTo>
                  <a:lnTo>
                    <a:pt x="737" y="315"/>
                  </a:lnTo>
                  <a:lnTo>
                    <a:pt x="749" y="304"/>
                  </a:lnTo>
                  <a:lnTo>
                    <a:pt x="767" y="312"/>
                  </a:lnTo>
                  <a:lnTo>
                    <a:pt x="790" y="324"/>
                  </a:lnTo>
                  <a:lnTo>
                    <a:pt x="801" y="308"/>
                  </a:lnTo>
                  <a:lnTo>
                    <a:pt x="813" y="317"/>
                  </a:lnTo>
                  <a:lnTo>
                    <a:pt x="838" y="331"/>
                  </a:lnTo>
                  <a:lnTo>
                    <a:pt x="845" y="351"/>
                  </a:lnTo>
                  <a:lnTo>
                    <a:pt x="863" y="347"/>
                  </a:lnTo>
                  <a:lnTo>
                    <a:pt x="881" y="356"/>
                  </a:lnTo>
                  <a:lnTo>
                    <a:pt x="891" y="347"/>
                  </a:lnTo>
                  <a:lnTo>
                    <a:pt x="907" y="343"/>
                  </a:lnTo>
                  <a:lnTo>
                    <a:pt x="922" y="335"/>
                  </a:lnTo>
                  <a:lnTo>
                    <a:pt x="945" y="351"/>
                  </a:lnTo>
                  <a:lnTo>
                    <a:pt x="948" y="379"/>
                  </a:lnTo>
                  <a:lnTo>
                    <a:pt x="941" y="420"/>
                  </a:lnTo>
                  <a:lnTo>
                    <a:pt x="950" y="439"/>
                  </a:lnTo>
                  <a:lnTo>
                    <a:pt x="960" y="460"/>
                  </a:lnTo>
                  <a:lnTo>
                    <a:pt x="984" y="481"/>
                  </a:lnTo>
                  <a:lnTo>
                    <a:pt x="991" y="460"/>
                  </a:lnTo>
                  <a:lnTo>
                    <a:pt x="996" y="439"/>
                  </a:lnTo>
                  <a:lnTo>
                    <a:pt x="1001" y="409"/>
                  </a:lnTo>
                  <a:lnTo>
                    <a:pt x="1005" y="389"/>
                  </a:lnTo>
                  <a:lnTo>
                    <a:pt x="1019" y="386"/>
                  </a:lnTo>
                  <a:lnTo>
                    <a:pt x="1037" y="397"/>
                  </a:lnTo>
                  <a:lnTo>
                    <a:pt x="1051" y="391"/>
                  </a:lnTo>
                  <a:lnTo>
                    <a:pt x="1053" y="374"/>
                  </a:lnTo>
                  <a:lnTo>
                    <a:pt x="1044" y="351"/>
                  </a:lnTo>
                  <a:lnTo>
                    <a:pt x="1019" y="333"/>
                  </a:lnTo>
                  <a:lnTo>
                    <a:pt x="1012" y="294"/>
                  </a:lnTo>
                  <a:lnTo>
                    <a:pt x="1010" y="269"/>
                  </a:lnTo>
                  <a:lnTo>
                    <a:pt x="991" y="253"/>
                  </a:lnTo>
                  <a:lnTo>
                    <a:pt x="1010" y="218"/>
                  </a:lnTo>
                  <a:lnTo>
                    <a:pt x="1022" y="197"/>
                  </a:lnTo>
                  <a:lnTo>
                    <a:pt x="1007" y="179"/>
                  </a:lnTo>
                  <a:lnTo>
                    <a:pt x="1022" y="154"/>
                  </a:lnTo>
                  <a:lnTo>
                    <a:pt x="1014" y="133"/>
                  </a:lnTo>
                  <a:lnTo>
                    <a:pt x="1025" y="110"/>
                  </a:lnTo>
                  <a:lnTo>
                    <a:pt x="1037" y="92"/>
                  </a:lnTo>
                  <a:lnTo>
                    <a:pt x="1023" y="76"/>
                  </a:lnTo>
                  <a:lnTo>
                    <a:pt x="1005" y="57"/>
                  </a:lnTo>
                  <a:lnTo>
                    <a:pt x="994" y="39"/>
                  </a:lnTo>
                  <a:lnTo>
                    <a:pt x="960" y="34"/>
                  </a:lnTo>
                  <a:lnTo>
                    <a:pt x="939" y="36"/>
                  </a:lnTo>
                  <a:lnTo>
                    <a:pt x="911" y="56"/>
                  </a:lnTo>
                  <a:lnTo>
                    <a:pt x="893" y="48"/>
                  </a:lnTo>
                  <a:lnTo>
                    <a:pt x="875" y="57"/>
                  </a:lnTo>
                  <a:lnTo>
                    <a:pt x="824" y="57"/>
                  </a:lnTo>
                  <a:lnTo>
                    <a:pt x="827" y="79"/>
                  </a:lnTo>
                  <a:lnTo>
                    <a:pt x="801" y="71"/>
                  </a:lnTo>
                  <a:lnTo>
                    <a:pt x="783" y="71"/>
                  </a:lnTo>
                  <a:lnTo>
                    <a:pt x="754" y="76"/>
                  </a:lnTo>
                  <a:lnTo>
                    <a:pt x="749" y="64"/>
                  </a:lnTo>
                  <a:lnTo>
                    <a:pt x="712" y="64"/>
                  </a:lnTo>
                  <a:lnTo>
                    <a:pt x="692" y="80"/>
                  </a:lnTo>
                  <a:lnTo>
                    <a:pt x="674" y="100"/>
                  </a:lnTo>
                  <a:lnTo>
                    <a:pt x="655" y="102"/>
                  </a:lnTo>
                  <a:lnTo>
                    <a:pt x="632" y="95"/>
                  </a:lnTo>
                  <a:lnTo>
                    <a:pt x="605" y="85"/>
                  </a:lnTo>
                  <a:lnTo>
                    <a:pt x="632" y="67"/>
                  </a:lnTo>
                  <a:lnTo>
                    <a:pt x="621" y="36"/>
                  </a:lnTo>
                  <a:lnTo>
                    <a:pt x="583" y="33"/>
                  </a:lnTo>
                  <a:lnTo>
                    <a:pt x="556" y="44"/>
                  </a:lnTo>
                  <a:lnTo>
                    <a:pt x="538" y="59"/>
                  </a:lnTo>
                  <a:lnTo>
                    <a:pt x="538" y="80"/>
                  </a:lnTo>
                  <a:lnTo>
                    <a:pt x="527" y="99"/>
                  </a:lnTo>
                  <a:lnTo>
                    <a:pt x="490" y="120"/>
                  </a:lnTo>
                  <a:lnTo>
                    <a:pt x="463" y="102"/>
                  </a:lnTo>
                  <a:lnTo>
                    <a:pt x="458" y="80"/>
                  </a:lnTo>
                  <a:lnTo>
                    <a:pt x="440" y="64"/>
                  </a:lnTo>
                  <a:lnTo>
                    <a:pt x="417" y="69"/>
                  </a:lnTo>
                  <a:lnTo>
                    <a:pt x="384" y="69"/>
                  </a:lnTo>
                  <a:lnTo>
                    <a:pt x="353" y="67"/>
                  </a:lnTo>
                  <a:lnTo>
                    <a:pt x="335" y="48"/>
                  </a:lnTo>
                  <a:lnTo>
                    <a:pt x="293" y="25"/>
                  </a:lnTo>
                  <a:lnTo>
                    <a:pt x="255" y="18"/>
                  </a:lnTo>
                  <a:lnTo>
                    <a:pt x="245" y="2"/>
                  </a:lnTo>
                  <a:lnTo>
                    <a:pt x="217" y="0"/>
                  </a:lnTo>
                  <a:lnTo>
                    <a:pt x="201" y="7"/>
                  </a:lnTo>
                  <a:lnTo>
                    <a:pt x="176" y="10"/>
                  </a:lnTo>
                  <a:lnTo>
                    <a:pt x="167" y="10"/>
                  </a:lnTo>
                  <a:lnTo>
                    <a:pt x="172" y="25"/>
                  </a:lnTo>
                  <a:lnTo>
                    <a:pt x="172" y="39"/>
                  </a:lnTo>
                  <a:lnTo>
                    <a:pt x="158" y="53"/>
                  </a:lnTo>
                  <a:lnTo>
                    <a:pt x="172" y="67"/>
                  </a:lnTo>
                  <a:lnTo>
                    <a:pt x="181" y="80"/>
                  </a:lnTo>
                  <a:lnTo>
                    <a:pt x="175" y="103"/>
                  </a:lnTo>
                  <a:lnTo>
                    <a:pt x="154" y="108"/>
                  </a:lnTo>
                  <a:lnTo>
                    <a:pt x="133" y="113"/>
                  </a:lnTo>
                  <a:lnTo>
                    <a:pt x="121" y="115"/>
                  </a:lnTo>
                  <a:lnTo>
                    <a:pt x="140" y="133"/>
                  </a:lnTo>
                  <a:lnTo>
                    <a:pt x="172" y="147"/>
                  </a:lnTo>
                  <a:lnTo>
                    <a:pt x="175" y="163"/>
                  </a:lnTo>
                  <a:lnTo>
                    <a:pt x="167" y="191"/>
                  </a:lnTo>
                  <a:lnTo>
                    <a:pt x="155" y="200"/>
                  </a:lnTo>
                  <a:lnTo>
                    <a:pt x="142" y="184"/>
                  </a:lnTo>
                  <a:lnTo>
                    <a:pt x="114" y="177"/>
                  </a:lnTo>
                  <a:lnTo>
                    <a:pt x="121" y="197"/>
                  </a:lnTo>
                  <a:lnTo>
                    <a:pt x="113" y="214"/>
                  </a:lnTo>
                  <a:lnTo>
                    <a:pt x="94" y="230"/>
                  </a:lnTo>
                  <a:lnTo>
                    <a:pt x="85" y="248"/>
                  </a:lnTo>
                  <a:lnTo>
                    <a:pt x="75" y="271"/>
                  </a:lnTo>
                  <a:lnTo>
                    <a:pt x="49" y="258"/>
                  </a:lnTo>
                  <a:lnTo>
                    <a:pt x="34" y="258"/>
                  </a:lnTo>
                  <a:lnTo>
                    <a:pt x="16" y="258"/>
                  </a:lnTo>
                  <a:lnTo>
                    <a:pt x="5" y="259"/>
                  </a:lnTo>
                </a:path>
              </a:pathLst>
            </a:custGeom>
            <a:solidFill>
              <a:srgbClr val="DDDDDD"/>
            </a:solidFill>
            <a:ln w="3175" cap="rnd">
              <a:solidFill>
                <a:schemeClr val="tx1"/>
              </a:solidFill>
              <a:round/>
              <a:headEnd/>
              <a:tailEnd/>
            </a:ln>
          </p:spPr>
          <p:txBody>
            <a:bodyPr/>
            <a:lstStyle/>
            <a:p>
              <a:endParaRPr lang="en-US"/>
            </a:p>
          </p:txBody>
        </p:sp>
        <p:sp>
          <p:nvSpPr>
            <p:cNvPr id="16403" name="Freeform 16"/>
            <p:cNvSpPr>
              <a:spLocks/>
            </p:cNvSpPr>
            <p:nvPr/>
          </p:nvSpPr>
          <p:spPr bwMode="gray">
            <a:xfrm>
              <a:off x="2448" y="3263"/>
              <a:ext cx="275" cy="455"/>
            </a:xfrm>
            <a:custGeom>
              <a:avLst/>
              <a:gdLst>
                <a:gd name="T0" fmla="*/ 2 w 348"/>
                <a:gd name="T1" fmla="*/ 0 h 646"/>
                <a:gd name="T2" fmla="*/ 2 w 348"/>
                <a:gd name="T3" fmla="*/ 1 h 646"/>
                <a:gd name="T4" fmla="*/ 2 w 348"/>
                <a:gd name="T5" fmla="*/ 1 h 646"/>
                <a:gd name="T6" fmla="*/ 2 w 348"/>
                <a:gd name="T7" fmla="*/ 1 h 646"/>
                <a:gd name="T8" fmla="*/ 2 w 348"/>
                <a:gd name="T9" fmla="*/ 1 h 646"/>
                <a:gd name="T10" fmla="*/ 2 w 348"/>
                <a:gd name="T11" fmla="*/ 1 h 646"/>
                <a:gd name="T12" fmla="*/ 2 w 348"/>
                <a:gd name="T13" fmla="*/ 1 h 646"/>
                <a:gd name="T14" fmla="*/ 2 w 348"/>
                <a:gd name="T15" fmla="*/ 1 h 646"/>
                <a:gd name="T16" fmla="*/ 2 w 348"/>
                <a:gd name="T17" fmla="*/ 1 h 646"/>
                <a:gd name="T18" fmla="*/ 2 w 348"/>
                <a:gd name="T19" fmla="*/ 1 h 646"/>
                <a:gd name="T20" fmla="*/ 2 w 348"/>
                <a:gd name="T21" fmla="*/ 1 h 646"/>
                <a:gd name="T22" fmla="*/ 2 w 348"/>
                <a:gd name="T23" fmla="*/ 1 h 646"/>
                <a:gd name="T24" fmla="*/ 2 w 348"/>
                <a:gd name="T25" fmla="*/ 1 h 646"/>
                <a:gd name="T26" fmla="*/ 2 w 348"/>
                <a:gd name="T27" fmla="*/ 1 h 646"/>
                <a:gd name="T28" fmla="*/ 2 w 348"/>
                <a:gd name="T29" fmla="*/ 1 h 646"/>
                <a:gd name="T30" fmla="*/ 2 w 348"/>
                <a:gd name="T31" fmla="*/ 1 h 646"/>
                <a:gd name="T32" fmla="*/ 2 w 348"/>
                <a:gd name="T33" fmla="*/ 1 h 646"/>
                <a:gd name="T34" fmla="*/ 2 w 348"/>
                <a:gd name="T35" fmla="*/ 1 h 646"/>
                <a:gd name="T36" fmla="*/ 2 w 348"/>
                <a:gd name="T37" fmla="*/ 1 h 646"/>
                <a:gd name="T38" fmla="*/ 2 w 348"/>
                <a:gd name="T39" fmla="*/ 1 h 646"/>
                <a:gd name="T40" fmla="*/ 2 w 348"/>
                <a:gd name="T41" fmla="*/ 1 h 646"/>
                <a:gd name="T42" fmla="*/ 2 w 348"/>
                <a:gd name="T43" fmla="*/ 1 h 646"/>
                <a:gd name="T44" fmla="*/ 2 w 348"/>
                <a:gd name="T45" fmla="*/ 1 h 646"/>
                <a:gd name="T46" fmla="*/ 2 w 348"/>
                <a:gd name="T47" fmla="*/ 1 h 646"/>
                <a:gd name="T48" fmla="*/ 2 w 348"/>
                <a:gd name="T49" fmla="*/ 1 h 646"/>
                <a:gd name="T50" fmla="*/ 2 w 348"/>
                <a:gd name="T51" fmla="*/ 1 h 646"/>
                <a:gd name="T52" fmla="*/ 2 w 348"/>
                <a:gd name="T53" fmla="*/ 1 h 646"/>
                <a:gd name="T54" fmla="*/ 2 w 348"/>
                <a:gd name="T55" fmla="*/ 1 h 646"/>
                <a:gd name="T56" fmla="*/ 2 w 348"/>
                <a:gd name="T57" fmla="*/ 1 h 646"/>
                <a:gd name="T58" fmla="*/ 2 w 348"/>
                <a:gd name="T59" fmla="*/ 1 h 646"/>
                <a:gd name="T60" fmla="*/ 2 w 348"/>
                <a:gd name="T61" fmla="*/ 1 h 646"/>
                <a:gd name="T62" fmla="*/ 2 w 348"/>
                <a:gd name="T63" fmla="*/ 1 h 646"/>
                <a:gd name="T64" fmla="*/ 2 w 348"/>
                <a:gd name="T65" fmla="*/ 1 h 646"/>
                <a:gd name="T66" fmla="*/ 2 w 348"/>
                <a:gd name="T67" fmla="*/ 1 h 646"/>
                <a:gd name="T68" fmla="*/ 2 w 348"/>
                <a:gd name="T69" fmla="*/ 1 h 646"/>
                <a:gd name="T70" fmla="*/ 2 w 348"/>
                <a:gd name="T71" fmla="*/ 1 h 646"/>
                <a:gd name="T72" fmla="*/ 2 w 348"/>
                <a:gd name="T73" fmla="*/ 1 h 646"/>
                <a:gd name="T74" fmla="*/ 2 w 348"/>
                <a:gd name="T75" fmla="*/ 1 h 646"/>
                <a:gd name="T76" fmla="*/ 0 w 348"/>
                <a:gd name="T77" fmla="*/ 1 h 6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48"/>
                <a:gd name="T118" fmla="*/ 0 h 646"/>
                <a:gd name="T119" fmla="*/ 348 w 348"/>
                <a:gd name="T120" fmla="*/ 646 h 64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48" h="646">
                  <a:moveTo>
                    <a:pt x="0" y="3"/>
                  </a:moveTo>
                  <a:lnTo>
                    <a:pt x="16" y="0"/>
                  </a:lnTo>
                  <a:lnTo>
                    <a:pt x="32" y="14"/>
                  </a:lnTo>
                  <a:lnTo>
                    <a:pt x="51" y="23"/>
                  </a:lnTo>
                  <a:lnTo>
                    <a:pt x="62" y="46"/>
                  </a:lnTo>
                  <a:lnTo>
                    <a:pt x="69" y="72"/>
                  </a:lnTo>
                  <a:lnTo>
                    <a:pt x="87" y="85"/>
                  </a:lnTo>
                  <a:lnTo>
                    <a:pt x="105" y="99"/>
                  </a:lnTo>
                  <a:lnTo>
                    <a:pt x="127" y="115"/>
                  </a:lnTo>
                  <a:lnTo>
                    <a:pt x="151" y="136"/>
                  </a:lnTo>
                  <a:lnTo>
                    <a:pt x="170" y="143"/>
                  </a:lnTo>
                  <a:lnTo>
                    <a:pt x="184" y="159"/>
                  </a:lnTo>
                  <a:lnTo>
                    <a:pt x="204" y="178"/>
                  </a:lnTo>
                  <a:lnTo>
                    <a:pt x="204" y="184"/>
                  </a:lnTo>
                  <a:lnTo>
                    <a:pt x="209" y="191"/>
                  </a:lnTo>
                  <a:lnTo>
                    <a:pt x="191" y="196"/>
                  </a:lnTo>
                  <a:lnTo>
                    <a:pt x="219" y="212"/>
                  </a:lnTo>
                  <a:lnTo>
                    <a:pt x="237" y="219"/>
                  </a:lnTo>
                  <a:lnTo>
                    <a:pt x="243" y="235"/>
                  </a:lnTo>
                  <a:lnTo>
                    <a:pt x="237" y="258"/>
                  </a:lnTo>
                  <a:lnTo>
                    <a:pt x="246" y="275"/>
                  </a:lnTo>
                  <a:lnTo>
                    <a:pt x="250" y="281"/>
                  </a:lnTo>
                  <a:lnTo>
                    <a:pt x="266" y="291"/>
                  </a:lnTo>
                  <a:lnTo>
                    <a:pt x="266" y="314"/>
                  </a:lnTo>
                  <a:lnTo>
                    <a:pt x="255" y="329"/>
                  </a:lnTo>
                  <a:lnTo>
                    <a:pt x="258" y="346"/>
                  </a:lnTo>
                  <a:lnTo>
                    <a:pt x="278" y="380"/>
                  </a:lnTo>
                  <a:lnTo>
                    <a:pt x="301" y="357"/>
                  </a:lnTo>
                  <a:lnTo>
                    <a:pt x="319" y="375"/>
                  </a:lnTo>
                  <a:lnTo>
                    <a:pt x="312" y="415"/>
                  </a:lnTo>
                  <a:lnTo>
                    <a:pt x="304" y="436"/>
                  </a:lnTo>
                  <a:lnTo>
                    <a:pt x="311" y="464"/>
                  </a:lnTo>
                  <a:lnTo>
                    <a:pt x="329" y="477"/>
                  </a:lnTo>
                  <a:lnTo>
                    <a:pt x="324" y="512"/>
                  </a:lnTo>
                  <a:lnTo>
                    <a:pt x="304" y="533"/>
                  </a:lnTo>
                  <a:lnTo>
                    <a:pt x="306" y="553"/>
                  </a:lnTo>
                  <a:lnTo>
                    <a:pt x="315" y="574"/>
                  </a:lnTo>
                  <a:lnTo>
                    <a:pt x="334" y="590"/>
                  </a:lnTo>
                  <a:lnTo>
                    <a:pt x="347" y="604"/>
                  </a:lnTo>
                  <a:lnTo>
                    <a:pt x="345" y="632"/>
                  </a:lnTo>
                  <a:lnTo>
                    <a:pt x="327" y="640"/>
                  </a:lnTo>
                  <a:lnTo>
                    <a:pt x="308" y="645"/>
                  </a:lnTo>
                  <a:lnTo>
                    <a:pt x="288" y="645"/>
                  </a:lnTo>
                  <a:lnTo>
                    <a:pt x="271" y="627"/>
                  </a:lnTo>
                  <a:lnTo>
                    <a:pt x="253" y="604"/>
                  </a:lnTo>
                  <a:lnTo>
                    <a:pt x="237" y="579"/>
                  </a:lnTo>
                  <a:lnTo>
                    <a:pt x="227" y="560"/>
                  </a:lnTo>
                  <a:lnTo>
                    <a:pt x="209" y="548"/>
                  </a:lnTo>
                  <a:lnTo>
                    <a:pt x="207" y="523"/>
                  </a:lnTo>
                  <a:lnTo>
                    <a:pt x="189" y="490"/>
                  </a:lnTo>
                  <a:lnTo>
                    <a:pt x="174" y="454"/>
                  </a:lnTo>
                  <a:lnTo>
                    <a:pt x="173" y="433"/>
                  </a:lnTo>
                  <a:lnTo>
                    <a:pt x="179" y="410"/>
                  </a:lnTo>
                  <a:lnTo>
                    <a:pt x="168" y="387"/>
                  </a:lnTo>
                  <a:lnTo>
                    <a:pt x="161" y="371"/>
                  </a:lnTo>
                  <a:lnTo>
                    <a:pt x="147" y="355"/>
                  </a:lnTo>
                  <a:lnTo>
                    <a:pt x="150" y="332"/>
                  </a:lnTo>
                  <a:lnTo>
                    <a:pt x="168" y="325"/>
                  </a:lnTo>
                  <a:lnTo>
                    <a:pt x="154" y="314"/>
                  </a:lnTo>
                  <a:lnTo>
                    <a:pt x="127" y="298"/>
                  </a:lnTo>
                  <a:lnTo>
                    <a:pt x="127" y="279"/>
                  </a:lnTo>
                  <a:lnTo>
                    <a:pt x="143" y="272"/>
                  </a:lnTo>
                  <a:lnTo>
                    <a:pt x="156" y="279"/>
                  </a:lnTo>
                  <a:lnTo>
                    <a:pt x="166" y="270"/>
                  </a:lnTo>
                  <a:lnTo>
                    <a:pt x="158" y="270"/>
                  </a:lnTo>
                  <a:lnTo>
                    <a:pt x="135" y="253"/>
                  </a:lnTo>
                  <a:lnTo>
                    <a:pt x="117" y="235"/>
                  </a:lnTo>
                  <a:lnTo>
                    <a:pt x="115" y="212"/>
                  </a:lnTo>
                  <a:lnTo>
                    <a:pt x="94" y="187"/>
                  </a:lnTo>
                  <a:lnTo>
                    <a:pt x="82" y="164"/>
                  </a:lnTo>
                  <a:lnTo>
                    <a:pt x="74" y="148"/>
                  </a:lnTo>
                  <a:lnTo>
                    <a:pt x="58" y="141"/>
                  </a:lnTo>
                  <a:lnTo>
                    <a:pt x="46" y="125"/>
                  </a:lnTo>
                  <a:lnTo>
                    <a:pt x="46" y="104"/>
                  </a:lnTo>
                  <a:lnTo>
                    <a:pt x="32" y="90"/>
                  </a:lnTo>
                  <a:lnTo>
                    <a:pt x="18" y="60"/>
                  </a:lnTo>
                  <a:lnTo>
                    <a:pt x="12" y="37"/>
                  </a:lnTo>
                  <a:lnTo>
                    <a:pt x="0" y="16"/>
                  </a:lnTo>
                  <a:lnTo>
                    <a:pt x="0" y="3"/>
                  </a:lnTo>
                </a:path>
              </a:pathLst>
            </a:custGeom>
            <a:solidFill>
              <a:srgbClr val="336699"/>
            </a:solidFill>
            <a:ln w="3175" cap="rnd">
              <a:solidFill>
                <a:schemeClr val="tx1"/>
              </a:solidFill>
              <a:round/>
              <a:headEnd/>
              <a:tailEnd/>
            </a:ln>
          </p:spPr>
          <p:txBody>
            <a:bodyPr/>
            <a:lstStyle/>
            <a:p>
              <a:endParaRPr lang="en-US"/>
            </a:p>
          </p:txBody>
        </p:sp>
        <p:sp>
          <p:nvSpPr>
            <p:cNvPr id="16404" name="Freeform 17"/>
            <p:cNvSpPr>
              <a:spLocks/>
            </p:cNvSpPr>
            <p:nvPr/>
          </p:nvSpPr>
          <p:spPr bwMode="gray">
            <a:xfrm>
              <a:off x="2601" y="3198"/>
              <a:ext cx="418" cy="539"/>
            </a:xfrm>
            <a:custGeom>
              <a:avLst/>
              <a:gdLst>
                <a:gd name="T0" fmla="*/ 2 w 529"/>
                <a:gd name="T1" fmla="*/ 1 h 770"/>
                <a:gd name="T2" fmla="*/ 2 w 529"/>
                <a:gd name="T3" fmla="*/ 1 h 770"/>
                <a:gd name="T4" fmla="*/ 2 w 529"/>
                <a:gd name="T5" fmla="*/ 1 h 770"/>
                <a:gd name="T6" fmla="*/ 2 w 529"/>
                <a:gd name="T7" fmla="*/ 1 h 770"/>
                <a:gd name="T8" fmla="*/ 2 w 529"/>
                <a:gd name="T9" fmla="*/ 1 h 770"/>
                <a:gd name="T10" fmla="*/ 2 w 529"/>
                <a:gd name="T11" fmla="*/ 1 h 770"/>
                <a:gd name="T12" fmla="*/ 2 w 529"/>
                <a:gd name="T13" fmla="*/ 1 h 770"/>
                <a:gd name="T14" fmla="*/ 2 w 529"/>
                <a:gd name="T15" fmla="*/ 1 h 770"/>
                <a:gd name="T16" fmla="*/ 2 w 529"/>
                <a:gd name="T17" fmla="*/ 1 h 770"/>
                <a:gd name="T18" fmla="*/ 2 w 529"/>
                <a:gd name="T19" fmla="*/ 1 h 770"/>
                <a:gd name="T20" fmla="*/ 2 w 529"/>
                <a:gd name="T21" fmla="*/ 1 h 770"/>
                <a:gd name="T22" fmla="*/ 2 w 529"/>
                <a:gd name="T23" fmla="*/ 1 h 770"/>
                <a:gd name="T24" fmla="*/ 2 w 529"/>
                <a:gd name="T25" fmla="*/ 1 h 770"/>
                <a:gd name="T26" fmla="*/ 2 w 529"/>
                <a:gd name="T27" fmla="*/ 1 h 770"/>
                <a:gd name="T28" fmla="*/ 2 w 529"/>
                <a:gd name="T29" fmla="*/ 1 h 770"/>
                <a:gd name="T30" fmla="*/ 2 w 529"/>
                <a:gd name="T31" fmla="*/ 1 h 770"/>
                <a:gd name="T32" fmla="*/ 2 w 529"/>
                <a:gd name="T33" fmla="*/ 1 h 770"/>
                <a:gd name="T34" fmla="*/ 2 w 529"/>
                <a:gd name="T35" fmla="*/ 1 h 770"/>
                <a:gd name="T36" fmla="*/ 2 w 529"/>
                <a:gd name="T37" fmla="*/ 1 h 770"/>
                <a:gd name="T38" fmla="*/ 2 w 529"/>
                <a:gd name="T39" fmla="*/ 1 h 770"/>
                <a:gd name="T40" fmla="*/ 2 w 529"/>
                <a:gd name="T41" fmla="*/ 1 h 770"/>
                <a:gd name="T42" fmla="*/ 2 w 529"/>
                <a:gd name="T43" fmla="*/ 1 h 770"/>
                <a:gd name="T44" fmla="*/ 2 w 529"/>
                <a:gd name="T45" fmla="*/ 1 h 770"/>
                <a:gd name="T46" fmla="*/ 2 w 529"/>
                <a:gd name="T47" fmla="*/ 1 h 770"/>
                <a:gd name="T48" fmla="*/ 2 w 529"/>
                <a:gd name="T49" fmla="*/ 1 h 770"/>
                <a:gd name="T50" fmla="*/ 2 w 529"/>
                <a:gd name="T51" fmla="*/ 1 h 770"/>
                <a:gd name="T52" fmla="*/ 2 w 529"/>
                <a:gd name="T53" fmla="*/ 1 h 770"/>
                <a:gd name="T54" fmla="*/ 2 w 529"/>
                <a:gd name="T55" fmla="*/ 1 h 770"/>
                <a:gd name="T56" fmla="*/ 2 w 529"/>
                <a:gd name="T57" fmla="*/ 1 h 770"/>
                <a:gd name="T58" fmla="*/ 2 w 529"/>
                <a:gd name="T59" fmla="*/ 1 h 770"/>
                <a:gd name="T60" fmla="*/ 2 w 529"/>
                <a:gd name="T61" fmla="*/ 1 h 770"/>
                <a:gd name="T62" fmla="*/ 2 w 529"/>
                <a:gd name="T63" fmla="*/ 1 h 770"/>
                <a:gd name="T64" fmla="*/ 2 w 529"/>
                <a:gd name="T65" fmla="*/ 1 h 770"/>
                <a:gd name="T66" fmla="*/ 2 w 529"/>
                <a:gd name="T67" fmla="*/ 1 h 770"/>
                <a:gd name="T68" fmla="*/ 2 w 529"/>
                <a:gd name="T69" fmla="*/ 1 h 770"/>
                <a:gd name="T70" fmla="*/ 2 w 529"/>
                <a:gd name="T71" fmla="*/ 1 h 770"/>
                <a:gd name="T72" fmla="*/ 2 w 529"/>
                <a:gd name="T73" fmla="*/ 1 h 770"/>
                <a:gd name="T74" fmla="*/ 2 w 529"/>
                <a:gd name="T75" fmla="*/ 1 h 770"/>
                <a:gd name="T76" fmla="*/ 2 w 529"/>
                <a:gd name="T77" fmla="*/ 1 h 770"/>
                <a:gd name="T78" fmla="*/ 2 w 529"/>
                <a:gd name="T79" fmla="*/ 1 h 770"/>
                <a:gd name="T80" fmla="*/ 2 w 529"/>
                <a:gd name="T81" fmla="*/ 1 h 770"/>
                <a:gd name="T82" fmla="*/ 2 w 529"/>
                <a:gd name="T83" fmla="*/ 1 h 770"/>
                <a:gd name="T84" fmla="*/ 2 w 529"/>
                <a:gd name="T85" fmla="*/ 1 h 770"/>
                <a:gd name="T86" fmla="*/ 2 w 529"/>
                <a:gd name="T87" fmla="*/ 1 h 770"/>
                <a:gd name="T88" fmla="*/ 2 w 529"/>
                <a:gd name="T89" fmla="*/ 1 h 770"/>
                <a:gd name="T90" fmla="*/ 2 w 529"/>
                <a:gd name="T91" fmla="*/ 1 h 770"/>
                <a:gd name="T92" fmla="*/ 2 w 529"/>
                <a:gd name="T93" fmla="*/ 1 h 770"/>
                <a:gd name="T94" fmla="*/ 2 w 529"/>
                <a:gd name="T95" fmla="*/ 1 h 770"/>
                <a:gd name="T96" fmla="*/ 2 w 529"/>
                <a:gd name="T97" fmla="*/ 1 h 770"/>
                <a:gd name="T98" fmla="*/ 2 w 529"/>
                <a:gd name="T99" fmla="*/ 1 h 770"/>
                <a:gd name="T100" fmla="*/ 2 w 529"/>
                <a:gd name="T101" fmla="*/ 1 h 770"/>
                <a:gd name="T102" fmla="*/ 2 w 529"/>
                <a:gd name="T103" fmla="*/ 1 h 770"/>
                <a:gd name="T104" fmla="*/ 2 w 529"/>
                <a:gd name="T105" fmla="*/ 1 h 770"/>
                <a:gd name="T106" fmla="*/ 2 w 529"/>
                <a:gd name="T107" fmla="*/ 1 h 770"/>
                <a:gd name="T108" fmla="*/ 2 w 529"/>
                <a:gd name="T109" fmla="*/ 1 h 770"/>
                <a:gd name="T110" fmla="*/ 2 w 529"/>
                <a:gd name="T111" fmla="*/ 1 h 770"/>
                <a:gd name="T112" fmla="*/ 2 w 529"/>
                <a:gd name="T113" fmla="*/ 1 h 770"/>
                <a:gd name="T114" fmla="*/ 0 w 529"/>
                <a:gd name="T115" fmla="*/ 1 h 770"/>
                <a:gd name="T116" fmla="*/ 2 w 529"/>
                <a:gd name="T117" fmla="*/ 1 h 7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29"/>
                <a:gd name="T178" fmla="*/ 0 h 770"/>
                <a:gd name="T179" fmla="*/ 529 w 529"/>
                <a:gd name="T180" fmla="*/ 770 h 77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29" h="770">
                  <a:moveTo>
                    <a:pt x="2" y="265"/>
                  </a:moveTo>
                  <a:lnTo>
                    <a:pt x="16" y="269"/>
                  </a:lnTo>
                  <a:lnTo>
                    <a:pt x="41" y="278"/>
                  </a:lnTo>
                  <a:lnTo>
                    <a:pt x="69" y="288"/>
                  </a:lnTo>
                  <a:lnTo>
                    <a:pt x="82" y="253"/>
                  </a:lnTo>
                  <a:lnTo>
                    <a:pt x="119" y="267"/>
                  </a:lnTo>
                  <a:lnTo>
                    <a:pt x="149" y="271"/>
                  </a:lnTo>
                  <a:lnTo>
                    <a:pt x="157" y="255"/>
                  </a:lnTo>
                  <a:lnTo>
                    <a:pt x="162" y="244"/>
                  </a:lnTo>
                  <a:lnTo>
                    <a:pt x="188" y="240"/>
                  </a:lnTo>
                  <a:lnTo>
                    <a:pt x="199" y="217"/>
                  </a:lnTo>
                  <a:lnTo>
                    <a:pt x="192" y="202"/>
                  </a:lnTo>
                  <a:lnTo>
                    <a:pt x="178" y="202"/>
                  </a:lnTo>
                  <a:lnTo>
                    <a:pt x="162" y="186"/>
                  </a:lnTo>
                  <a:lnTo>
                    <a:pt x="146" y="184"/>
                  </a:lnTo>
                  <a:lnTo>
                    <a:pt x="132" y="179"/>
                  </a:lnTo>
                  <a:lnTo>
                    <a:pt x="155" y="161"/>
                  </a:lnTo>
                  <a:lnTo>
                    <a:pt x="173" y="138"/>
                  </a:lnTo>
                  <a:lnTo>
                    <a:pt x="185" y="125"/>
                  </a:lnTo>
                  <a:lnTo>
                    <a:pt x="199" y="104"/>
                  </a:lnTo>
                  <a:lnTo>
                    <a:pt x="214" y="94"/>
                  </a:lnTo>
                  <a:lnTo>
                    <a:pt x="237" y="105"/>
                  </a:lnTo>
                  <a:lnTo>
                    <a:pt x="254" y="115"/>
                  </a:lnTo>
                  <a:lnTo>
                    <a:pt x="276" y="127"/>
                  </a:lnTo>
                  <a:lnTo>
                    <a:pt x="294" y="117"/>
                  </a:lnTo>
                  <a:lnTo>
                    <a:pt x="306" y="105"/>
                  </a:lnTo>
                  <a:lnTo>
                    <a:pt x="306" y="87"/>
                  </a:lnTo>
                  <a:lnTo>
                    <a:pt x="332" y="82"/>
                  </a:lnTo>
                  <a:lnTo>
                    <a:pt x="352" y="74"/>
                  </a:lnTo>
                  <a:lnTo>
                    <a:pt x="377" y="74"/>
                  </a:lnTo>
                  <a:lnTo>
                    <a:pt x="400" y="67"/>
                  </a:lnTo>
                  <a:lnTo>
                    <a:pt x="414" y="59"/>
                  </a:lnTo>
                  <a:lnTo>
                    <a:pt x="432" y="59"/>
                  </a:lnTo>
                  <a:lnTo>
                    <a:pt x="448" y="59"/>
                  </a:lnTo>
                  <a:lnTo>
                    <a:pt x="464" y="56"/>
                  </a:lnTo>
                  <a:lnTo>
                    <a:pt x="482" y="56"/>
                  </a:lnTo>
                  <a:lnTo>
                    <a:pt x="492" y="36"/>
                  </a:lnTo>
                  <a:lnTo>
                    <a:pt x="505" y="12"/>
                  </a:lnTo>
                  <a:lnTo>
                    <a:pt x="515" y="0"/>
                  </a:lnTo>
                  <a:lnTo>
                    <a:pt x="521" y="21"/>
                  </a:lnTo>
                  <a:lnTo>
                    <a:pt x="528" y="41"/>
                  </a:lnTo>
                  <a:lnTo>
                    <a:pt x="528" y="56"/>
                  </a:lnTo>
                  <a:lnTo>
                    <a:pt x="521" y="79"/>
                  </a:lnTo>
                  <a:lnTo>
                    <a:pt x="512" y="94"/>
                  </a:lnTo>
                  <a:lnTo>
                    <a:pt x="500" y="127"/>
                  </a:lnTo>
                  <a:lnTo>
                    <a:pt x="485" y="159"/>
                  </a:lnTo>
                  <a:lnTo>
                    <a:pt x="480" y="191"/>
                  </a:lnTo>
                  <a:lnTo>
                    <a:pt x="464" y="217"/>
                  </a:lnTo>
                  <a:lnTo>
                    <a:pt x="453" y="244"/>
                  </a:lnTo>
                  <a:lnTo>
                    <a:pt x="455" y="269"/>
                  </a:lnTo>
                  <a:lnTo>
                    <a:pt x="462" y="309"/>
                  </a:lnTo>
                  <a:lnTo>
                    <a:pt x="466" y="340"/>
                  </a:lnTo>
                  <a:lnTo>
                    <a:pt x="471" y="382"/>
                  </a:lnTo>
                  <a:lnTo>
                    <a:pt x="466" y="412"/>
                  </a:lnTo>
                  <a:lnTo>
                    <a:pt x="464" y="431"/>
                  </a:lnTo>
                  <a:lnTo>
                    <a:pt x="469" y="455"/>
                  </a:lnTo>
                  <a:lnTo>
                    <a:pt x="469" y="472"/>
                  </a:lnTo>
                  <a:lnTo>
                    <a:pt x="448" y="465"/>
                  </a:lnTo>
                  <a:lnTo>
                    <a:pt x="428" y="451"/>
                  </a:lnTo>
                  <a:lnTo>
                    <a:pt x="397" y="447"/>
                  </a:lnTo>
                  <a:lnTo>
                    <a:pt x="386" y="458"/>
                  </a:lnTo>
                  <a:lnTo>
                    <a:pt x="375" y="488"/>
                  </a:lnTo>
                  <a:lnTo>
                    <a:pt x="366" y="511"/>
                  </a:lnTo>
                  <a:lnTo>
                    <a:pt x="350" y="529"/>
                  </a:lnTo>
                  <a:lnTo>
                    <a:pt x="343" y="566"/>
                  </a:lnTo>
                  <a:lnTo>
                    <a:pt x="355" y="585"/>
                  </a:lnTo>
                  <a:lnTo>
                    <a:pt x="371" y="596"/>
                  </a:lnTo>
                  <a:lnTo>
                    <a:pt x="382" y="603"/>
                  </a:lnTo>
                  <a:lnTo>
                    <a:pt x="397" y="598"/>
                  </a:lnTo>
                  <a:lnTo>
                    <a:pt x="412" y="612"/>
                  </a:lnTo>
                  <a:lnTo>
                    <a:pt x="363" y="612"/>
                  </a:lnTo>
                  <a:lnTo>
                    <a:pt x="334" y="621"/>
                  </a:lnTo>
                  <a:lnTo>
                    <a:pt x="315" y="623"/>
                  </a:lnTo>
                  <a:lnTo>
                    <a:pt x="294" y="626"/>
                  </a:lnTo>
                  <a:lnTo>
                    <a:pt x="276" y="631"/>
                  </a:lnTo>
                  <a:lnTo>
                    <a:pt x="263" y="644"/>
                  </a:lnTo>
                  <a:lnTo>
                    <a:pt x="245" y="649"/>
                  </a:lnTo>
                  <a:lnTo>
                    <a:pt x="237" y="663"/>
                  </a:lnTo>
                  <a:lnTo>
                    <a:pt x="252" y="672"/>
                  </a:lnTo>
                  <a:lnTo>
                    <a:pt x="242" y="684"/>
                  </a:lnTo>
                  <a:lnTo>
                    <a:pt x="249" y="711"/>
                  </a:lnTo>
                  <a:lnTo>
                    <a:pt x="240" y="720"/>
                  </a:lnTo>
                  <a:lnTo>
                    <a:pt x="226" y="732"/>
                  </a:lnTo>
                  <a:lnTo>
                    <a:pt x="192" y="753"/>
                  </a:lnTo>
                  <a:lnTo>
                    <a:pt x="180" y="759"/>
                  </a:lnTo>
                  <a:lnTo>
                    <a:pt x="165" y="769"/>
                  </a:lnTo>
                  <a:lnTo>
                    <a:pt x="139" y="769"/>
                  </a:lnTo>
                  <a:lnTo>
                    <a:pt x="121" y="761"/>
                  </a:lnTo>
                  <a:lnTo>
                    <a:pt x="110" y="743"/>
                  </a:lnTo>
                  <a:lnTo>
                    <a:pt x="151" y="732"/>
                  </a:lnTo>
                  <a:lnTo>
                    <a:pt x="151" y="713"/>
                  </a:lnTo>
                  <a:lnTo>
                    <a:pt x="144" y="692"/>
                  </a:lnTo>
                  <a:lnTo>
                    <a:pt x="123" y="674"/>
                  </a:lnTo>
                  <a:lnTo>
                    <a:pt x="110" y="658"/>
                  </a:lnTo>
                  <a:lnTo>
                    <a:pt x="110" y="635"/>
                  </a:lnTo>
                  <a:lnTo>
                    <a:pt x="116" y="621"/>
                  </a:lnTo>
                  <a:lnTo>
                    <a:pt x="128" y="608"/>
                  </a:lnTo>
                  <a:lnTo>
                    <a:pt x="132" y="587"/>
                  </a:lnTo>
                  <a:lnTo>
                    <a:pt x="134" y="571"/>
                  </a:lnTo>
                  <a:lnTo>
                    <a:pt x="121" y="564"/>
                  </a:lnTo>
                  <a:lnTo>
                    <a:pt x="108" y="539"/>
                  </a:lnTo>
                  <a:lnTo>
                    <a:pt x="114" y="523"/>
                  </a:lnTo>
                  <a:lnTo>
                    <a:pt x="119" y="493"/>
                  </a:lnTo>
                  <a:lnTo>
                    <a:pt x="123" y="474"/>
                  </a:lnTo>
                  <a:lnTo>
                    <a:pt x="105" y="454"/>
                  </a:lnTo>
                  <a:lnTo>
                    <a:pt x="85" y="481"/>
                  </a:lnTo>
                  <a:lnTo>
                    <a:pt x="66" y="447"/>
                  </a:lnTo>
                  <a:lnTo>
                    <a:pt x="64" y="431"/>
                  </a:lnTo>
                  <a:lnTo>
                    <a:pt x="73" y="416"/>
                  </a:lnTo>
                  <a:lnTo>
                    <a:pt x="73" y="389"/>
                  </a:lnTo>
                  <a:lnTo>
                    <a:pt x="48" y="375"/>
                  </a:lnTo>
                  <a:lnTo>
                    <a:pt x="41" y="355"/>
                  </a:lnTo>
                  <a:lnTo>
                    <a:pt x="52" y="334"/>
                  </a:lnTo>
                  <a:lnTo>
                    <a:pt x="43" y="315"/>
                  </a:lnTo>
                  <a:lnTo>
                    <a:pt x="23" y="306"/>
                  </a:lnTo>
                  <a:lnTo>
                    <a:pt x="0" y="297"/>
                  </a:lnTo>
                  <a:lnTo>
                    <a:pt x="23" y="294"/>
                  </a:lnTo>
                  <a:lnTo>
                    <a:pt x="7" y="276"/>
                  </a:lnTo>
                  <a:lnTo>
                    <a:pt x="2" y="265"/>
                  </a:lnTo>
                </a:path>
              </a:pathLst>
            </a:custGeom>
            <a:solidFill>
              <a:srgbClr val="DDDDDD"/>
            </a:solidFill>
            <a:ln w="3175" cap="rnd">
              <a:solidFill>
                <a:schemeClr val="tx1"/>
              </a:solidFill>
              <a:round/>
              <a:headEnd/>
              <a:tailEnd/>
            </a:ln>
          </p:spPr>
          <p:txBody>
            <a:bodyPr/>
            <a:lstStyle/>
            <a:p>
              <a:endParaRPr lang="en-US"/>
            </a:p>
          </p:txBody>
        </p:sp>
        <p:sp>
          <p:nvSpPr>
            <p:cNvPr id="16405" name="Freeform 18"/>
            <p:cNvSpPr>
              <a:spLocks/>
            </p:cNvSpPr>
            <p:nvPr/>
          </p:nvSpPr>
          <p:spPr bwMode="gray">
            <a:xfrm>
              <a:off x="2383" y="2732"/>
              <a:ext cx="458" cy="670"/>
            </a:xfrm>
            <a:custGeom>
              <a:avLst/>
              <a:gdLst>
                <a:gd name="T0" fmla="*/ 2 w 578"/>
                <a:gd name="T1" fmla="*/ 1 h 960"/>
                <a:gd name="T2" fmla="*/ 2 w 578"/>
                <a:gd name="T3" fmla="*/ 1 h 960"/>
                <a:gd name="T4" fmla="*/ 2 w 578"/>
                <a:gd name="T5" fmla="*/ 1 h 960"/>
                <a:gd name="T6" fmla="*/ 2 w 578"/>
                <a:gd name="T7" fmla="*/ 1 h 960"/>
                <a:gd name="T8" fmla="*/ 2 w 578"/>
                <a:gd name="T9" fmla="*/ 1 h 960"/>
                <a:gd name="T10" fmla="*/ 2 w 578"/>
                <a:gd name="T11" fmla="*/ 1 h 960"/>
                <a:gd name="T12" fmla="*/ 2 w 578"/>
                <a:gd name="T13" fmla="*/ 1 h 960"/>
                <a:gd name="T14" fmla="*/ 2 w 578"/>
                <a:gd name="T15" fmla="*/ 1 h 960"/>
                <a:gd name="T16" fmla="*/ 2 w 578"/>
                <a:gd name="T17" fmla="*/ 1 h 960"/>
                <a:gd name="T18" fmla="*/ 2 w 578"/>
                <a:gd name="T19" fmla="*/ 1 h 960"/>
                <a:gd name="T20" fmla="*/ 2 w 578"/>
                <a:gd name="T21" fmla="*/ 1 h 960"/>
                <a:gd name="T22" fmla="*/ 2 w 578"/>
                <a:gd name="T23" fmla="*/ 1 h 960"/>
                <a:gd name="T24" fmla="*/ 2 w 578"/>
                <a:gd name="T25" fmla="*/ 1 h 960"/>
                <a:gd name="T26" fmla="*/ 2 w 578"/>
                <a:gd name="T27" fmla="*/ 1 h 960"/>
                <a:gd name="T28" fmla="*/ 2 w 578"/>
                <a:gd name="T29" fmla="*/ 1 h 960"/>
                <a:gd name="T30" fmla="*/ 2 w 578"/>
                <a:gd name="T31" fmla="*/ 1 h 960"/>
                <a:gd name="T32" fmla="*/ 2 w 578"/>
                <a:gd name="T33" fmla="*/ 1 h 960"/>
                <a:gd name="T34" fmla="*/ 2 w 578"/>
                <a:gd name="T35" fmla="*/ 1 h 960"/>
                <a:gd name="T36" fmla="*/ 2 w 578"/>
                <a:gd name="T37" fmla="*/ 1 h 960"/>
                <a:gd name="T38" fmla="*/ 2 w 578"/>
                <a:gd name="T39" fmla="*/ 1 h 960"/>
                <a:gd name="T40" fmla="*/ 2 w 578"/>
                <a:gd name="T41" fmla="*/ 1 h 960"/>
                <a:gd name="T42" fmla="*/ 2 w 578"/>
                <a:gd name="T43" fmla="*/ 1 h 960"/>
                <a:gd name="T44" fmla="*/ 2 w 578"/>
                <a:gd name="T45" fmla="*/ 1 h 960"/>
                <a:gd name="T46" fmla="*/ 2 w 578"/>
                <a:gd name="T47" fmla="*/ 1 h 960"/>
                <a:gd name="T48" fmla="*/ 2 w 578"/>
                <a:gd name="T49" fmla="*/ 1 h 960"/>
                <a:gd name="T50" fmla="*/ 2 w 578"/>
                <a:gd name="T51" fmla="*/ 1 h 960"/>
                <a:gd name="T52" fmla="*/ 2 w 578"/>
                <a:gd name="T53" fmla="*/ 1 h 960"/>
                <a:gd name="T54" fmla="*/ 2 w 578"/>
                <a:gd name="T55" fmla="*/ 1 h 960"/>
                <a:gd name="T56" fmla="*/ 2 w 578"/>
                <a:gd name="T57" fmla="*/ 1 h 960"/>
                <a:gd name="T58" fmla="*/ 2 w 578"/>
                <a:gd name="T59" fmla="*/ 1 h 960"/>
                <a:gd name="T60" fmla="*/ 2 w 578"/>
                <a:gd name="T61" fmla="*/ 1 h 960"/>
                <a:gd name="T62" fmla="*/ 2 w 578"/>
                <a:gd name="T63" fmla="*/ 1 h 960"/>
                <a:gd name="T64" fmla="*/ 2 w 578"/>
                <a:gd name="T65" fmla="*/ 1 h 960"/>
                <a:gd name="T66" fmla="*/ 2 w 578"/>
                <a:gd name="T67" fmla="*/ 1 h 960"/>
                <a:gd name="T68" fmla="*/ 2 w 578"/>
                <a:gd name="T69" fmla="*/ 1 h 960"/>
                <a:gd name="T70" fmla="*/ 2 w 578"/>
                <a:gd name="T71" fmla="*/ 1 h 960"/>
                <a:gd name="T72" fmla="*/ 2 w 578"/>
                <a:gd name="T73" fmla="*/ 1 h 960"/>
                <a:gd name="T74" fmla="*/ 2 w 578"/>
                <a:gd name="T75" fmla="*/ 1 h 960"/>
                <a:gd name="T76" fmla="*/ 2 w 578"/>
                <a:gd name="T77" fmla="*/ 1 h 960"/>
                <a:gd name="T78" fmla="*/ 2 w 578"/>
                <a:gd name="T79" fmla="*/ 1 h 960"/>
                <a:gd name="T80" fmla="*/ 2 w 578"/>
                <a:gd name="T81" fmla="*/ 1 h 960"/>
                <a:gd name="T82" fmla="*/ 2 w 578"/>
                <a:gd name="T83" fmla="*/ 1 h 960"/>
                <a:gd name="T84" fmla="*/ 2 w 578"/>
                <a:gd name="T85" fmla="*/ 1 h 960"/>
                <a:gd name="T86" fmla="*/ 2 w 578"/>
                <a:gd name="T87" fmla="*/ 1 h 960"/>
                <a:gd name="T88" fmla="*/ 2 w 578"/>
                <a:gd name="T89" fmla="*/ 1 h 960"/>
                <a:gd name="T90" fmla="*/ 2 w 578"/>
                <a:gd name="T91" fmla="*/ 1 h 960"/>
                <a:gd name="T92" fmla="*/ 2 w 578"/>
                <a:gd name="T93" fmla="*/ 1 h 9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8"/>
                <a:gd name="T142" fmla="*/ 0 h 960"/>
                <a:gd name="T143" fmla="*/ 578 w 578"/>
                <a:gd name="T144" fmla="*/ 960 h 96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8" h="960">
                  <a:moveTo>
                    <a:pt x="69" y="773"/>
                  </a:moveTo>
                  <a:lnTo>
                    <a:pt x="89" y="778"/>
                  </a:lnTo>
                  <a:lnTo>
                    <a:pt x="98" y="778"/>
                  </a:lnTo>
                  <a:lnTo>
                    <a:pt x="123" y="786"/>
                  </a:lnTo>
                  <a:lnTo>
                    <a:pt x="142" y="801"/>
                  </a:lnTo>
                  <a:lnTo>
                    <a:pt x="146" y="837"/>
                  </a:lnTo>
                  <a:lnTo>
                    <a:pt x="165" y="854"/>
                  </a:lnTo>
                  <a:lnTo>
                    <a:pt x="199" y="870"/>
                  </a:lnTo>
                  <a:lnTo>
                    <a:pt x="213" y="886"/>
                  </a:lnTo>
                  <a:lnTo>
                    <a:pt x="240" y="909"/>
                  </a:lnTo>
                  <a:lnTo>
                    <a:pt x="257" y="923"/>
                  </a:lnTo>
                  <a:lnTo>
                    <a:pt x="270" y="934"/>
                  </a:lnTo>
                  <a:lnTo>
                    <a:pt x="295" y="944"/>
                  </a:lnTo>
                  <a:lnTo>
                    <a:pt x="348" y="959"/>
                  </a:lnTo>
                  <a:lnTo>
                    <a:pt x="357" y="924"/>
                  </a:lnTo>
                  <a:lnTo>
                    <a:pt x="389" y="932"/>
                  </a:lnTo>
                  <a:lnTo>
                    <a:pt x="405" y="941"/>
                  </a:lnTo>
                  <a:lnTo>
                    <a:pt x="425" y="952"/>
                  </a:lnTo>
                  <a:lnTo>
                    <a:pt x="435" y="911"/>
                  </a:lnTo>
                  <a:lnTo>
                    <a:pt x="455" y="913"/>
                  </a:lnTo>
                  <a:lnTo>
                    <a:pt x="464" y="900"/>
                  </a:lnTo>
                  <a:lnTo>
                    <a:pt x="471" y="888"/>
                  </a:lnTo>
                  <a:lnTo>
                    <a:pt x="464" y="878"/>
                  </a:lnTo>
                  <a:lnTo>
                    <a:pt x="451" y="877"/>
                  </a:lnTo>
                  <a:lnTo>
                    <a:pt x="443" y="865"/>
                  </a:lnTo>
                  <a:lnTo>
                    <a:pt x="421" y="854"/>
                  </a:lnTo>
                  <a:lnTo>
                    <a:pt x="407" y="852"/>
                  </a:lnTo>
                  <a:lnTo>
                    <a:pt x="432" y="830"/>
                  </a:lnTo>
                  <a:lnTo>
                    <a:pt x="453" y="803"/>
                  </a:lnTo>
                  <a:lnTo>
                    <a:pt x="469" y="780"/>
                  </a:lnTo>
                  <a:lnTo>
                    <a:pt x="483" y="766"/>
                  </a:lnTo>
                  <a:lnTo>
                    <a:pt x="512" y="783"/>
                  </a:lnTo>
                  <a:lnTo>
                    <a:pt x="537" y="771"/>
                  </a:lnTo>
                  <a:lnTo>
                    <a:pt x="556" y="745"/>
                  </a:lnTo>
                  <a:lnTo>
                    <a:pt x="571" y="733"/>
                  </a:lnTo>
                  <a:lnTo>
                    <a:pt x="577" y="711"/>
                  </a:lnTo>
                  <a:lnTo>
                    <a:pt x="567" y="690"/>
                  </a:lnTo>
                  <a:lnTo>
                    <a:pt x="545" y="674"/>
                  </a:lnTo>
                  <a:lnTo>
                    <a:pt x="545" y="658"/>
                  </a:lnTo>
                  <a:lnTo>
                    <a:pt x="528" y="653"/>
                  </a:lnTo>
                  <a:lnTo>
                    <a:pt x="508" y="630"/>
                  </a:lnTo>
                  <a:lnTo>
                    <a:pt x="499" y="617"/>
                  </a:lnTo>
                  <a:lnTo>
                    <a:pt x="483" y="610"/>
                  </a:lnTo>
                  <a:lnTo>
                    <a:pt x="470" y="605"/>
                  </a:lnTo>
                  <a:lnTo>
                    <a:pt x="443" y="635"/>
                  </a:lnTo>
                  <a:lnTo>
                    <a:pt x="423" y="635"/>
                  </a:lnTo>
                  <a:lnTo>
                    <a:pt x="409" y="630"/>
                  </a:lnTo>
                  <a:lnTo>
                    <a:pt x="386" y="612"/>
                  </a:lnTo>
                  <a:lnTo>
                    <a:pt x="366" y="637"/>
                  </a:lnTo>
                  <a:lnTo>
                    <a:pt x="357" y="621"/>
                  </a:lnTo>
                  <a:lnTo>
                    <a:pt x="363" y="598"/>
                  </a:lnTo>
                  <a:lnTo>
                    <a:pt x="361" y="582"/>
                  </a:lnTo>
                  <a:lnTo>
                    <a:pt x="339" y="559"/>
                  </a:lnTo>
                  <a:lnTo>
                    <a:pt x="345" y="538"/>
                  </a:lnTo>
                  <a:lnTo>
                    <a:pt x="329" y="525"/>
                  </a:lnTo>
                  <a:lnTo>
                    <a:pt x="325" y="513"/>
                  </a:lnTo>
                  <a:lnTo>
                    <a:pt x="322" y="492"/>
                  </a:lnTo>
                  <a:lnTo>
                    <a:pt x="342" y="485"/>
                  </a:lnTo>
                  <a:lnTo>
                    <a:pt x="371" y="479"/>
                  </a:lnTo>
                  <a:lnTo>
                    <a:pt x="389" y="467"/>
                  </a:lnTo>
                  <a:lnTo>
                    <a:pt x="394" y="456"/>
                  </a:lnTo>
                  <a:lnTo>
                    <a:pt x="394" y="434"/>
                  </a:lnTo>
                  <a:lnTo>
                    <a:pt x="380" y="423"/>
                  </a:lnTo>
                  <a:lnTo>
                    <a:pt x="340" y="423"/>
                  </a:lnTo>
                  <a:lnTo>
                    <a:pt x="334" y="409"/>
                  </a:lnTo>
                  <a:lnTo>
                    <a:pt x="348" y="395"/>
                  </a:lnTo>
                  <a:lnTo>
                    <a:pt x="366" y="382"/>
                  </a:lnTo>
                  <a:lnTo>
                    <a:pt x="373" y="370"/>
                  </a:lnTo>
                  <a:lnTo>
                    <a:pt x="409" y="368"/>
                  </a:lnTo>
                  <a:lnTo>
                    <a:pt x="432" y="349"/>
                  </a:lnTo>
                  <a:lnTo>
                    <a:pt x="442" y="336"/>
                  </a:lnTo>
                  <a:lnTo>
                    <a:pt x="425" y="319"/>
                  </a:lnTo>
                  <a:lnTo>
                    <a:pt x="442" y="301"/>
                  </a:lnTo>
                  <a:lnTo>
                    <a:pt x="432" y="285"/>
                  </a:lnTo>
                  <a:lnTo>
                    <a:pt x="414" y="273"/>
                  </a:lnTo>
                  <a:lnTo>
                    <a:pt x="425" y="257"/>
                  </a:lnTo>
                  <a:lnTo>
                    <a:pt x="414" y="239"/>
                  </a:lnTo>
                  <a:lnTo>
                    <a:pt x="405" y="222"/>
                  </a:lnTo>
                  <a:lnTo>
                    <a:pt x="421" y="204"/>
                  </a:lnTo>
                  <a:lnTo>
                    <a:pt x="428" y="184"/>
                  </a:lnTo>
                  <a:lnTo>
                    <a:pt x="432" y="161"/>
                  </a:lnTo>
                  <a:lnTo>
                    <a:pt x="430" y="124"/>
                  </a:lnTo>
                  <a:lnTo>
                    <a:pt x="443" y="115"/>
                  </a:lnTo>
                  <a:lnTo>
                    <a:pt x="463" y="99"/>
                  </a:lnTo>
                  <a:lnTo>
                    <a:pt x="443" y="82"/>
                  </a:lnTo>
                  <a:lnTo>
                    <a:pt x="437" y="61"/>
                  </a:lnTo>
                  <a:lnTo>
                    <a:pt x="446" y="41"/>
                  </a:lnTo>
                  <a:lnTo>
                    <a:pt x="446" y="13"/>
                  </a:lnTo>
                  <a:lnTo>
                    <a:pt x="407" y="0"/>
                  </a:lnTo>
                  <a:lnTo>
                    <a:pt x="391" y="25"/>
                  </a:lnTo>
                  <a:lnTo>
                    <a:pt x="384" y="53"/>
                  </a:lnTo>
                  <a:lnTo>
                    <a:pt x="375" y="61"/>
                  </a:lnTo>
                  <a:lnTo>
                    <a:pt x="352" y="66"/>
                  </a:lnTo>
                  <a:lnTo>
                    <a:pt x="368" y="96"/>
                  </a:lnTo>
                  <a:lnTo>
                    <a:pt x="366" y="117"/>
                  </a:lnTo>
                  <a:lnTo>
                    <a:pt x="357" y="127"/>
                  </a:lnTo>
                  <a:lnTo>
                    <a:pt x="339" y="117"/>
                  </a:lnTo>
                  <a:lnTo>
                    <a:pt x="320" y="133"/>
                  </a:lnTo>
                  <a:lnTo>
                    <a:pt x="316" y="152"/>
                  </a:lnTo>
                  <a:lnTo>
                    <a:pt x="311" y="165"/>
                  </a:lnTo>
                  <a:lnTo>
                    <a:pt x="291" y="175"/>
                  </a:lnTo>
                  <a:lnTo>
                    <a:pt x="257" y="165"/>
                  </a:lnTo>
                  <a:lnTo>
                    <a:pt x="234" y="170"/>
                  </a:lnTo>
                  <a:lnTo>
                    <a:pt x="215" y="173"/>
                  </a:lnTo>
                  <a:lnTo>
                    <a:pt x="199" y="130"/>
                  </a:lnTo>
                  <a:lnTo>
                    <a:pt x="188" y="138"/>
                  </a:lnTo>
                  <a:lnTo>
                    <a:pt x="185" y="165"/>
                  </a:lnTo>
                  <a:lnTo>
                    <a:pt x="190" y="188"/>
                  </a:lnTo>
                  <a:lnTo>
                    <a:pt x="185" y="204"/>
                  </a:lnTo>
                  <a:lnTo>
                    <a:pt x="178" y="221"/>
                  </a:lnTo>
                  <a:lnTo>
                    <a:pt x="167" y="221"/>
                  </a:lnTo>
                  <a:lnTo>
                    <a:pt x="156" y="203"/>
                  </a:lnTo>
                  <a:lnTo>
                    <a:pt x="149" y="217"/>
                  </a:lnTo>
                  <a:lnTo>
                    <a:pt x="134" y="221"/>
                  </a:lnTo>
                  <a:lnTo>
                    <a:pt x="119" y="222"/>
                  </a:lnTo>
                  <a:lnTo>
                    <a:pt x="120" y="243"/>
                  </a:lnTo>
                  <a:lnTo>
                    <a:pt x="89" y="239"/>
                  </a:lnTo>
                  <a:lnTo>
                    <a:pt x="62" y="225"/>
                  </a:lnTo>
                  <a:lnTo>
                    <a:pt x="46" y="222"/>
                  </a:lnTo>
                  <a:lnTo>
                    <a:pt x="34" y="234"/>
                  </a:lnTo>
                  <a:lnTo>
                    <a:pt x="14" y="244"/>
                  </a:lnTo>
                  <a:lnTo>
                    <a:pt x="0" y="265"/>
                  </a:lnTo>
                  <a:lnTo>
                    <a:pt x="20" y="290"/>
                  </a:lnTo>
                  <a:lnTo>
                    <a:pt x="36" y="303"/>
                  </a:lnTo>
                  <a:lnTo>
                    <a:pt x="31" y="326"/>
                  </a:lnTo>
                  <a:lnTo>
                    <a:pt x="13" y="354"/>
                  </a:lnTo>
                  <a:lnTo>
                    <a:pt x="11" y="372"/>
                  </a:lnTo>
                  <a:lnTo>
                    <a:pt x="13" y="395"/>
                  </a:lnTo>
                  <a:lnTo>
                    <a:pt x="13" y="430"/>
                  </a:lnTo>
                  <a:lnTo>
                    <a:pt x="9" y="460"/>
                  </a:lnTo>
                  <a:lnTo>
                    <a:pt x="13" y="479"/>
                  </a:lnTo>
                  <a:lnTo>
                    <a:pt x="7" y="497"/>
                  </a:lnTo>
                  <a:lnTo>
                    <a:pt x="11" y="508"/>
                  </a:lnTo>
                  <a:lnTo>
                    <a:pt x="13" y="538"/>
                  </a:lnTo>
                  <a:lnTo>
                    <a:pt x="25" y="582"/>
                  </a:lnTo>
                  <a:lnTo>
                    <a:pt x="51" y="646"/>
                  </a:lnTo>
                  <a:lnTo>
                    <a:pt x="62" y="674"/>
                  </a:lnTo>
                  <a:lnTo>
                    <a:pt x="59" y="694"/>
                  </a:lnTo>
                  <a:lnTo>
                    <a:pt x="71" y="713"/>
                  </a:lnTo>
                  <a:lnTo>
                    <a:pt x="71" y="738"/>
                  </a:lnTo>
                  <a:lnTo>
                    <a:pt x="62" y="752"/>
                  </a:lnTo>
                  <a:lnTo>
                    <a:pt x="69" y="773"/>
                  </a:lnTo>
                </a:path>
              </a:pathLst>
            </a:custGeom>
            <a:solidFill>
              <a:srgbClr val="DDDDDD"/>
            </a:solidFill>
            <a:ln w="3175" cap="rnd">
              <a:solidFill>
                <a:schemeClr val="tx1"/>
              </a:solidFill>
              <a:round/>
              <a:headEnd/>
              <a:tailEnd/>
            </a:ln>
          </p:spPr>
          <p:txBody>
            <a:bodyPr/>
            <a:lstStyle/>
            <a:p>
              <a:endParaRPr lang="en-US"/>
            </a:p>
          </p:txBody>
        </p:sp>
        <p:sp>
          <p:nvSpPr>
            <p:cNvPr id="16406" name="Freeform 19"/>
            <p:cNvSpPr>
              <a:spLocks/>
            </p:cNvSpPr>
            <p:nvPr/>
          </p:nvSpPr>
          <p:spPr bwMode="gray">
            <a:xfrm>
              <a:off x="2637" y="2599"/>
              <a:ext cx="856" cy="685"/>
            </a:xfrm>
            <a:custGeom>
              <a:avLst/>
              <a:gdLst>
                <a:gd name="T0" fmla="*/ 2 w 1080"/>
                <a:gd name="T1" fmla="*/ 1 h 976"/>
                <a:gd name="T2" fmla="*/ 2 w 1080"/>
                <a:gd name="T3" fmla="*/ 1 h 976"/>
                <a:gd name="T4" fmla="*/ 2 w 1080"/>
                <a:gd name="T5" fmla="*/ 1 h 976"/>
                <a:gd name="T6" fmla="*/ 2 w 1080"/>
                <a:gd name="T7" fmla="*/ 1 h 976"/>
                <a:gd name="T8" fmla="*/ 2 w 1080"/>
                <a:gd name="T9" fmla="*/ 1 h 976"/>
                <a:gd name="T10" fmla="*/ 2 w 1080"/>
                <a:gd name="T11" fmla="*/ 1 h 976"/>
                <a:gd name="T12" fmla="*/ 2 w 1080"/>
                <a:gd name="T13" fmla="*/ 1 h 976"/>
                <a:gd name="T14" fmla="*/ 2 w 1080"/>
                <a:gd name="T15" fmla="*/ 1 h 976"/>
                <a:gd name="T16" fmla="*/ 2 w 1080"/>
                <a:gd name="T17" fmla="*/ 1 h 976"/>
                <a:gd name="T18" fmla="*/ 2 w 1080"/>
                <a:gd name="T19" fmla="*/ 1 h 976"/>
                <a:gd name="T20" fmla="*/ 2 w 1080"/>
                <a:gd name="T21" fmla="*/ 1 h 976"/>
                <a:gd name="T22" fmla="*/ 2 w 1080"/>
                <a:gd name="T23" fmla="*/ 1 h 976"/>
                <a:gd name="T24" fmla="*/ 2 w 1080"/>
                <a:gd name="T25" fmla="*/ 1 h 976"/>
                <a:gd name="T26" fmla="*/ 2 w 1080"/>
                <a:gd name="T27" fmla="*/ 1 h 976"/>
                <a:gd name="T28" fmla="*/ 2 w 1080"/>
                <a:gd name="T29" fmla="*/ 1 h 976"/>
                <a:gd name="T30" fmla="*/ 2 w 1080"/>
                <a:gd name="T31" fmla="*/ 1 h 976"/>
                <a:gd name="T32" fmla="*/ 2 w 1080"/>
                <a:gd name="T33" fmla="*/ 1 h 976"/>
                <a:gd name="T34" fmla="*/ 2 w 1080"/>
                <a:gd name="T35" fmla="*/ 1 h 976"/>
                <a:gd name="T36" fmla="*/ 2 w 1080"/>
                <a:gd name="T37" fmla="*/ 1 h 976"/>
                <a:gd name="T38" fmla="*/ 2 w 1080"/>
                <a:gd name="T39" fmla="*/ 1 h 976"/>
                <a:gd name="T40" fmla="*/ 2 w 1080"/>
                <a:gd name="T41" fmla="*/ 1 h 976"/>
                <a:gd name="T42" fmla="*/ 2 w 1080"/>
                <a:gd name="T43" fmla="*/ 1 h 976"/>
                <a:gd name="T44" fmla="*/ 2 w 1080"/>
                <a:gd name="T45" fmla="*/ 1 h 976"/>
                <a:gd name="T46" fmla="*/ 2 w 1080"/>
                <a:gd name="T47" fmla="*/ 1 h 976"/>
                <a:gd name="T48" fmla="*/ 2 w 1080"/>
                <a:gd name="T49" fmla="*/ 1 h 976"/>
                <a:gd name="T50" fmla="*/ 2 w 1080"/>
                <a:gd name="T51" fmla="*/ 1 h 976"/>
                <a:gd name="T52" fmla="*/ 2 w 1080"/>
                <a:gd name="T53" fmla="*/ 1 h 976"/>
                <a:gd name="T54" fmla="*/ 2 w 1080"/>
                <a:gd name="T55" fmla="*/ 1 h 976"/>
                <a:gd name="T56" fmla="*/ 2 w 1080"/>
                <a:gd name="T57" fmla="*/ 1 h 976"/>
                <a:gd name="T58" fmla="*/ 2 w 1080"/>
                <a:gd name="T59" fmla="*/ 1 h 976"/>
                <a:gd name="T60" fmla="*/ 2 w 1080"/>
                <a:gd name="T61" fmla="*/ 1 h 976"/>
                <a:gd name="T62" fmla="*/ 2 w 1080"/>
                <a:gd name="T63" fmla="*/ 1 h 976"/>
                <a:gd name="T64" fmla="*/ 2 w 1080"/>
                <a:gd name="T65" fmla="*/ 1 h 976"/>
                <a:gd name="T66" fmla="*/ 2 w 1080"/>
                <a:gd name="T67" fmla="*/ 1 h 976"/>
                <a:gd name="T68" fmla="*/ 2 w 1080"/>
                <a:gd name="T69" fmla="*/ 1 h 976"/>
                <a:gd name="T70" fmla="*/ 2 w 1080"/>
                <a:gd name="T71" fmla="*/ 1 h 976"/>
                <a:gd name="T72" fmla="*/ 2 w 1080"/>
                <a:gd name="T73" fmla="*/ 1 h 976"/>
                <a:gd name="T74" fmla="*/ 2 w 1080"/>
                <a:gd name="T75" fmla="*/ 1 h 976"/>
                <a:gd name="T76" fmla="*/ 2 w 1080"/>
                <a:gd name="T77" fmla="*/ 1 h 976"/>
                <a:gd name="T78" fmla="*/ 2 w 1080"/>
                <a:gd name="T79" fmla="*/ 1 h 976"/>
                <a:gd name="T80" fmla="*/ 2 w 1080"/>
                <a:gd name="T81" fmla="*/ 1 h 976"/>
                <a:gd name="T82" fmla="*/ 2 w 1080"/>
                <a:gd name="T83" fmla="*/ 1 h 976"/>
                <a:gd name="T84" fmla="*/ 2 w 1080"/>
                <a:gd name="T85" fmla="*/ 1 h 976"/>
                <a:gd name="T86" fmla="*/ 2 w 1080"/>
                <a:gd name="T87" fmla="*/ 1 h 976"/>
                <a:gd name="T88" fmla="*/ 2 w 1080"/>
                <a:gd name="T89" fmla="*/ 1 h 976"/>
                <a:gd name="T90" fmla="*/ 2 w 1080"/>
                <a:gd name="T91" fmla="*/ 1 h 976"/>
                <a:gd name="T92" fmla="*/ 2 w 1080"/>
                <a:gd name="T93" fmla="*/ 1 h 976"/>
                <a:gd name="T94" fmla="*/ 2 w 1080"/>
                <a:gd name="T95" fmla="*/ 1 h 976"/>
                <a:gd name="T96" fmla="*/ 2 w 1080"/>
                <a:gd name="T97" fmla="*/ 1 h 976"/>
                <a:gd name="T98" fmla="*/ 2 w 1080"/>
                <a:gd name="T99" fmla="*/ 1 h 976"/>
                <a:gd name="T100" fmla="*/ 2 w 1080"/>
                <a:gd name="T101" fmla="*/ 1 h 976"/>
                <a:gd name="T102" fmla="*/ 2 w 1080"/>
                <a:gd name="T103" fmla="*/ 1 h 976"/>
                <a:gd name="T104" fmla="*/ 2 w 1080"/>
                <a:gd name="T105" fmla="*/ 1 h 976"/>
                <a:gd name="T106" fmla="*/ 2 w 1080"/>
                <a:gd name="T107" fmla="*/ 1 h 976"/>
                <a:gd name="T108" fmla="*/ 2 w 1080"/>
                <a:gd name="T109" fmla="*/ 1 h 976"/>
                <a:gd name="T110" fmla="*/ 2 w 1080"/>
                <a:gd name="T111" fmla="*/ 1 h 976"/>
                <a:gd name="T112" fmla="*/ 2 w 1080"/>
                <a:gd name="T113" fmla="*/ 1 h 976"/>
                <a:gd name="T114" fmla="*/ 2 w 1080"/>
                <a:gd name="T115" fmla="*/ 1 h 976"/>
                <a:gd name="T116" fmla="*/ 2 w 1080"/>
                <a:gd name="T117" fmla="*/ 1 h 976"/>
                <a:gd name="T118" fmla="*/ 2 w 1080"/>
                <a:gd name="T119" fmla="*/ 1 h 976"/>
                <a:gd name="T120" fmla="*/ 2 w 1080"/>
                <a:gd name="T121" fmla="*/ 1 h 9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80"/>
                <a:gd name="T184" fmla="*/ 0 h 976"/>
                <a:gd name="T185" fmla="*/ 1080 w 1080"/>
                <a:gd name="T186" fmla="*/ 976 h 9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80" h="976">
                  <a:moveTo>
                    <a:pt x="203" y="962"/>
                  </a:moveTo>
                  <a:lnTo>
                    <a:pt x="218" y="975"/>
                  </a:lnTo>
                  <a:lnTo>
                    <a:pt x="257" y="968"/>
                  </a:lnTo>
                  <a:lnTo>
                    <a:pt x="261" y="957"/>
                  </a:lnTo>
                  <a:lnTo>
                    <a:pt x="264" y="939"/>
                  </a:lnTo>
                  <a:lnTo>
                    <a:pt x="284" y="940"/>
                  </a:lnTo>
                  <a:lnTo>
                    <a:pt x="298" y="929"/>
                  </a:lnTo>
                  <a:lnTo>
                    <a:pt x="344" y="934"/>
                  </a:lnTo>
                  <a:lnTo>
                    <a:pt x="375" y="913"/>
                  </a:lnTo>
                  <a:lnTo>
                    <a:pt x="383" y="913"/>
                  </a:lnTo>
                  <a:lnTo>
                    <a:pt x="408" y="913"/>
                  </a:lnTo>
                  <a:lnTo>
                    <a:pt x="440" y="906"/>
                  </a:lnTo>
                  <a:lnTo>
                    <a:pt x="455" y="878"/>
                  </a:lnTo>
                  <a:lnTo>
                    <a:pt x="470" y="855"/>
                  </a:lnTo>
                  <a:lnTo>
                    <a:pt x="475" y="842"/>
                  </a:lnTo>
                  <a:lnTo>
                    <a:pt x="465" y="809"/>
                  </a:lnTo>
                  <a:lnTo>
                    <a:pt x="449" y="782"/>
                  </a:lnTo>
                  <a:lnTo>
                    <a:pt x="458" y="756"/>
                  </a:lnTo>
                  <a:lnTo>
                    <a:pt x="458" y="736"/>
                  </a:lnTo>
                  <a:lnTo>
                    <a:pt x="465" y="710"/>
                  </a:lnTo>
                  <a:lnTo>
                    <a:pt x="454" y="685"/>
                  </a:lnTo>
                  <a:lnTo>
                    <a:pt x="452" y="653"/>
                  </a:lnTo>
                  <a:lnTo>
                    <a:pt x="465" y="625"/>
                  </a:lnTo>
                  <a:lnTo>
                    <a:pt x="465" y="591"/>
                  </a:lnTo>
                  <a:lnTo>
                    <a:pt x="501" y="561"/>
                  </a:lnTo>
                  <a:lnTo>
                    <a:pt x="520" y="545"/>
                  </a:lnTo>
                  <a:lnTo>
                    <a:pt x="547" y="543"/>
                  </a:lnTo>
                  <a:lnTo>
                    <a:pt x="559" y="552"/>
                  </a:lnTo>
                  <a:lnTo>
                    <a:pt x="578" y="552"/>
                  </a:lnTo>
                  <a:lnTo>
                    <a:pt x="589" y="533"/>
                  </a:lnTo>
                  <a:lnTo>
                    <a:pt x="591" y="518"/>
                  </a:lnTo>
                  <a:lnTo>
                    <a:pt x="607" y="503"/>
                  </a:lnTo>
                  <a:lnTo>
                    <a:pt x="637" y="480"/>
                  </a:lnTo>
                  <a:lnTo>
                    <a:pt x="655" y="483"/>
                  </a:lnTo>
                  <a:lnTo>
                    <a:pt x="699" y="478"/>
                  </a:lnTo>
                  <a:lnTo>
                    <a:pt x="724" y="476"/>
                  </a:lnTo>
                  <a:lnTo>
                    <a:pt x="699" y="457"/>
                  </a:lnTo>
                  <a:lnTo>
                    <a:pt x="685" y="446"/>
                  </a:lnTo>
                  <a:lnTo>
                    <a:pt x="685" y="429"/>
                  </a:lnTo>
                  <a:lnTo>
                    <a:pt x="724" y="434"/>
                  </a:lnTo>
                  <a:lnTo>
                    <a:pt x="745" y="437"/>
                  </a:lnTo>
                  <a:lnTo>
                    <a:pt x="756" y="429"/>
                  </a:lnTo>
                  <a:lnTo>
                    <a:pt x="751" y="411"/>
                  </a:lnTo>
                  <a:lnTo>
                    <a:pt x="761" y="391"/>
                  </a:lnTo>
                  <a:lnTo>
                    <a:pt x="774" y="370"/>
                  </a:lnTo>
                  <a:lnTo>
                    <a:pt x="797" y="347"/>
                  </a:lnTo>
                  <a:lnTo>
                    <a:pt x="848" y="322"/>
                  </a:lnTo>
                  <a:lnTo>
                    <a:pt x="866" y="308"/>
                  </a:lnTo>
                  <a:lnTo>
                    <a:pt x="879" y="288"/>
                  </a:lnTo>
                  <a:lnTo>
                    <a:pt x="899" y="250"/>
                  </a:lnTo>
                  <a:lnTo>
                    <a:pt x="935" y="234"/>
                  </a:lnTo>
                  <a:lnTo>
                    <a:pt x="963" y="216"/>
                  </a:lnTo>
                  <a:lnTo>
                    <a:pt x="997" y="191"/>
                  </a:lnTo>
                  <a:lnTo>
                    <a:pt x="1017" y="168"/>
                  </a:lnTo>
                  <a:lnTo>
                    <a:pt x="1038" y="128"/>
                  </a:lnTo>
                  <a:lnTo>
                    <a:pt x="1043" y="105"/>
                  </a:lnTo>
                  <a:lnTo>
                    <a:pt x="1051" y="87"/>
                  </a:lnTo>
                  <a:lnTo>
                    <a:pt x="1079" y="69"/>
                  </a:lnTo>
                  <a:lnTo>
                    <a:pt x="1074" y="59"/>
                  </a:lnTo>
                  <a:lnTo>
                    <a:pt x="1061" y="55"/>
                  </a:lnTo>
                  <a:lnTo>
                    <a:pt x="1043" y="58"/>
                  </a:lnTo>
                  <a:lnTo>
                    <a:pt x="1026" y="78"/>
                  </a:lnTo>
                  <a:lnTo>
                    <a:pt x="994" y="82"/>
                  </a:lnTo>
                  <a:lnTo>
                    <a:pt x="976" y="96"/>
                  </a:lnTo>
                  <a:lnTo>
                    <a:pt x="976" y="104"/>
                  </a:lnTo>
                  <a:lnTo>
                    <a:pt x="967" y="117"/>
                  </a:lnTo>
                  <a:lnTo>
                    <a:pt x="946" y="105"/>
                  </a:lnTo>
                  <a:lnTo>
                    <a:pt x="928" y="105"/>
                  </a:lnTo>
                  <a:lnTo>
                    <a:pt x="910" y="76"/>
                  </a:lnTo>
                  <a:lnTo>
                    <a:pt x="891" y="92"/>
                  </a:lnTo>
                  <a:lnTo>
                    <a:pt x="876" y="96"/>
                  </a:lnTo>
                  <a:lnTo>
                    <a:pt x="871" y="115"/>
                  </a:lnTo>
                  <a:lnTo>
                    <a:pt x="857" y="135"/>
                  </a:lnTo>
                  <a:lnTo>
                    <a:pt x="832" y="145"/>
                  </a:lnTo>
                  <a:lnTo>
                    <a:pt x="818" y="147"/>
                  </a:lnTo>
                  <a:lnTo>
                    <a:pt x="809" y="170"/>
                  </a:lnTo>
                  <a:lnTo>
                    <a:pt x="795" y="184"/>
                  </a:lnTo>
                  <a:lnTo>
                    <a:pt x="786" y="184"/>
                  </a:lnTo>
                  <a:lnTo>
                    <a:pt x="768" y="207"/>
                  </a:lnTo>
                  <a:lnTo>
                    <a:pt x="758" y="186"/>
                  </a:lnTo>
                  <a:lnTo>
                    <a:pt x="747" y="168"/>
                  </a:lnTo>
                  <a:lnTo>
                    <a:pt x="735" y="186"/>
                  </a:lnTo>
                  <a:lnTo>
                    <a:pt x="727" y="209"/>
                  </a:lnTo>
                  <a:lnTo>
                    <a:pt x="717" y="239"/>
                  </a:lnTo>
                  <a:lnTo>
                    <a:pt x="694" y="255"/>
                  </a:lnTo>
                  <a:lnTo>
                    <a:pt x="683" y="267"/>
                  </a:lnTo>
                  <a:lnTo>
                    <a:pt x="642" y="268"/>
                  </a:lnTo>
                  <a:lnTo>
                    <a:pt x="621" y="278"/>
                  </a:lnTo>
                  <a:lnTo>
                    <a:pt x="607" y="278"/>
                  </a:lnTo>
                  <a:lnTo>
                    <a:pt x="593" y="283"/>
                  </a:lnTo>
                  <a:lnTo>
                    <a:pt x="580" y="267"/>
                  </a:lnTo>
                  <a:lnTo>
                    <a:pt x="566" y="250"/>
                  </a:lnTo>
                  <a:lnTo>
                    <a:pt x="552" y="222"/>
                  </a:lnTo>
                  <a:lnTo>
                    <a:pt x="534" y="209"/>
                  </a:lnTo>
                  <a:lnTo>
                    <a:pt x="520" y="184"/>
                  </a:lnTo>
                  <a:lnTo>
                    <a:pt x="504" y="176"/>
                  </a:lnTo>
                  <a:lnTo>
                    <a:pt x="483" y="170"/>
                  </a:lnTo>
                  <a:lnTo>
                    <a:pt x="454" y="151"/>
                  </a:lnTo>
                  <a:lnTo>
                    <a:pt x="447" y="130"/>
                  </a:lnTo>
                  <a:lnTo>
                    <a:pt x="437" y="110"/>
                  </a:lnTo>
                  <a:lnTo>
                    <a:pt x="444" y="69"/>
                  </a:lnTo>
                  <a:lnTo>
                    <a:pt x="444" y="41"/>
                  </a:lnTo>
                  <a:lnTo>
                    <a:pt x="424" y="32"/>
                  </a:lnTo>
                  <a:lnTo>
                    <a:pt x="396" y="36"/>
                  </a:lnTo>
                  <a:lnTo>
                    <a:pt x="385" y="53"/>
                  </a:lnTo>
                  <a:lnTo>
                    <a:pt x="352" y="46"/>
                  </a:lnTo>
                  <a:lnTo>
                    <a:pt x="339" y="48"/>
                  </a:lnTo>
                  <a:lnTo>
                    <a:pt x="339" y="30"/>
                  </a:lnTo>
                  <a:lnTo>
                    <a:pt x="307" y="4"/>
                  </a:lnTo>
                  <a:lnTo>
                    <a:pt x="293" y="12"/>
                  </a:lnTo>
                  <a:lnTo>
                    <a:pt x="261" y="9"/>
                  </a:lnTo>
                  <a:lnTo>
                    <a:pt x="247" y="0"/>
                  </a:lnTo>
                  <a:lnTo>
                    <a:pt x="238" y="7"/>
                  </a:lnTo>
                  <a:lnTo>
                    <a:pt x="249" y="20"/>
                  </a:lnTo>
                  <a:lnTo>
                    <a:pt x="243" y="43"/>
                  </a:lnTo>
                  <a:lnTo>
                    <a:pt x="234" y="61"/>
                  </a:lnTo>
                  <a:lnTo>
                    <a:pt x="222" y="76"/>
                  </a:lnTo>
                  <a:lnTo>
                    <a:pt x="208" y="89"/>
                  </a:lnTo>
                  <a:lnTo>
                    <a:pt x="201" y="94"/>
                  </a:lnTo>
                  <a:lnTo>
                    <a:pt x="197" y="94"/>
                  </a:lnTo>
                  <a:lnTo>
                    <a:pt x="172" y="94"/>
                  </a:lnTo>
                  <a:lnTo>
                    <a:pt x="169" y="110"/>
                  </a:lnTo>
                  <a:lnTo>
                    <a:pt x="192" y="117"/>
                  </a:lnTo>
                  <a:lnTo>
                    <a:pt x="185" y="130"/>
                  </a:lnTo>
                  <a:lnTo>
                    <a:pt x="165" y="147"/>
                  </a:lnTo>
                  <a:lnTo>
                    <a:pt x="144" y="168"/>
                  </a:lnTo>
                  <a:lnTo>
                    <a:pt x="133" y="186"/>
                  </a:lnTo>
                  <a:lnTo>
                    <a:pt x="123" y="207"/>
                  </a:lnTo>
                  <a:lnTo>
                    <a:pt x="121" y="227"/>
                  </a:lnTo>
                  <a:lnTo>
                    <a:pt x="121" y="250"/>
                  </a:lnTo>
                  <a:lnTo>
                    <a:pt x="135" y="268"/>
                  </a:lnTo>
                  <a:lnTo>
                    <a:pt x="146" y="276"/>
                  </a:lnTo>
                  <a:lnTo>
                    <a:pt x="133" y="303"/>
                  </a:lnTo>
                  <a:lnTo>
                    <a:pt x="110" y="308"/>
                  </a:lnTo>
                  <a:lnTo>
                    <a:pt x="110" y="326"/>
                  </a:lnTo>
                  <a:lnTo>
                    <a:pt x="112" y="372"/>
                  </a:lnTo>
                  <a:lnTo>
                    <a:pt x="100" y="395"/>
                  </a:lnTo>
                  <a:lnTo>
                    <a:pt x="94" y="398"/>
                  </a:lnTo>
                  <a:lnTo>
                    <a:pt x="85" y="411"/>
                  </a:lnTo>
                  <a:lnTo>
                    <a:pt x="98" y="429"/>
                  </a:lnTo>
                  <a:lnTo>
                    <a:pt x="105" y="441"/>
                  </a:lnTo>
                  <a:lnTo>
                    <a:pt x="96" y="457"/>
                  </a:lnTo>
                  <a:lnTo>
                    <a:pt x="115" y="476"/>
                  </a:lnTo>
                  <a:lnTo>
                    <a:pt x="121" y="492"/>
                  </a:lnTo>
                  <a:lnTo>
                    <a:pt x="103" y="503"/>
                  </a:lnTo>
                  <a:lnTo>
                    <a:pt x="121" y="518"/>
                  </a:lnTo>
                  <a:lnTo>
                    <a:pt x="121" y="524"/>
                  </a:lnTo>
                  <a:lnTo>
                    <a:pt x="105" y="545"/>
                  </a:lnTo>
                  <a:lnTo>
                    <a:pt x="85" y="554"/>
                  </a:lnTo>
                  <a:lnTo>
                    <a:pt x="59" y="559"/>
                  </a:lnTo>
                  <a:lnTo>
                    <a:pt x="48" y="561"/>
                  </a:lnTo>
                  <a:lnTo>
                    <a:pt x="34" y="577"/>
                  </a:lnTo>
                  <a:lnTo>
                    <a:pt x="18" y="595"/>
                  </a:lnTo>
                  <a:lnTo>
                    <a:pt x="25" y="607"/>
                  </a:lnTo>
                  <a:lnTo>
                    <a:pt x="48" y="607"/>
                  </a:lnTo>
                  <a:lnTo>
                    <a:pt x="75" y="614"/>
                  </a:lnTo>
                  <a:lnTo>
                    <a:pt x="66" y="646"/>
                  </a:lnTo>
                  <a:lnTo>
                    <a:pt x="54" y="664"/>
                  </a:lnTo>
                  <a:lnTo>
                    <a:pt x="32" y="669"/>
                  </a:lnTo>
                  <a:lnTo>
                    <a:pt x="9" y="674"/>
                  </a:lnTo>
                  <a:lnTo>
                    <a:pt x="0" y="687"/>
                  </a:lnTo>
                  <a:lnTo>
                    <a:pt x="11" y="708"/>
                  </a:lnTo>
                  <a:lnTo>
                    <a:pt x="32" y="715"/>
                  </a:lnTo>
                  <a:lnTo>
                    <a:pt x="18" y="729"/>
                  </a:lnTo>
                  <a:lnTo>
                    <a:pt x="25" y="752"/>
                  </a:lnTo>
                  <a:lnTo>
                    <a:pt x="39" y="761"/>
                  </a:lnTo>
                  <a:lnTo>
                    <a:pt x="41" y="778"/>
                  </a:lnTo>
                  <a:lnTo>
                    <a:pt x="36" y="805"/>
                  </a:lnTo>
                  <a:lnTo>
                    <a:pt x="39" y="817"/>
                  </a:lnTo>
                  <a:lnTo>
                    <a:pt x="64" y="796"/>
                  </a:lnTo>
                  <a:lnTo>
                    <a:pt x="87" y="809"/>
                  </a:lnTo>
                  <a:lnTo>
                    <a:pt x="105" y="819"/>
                  </a:lnTo>
                  <a:lnTo>
                    <a:pt x="133" y="812"/>
                  </a:lnTo>
                  <a:lnTo>
                    <a:pt x="149" y="791"/>
                  </a:lnTo>
                  <a:lnTo>
                    <a:pt x="177" y="796"/>
                  </a:lnTo>
                  <a:lnTo>
                    <a:pt x="195" y="825"/>
                  </a:lnTo>
                  <a:lnTo>
                    <a:pt x="206" y="830"/>
                  </a:lnTo>
                  <a:lnTo>
                    <a:pt x="224" y="840"/>
                  </a:lnTo>
                  <a:lnTo>
                    <a:pt x="231" y="860"/>
                  </a:lnTo>
                  <a:lnTo>
                    <a:pt x="252" y="876"/>
                  </a:lnTo>
                  <a:lnTo>
                    <a:pt x="259" y="893"/>
                  </a:lnTo>
                  <a:lnTo>
                    <a:pt x="257" y="909"/>
                  </a:lnTo>
                  <a:lnTo>
                    <a:pt x="229" y="939"/>
                  </a:lnTo>
                  <a:lnTo>
                    <a:pt x="215" y="959"/>
                  </a:lnTo>
                  <a:lnTo>
                    <a:pt x="203" y="962"/>
                  </a:lnTo>
                </a:path>
              </a:pathLst>
            </a:custGeom>
            <a:solidFill>
              <a:srgbClr val="DDDDDD"/>
            </a:solidFill>
            <a:ln w="3175" cap="rnd">
              <a:solidFill>
                <a:schemeClr val="tx1"/>
              </a:solidFill>
              <a:round/>
              <a:headEnd/>
              <a:tailEnd/>
            </a:ln>
          </p:spPr>
          <p:txBody>
            <a:bodyPr/>
            <a:lstStyle/>
            <a:p>
              <a:endParaRPr lang="en-US"/>
            </a:p>
          </p:txBody>
        </p:sp>
        <p:sp>
          <p:nvSpPr>
            <p:cNvPr id="16407" name="Freeform 20"/>
            <p:cNvSpPr>
              <a:spLocks/>
            </p:cNvSpPr>
            <p:nvPr/>
          </p:nvSpPr>
          <p:spPr bwMode="gray">
            <a:xfrm>
              <a:off x="3140" y="2336"/>
              <a:ext cx="602" cy="452"/>
            </a:xfrm>
            <a:custGeom>
              <a:avLst/>
              <a:gdLst>
                <a:gd name="T0" fmla="*/ 2 w 754"/>
                <a:gd name="T1" fmla="*/ 1 h 651"/>
                <a:gd name="T2" fmla="*/ 2 w 754"/>
                <a:gd name="T3" fmla="*/ 1 h 651"/>
                <a:gd name="T4" fmla="*/ 2 w 754"/>
                <a:gd name="T5" fmla="*/ 1 h 651"/>
                <a:gd name="T6" fmla="*/ 2 w 754"/>
                <a:gd name="T7" fmla="*/ 1 h 651"/>
                <a:gd name="T8" fmla="*/ 2 w 754"/>
                <a:gd name="T9" fmla="*/ 1 h 651"/>
                <a:gd name="T10" fmla="*/ 2 w 754"/>
                <a:gd name="T11" fmla="*/ 1 h 651"/>
                <a:gd name="T12" fmla="*/ 2 w 754"/>
                <a:gd name="T13" fmla="*/ 1 h 651"/>
                <a:gd name="T14" fmla="*/ 2 w 754"/>
                <a:gd name="T15" fmla="*/ 1 h 651"/>
                <a:gd name="T16" fmla="*/ 2 w 754"/>
                <a:gd name="T17" fmla="*/ 1 h 651"/>
                <a:gd name="T18" fmla="*/ 2 w 754"/>
                <a:gd name="T19" fmla="*/ 1 h 651"/>
                <a:gd name="T20" fmla="*/ 2 w 754"/>
                <a:gd name="T21" fmla="*/ 1 h 651"/>
                <a:gd name="T22" fmla="*/ 2 w 754"/>
                <a:gd name="T23" fmla="*/ 1 h 651"/>
                <a:gd name="T24" fmla="*/ 2 w 754"/>
                <a:gd name="T25" fmla="*/ 1 h 651"/>
                <a:gd name="T26" fmla="*/ 2 w 754"/>
                <a:gd name="T27" fmla="*/ 1 h 651"/>
                <a:gd name="T28" fmla="*/ 2 w 754"/>
                <a:gd name="T29" fmla="*/ 1 h 651"/>
                <a:gd name="T30" fmla="*/ 2 w 754"/>
                <a:gd name="T31" fmla="*/ 1 h 651"/>
                <a:gd name="T32" fmla="*/ 2 w 754"/>
                <a:gd name="T33" fmla="*/ 1 h 651"/>
                <a:gd name="T34" fmla="*/ 2 w 754"/>
                <a:gd name="T35" fmla="*/ 1 h 651"/>
                <a:gd name="T36" fmla="*/ 2 w 754"/>
                <a:gd name="T37" fmla="*/ 1 h 651"/>
                <a:gd name="T38" fmla="*/ 2 w 754"/>
                <a:gd name="T39" fmla="*/ 1 h 651"/>
                <a:gd name="T40" fmla="*/ 2 w 754"/>
                <a:gd name="T41" fmla="*/ 1 h 651"/>
                <a:gd name="T42" fmla="*/ 2 w 754"/>
                <a:gd name="T43" fmla="*/ 1 h 651"/>
                <a:gd name="T44" fmla="*/ 2 w 754"/>
                <a:gd name="T45" fmla="*/ 1 h 651"/>
                <a:gd name="T46" fmla="*/ 2 w 754"/>
                <a:gd name="T47" fmla="*/ 1 h 651"/>
                <a:gd name="T48" fmla="*/ 2 w 754"/>
                <a:gd name="T49" fmla="*/ 1 h 651"/>
                <a:gd name="T50" fmla="*/ 2 w 754"/>
                <a:gd name="T51" fmla="*/ 1 h 651"/>
                <a:gd name="T52" fmla="*/ 2 w 754"/>
                <a:gd name="T53" fmla="*/ 1 h 651"/>
                <a:gd name="T54" fmla="*/ 2 w 754"/>
                <a:gd name="T55" fmla="*/ 1 h 651"/>
                <a:gd name="T56" fmla="*/ 2 w 754"/>
                <a:gd name="T57" fmla="*/ 1 h 651"/>
                <a:gd name="T58" fmla="*/ 2 w 754"/>
                <a:gd name="T59" fmla="*/ 1 h 651"/>
                <a:gd name="T60" fmla="*/ 2 w 754"/>
                <a:gd name="T61" fmla="*/ 1 h 651"/>
                <a:gd name="T62" fmla="*/ 2 w 754"/>
                <a:gd name="T63" fmla="*/ 1 h 651"/>
                <a:gd name="T64" fmla="*/ 2 w 754"/>
                <a:gd name="T65" fmla="*/ 1 h 651"/>
                <a:gd name="T66" fmla="*/ 2 w 754"/>
                <a:gd name="T67" fmla="*/ 1 h 651"/>
                <a:gd name="T68" fmla="*/ 2 w 754"/>
                <a:gd name="T69" fmla="*/ 1 h 651"/>
                <a:gd name="T70" fmla="*/ 2 w 754"/>
                <a:gd name="T71" fmla="*/ 1 h 651"/>
                <a:gd name="T72" fmla="*/ 2 w 754"/>
                <a:gd name="T73" fmla="*/ 1 h 651"/>
                <a:gd name="T74" fmla="*/ 2 w 754"/>
                <a:gd name="T75" fmla="*/ 1 h 651"/>
                <a:gd name="T76" fmla="*/ 2 w 754"/>
                <a:gd name="T77" fmla="*/ 1 h 651"/>
                <a:gd name="T78" fmla="*/ 2 w 754"/>
                <a:gd name="T79" fmla="*/ 1 h 651"/>
                <a:gd name="T80" fmla="*/ 2 w 754"/>
                <a:gd name="T81" fmla="*/ 1 h 651"/>
                <a:gd name="T82" fmla="*/ 2 w 754"/>
                <a:gd name="T83" fmla="*/ 1 h 6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4"/>
                <a:gd name="T127" fmla="*/ 0 h 651"/>
                <a:gd name="T128" fmla="*/ 754 w 754"/>
                <a:gd name="T129" fmla="*/ 651 h 65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4" h="651">
                  <a:moveTo>
                    <a:pt x="0" y="647"/>
                  </a:moveTo>
                  <a:lnTo>
                    <a:pt x="37" y="650"/>
                  </a:lnTo>
                  <a:lnTo>
                    <a:pt x="57" y="632"/>
                  </a:lnTo>
                  <a:lnTo>
                    <a:pt x="78" y="616"/>
                  </a:lnTo>
                  <a:lnTo>
                    <a:pt x="85" y="588"/>
                  </a:lnTo>
                  <a:lnTo>
                    <a:pt x="108" y="542"/>
                  </a:lnTo>
                  <a:lnTo>
                    <a:pt x="131" y="576"/>
                  </a:lnTo>
                  <a:lnTo>
                    <a:pt x="145" y="563"/>
                  </a:lnTo>
                  <a:lnTo>
                    <a:pt x="165" y="558"/>
                  </a:lnTo>
                  <a:lnTo>
                    <a:pt x="183" y="521"/>
                  </a:lnTo>
                  <a:lnTo>
                    <a:pt x="214" y="519"/>
                  </a:lnTo>
                  <a:lnTo>
                    <a:pt x="229" y="498"/>
                  </a:lnTo>
                  <a:lnTo>
                    <a:pt x="238" y="473"/>
                  </a:lnTo>
                  <a:lnTo>
                    <a:pt x="256" y="468"/>
                  </a:lnTo>
                  <a:lnTo>
                    <a:pt x="271" y="457"/>
                  </a:lnTo>
                  <a:lnTo>
                    <a:pt x="284" y="471"/>
                  </a:lnTo>
                  <a:lnTo>
                    <a:pt x="289" y="482"/>
                  </a:lnTo>
                  <a:lnTo>
                    <a:pt x="314" y="486"/>
                  </a:lnTo>
                  <a:lnTo>
                    <a:pt x="323" y="496"/>
                  </a:lnTo>
                  <a:lnTo>
                    <a:pt x="339" y="475"/>
                  </a:lnTo>
                  <a:lnTo>
                    <a:pt x="359" y="463"/>
                  </a:lnTo>
                  <a:lnTo>
                    <a:pt x="394" y="459"/>
                  </a:lnTo>
                  <a:lnTo>
                    <a:pt x="400" y="438"/>
                  </a:lnTo>
                  <a:lnTo>
                    <a:pt x="421" y="434"/>
                  </a:lnTo>
                  <a:lnTo>
                    <a:pt x="433" y="434"/>
                  </a:lnTo>
                  <a:lnTo>
                    <a:pt x="446" y="443"/>
                  </a:lnTo>
                  <a:lnTo>
                    <a:pt x="458" y="445"/>
                  </a:lnTo>
                  <a:lnTo>
                    <a:pt x="477" y="415"/>
                  </a:lnTo>
                  <a:lnTo>
                    <a:pt x="499" y="409"/>
                  </a:lnTo>
                  <a:lnTo>
                    <a:pt x="531" y="394"/>
                  </a:lnTo>
                  <a:lnTo>
                    <a:pt x="568" y="381"/>
                  </a:lnTo>
                  <a:lnTo>
                    <a:pt x="593" y="379"/>
                  </a:lnTo>
                  <a:lnTo>
                    <a:pt x="606" y="358"/>
                  </a:lnTo>
                  <a:lnTo>
                    <a:pt x="625" y="340"/>
                  </a:lnTo>
                  <a:lnTo>
                    <a:pt x="643" y="335"/>
                  </a:lnTo>
                  <a:lnTo>
                    <a:pt x="655" y="322"/>
                  </a:lnTo>
                  <a:lnTo>
                    <a:pt x="678" y="317"/>
                  </a:lnTo>
                  <a:lnTo>
                    <a:pt x="684" y="291"/>
                  </a:lnTo>
                  <a:lnTo>
                    <a:pt x="701" y="276"/>
                  </a:lnTo>
                  <a:lnTo>
                    <a:pt x="721" y="253"/>
                  </a:lnTo>
                  <a:lnTo>
                    <a:pt x="698" y="211"/>
                  </a:lnTo>
                  <a:lnTo>
                    <a:pt x="686" y="188"/>
                  </a:lnTo>
                  <a:lnTo>
                    <a:pt x="707" y="153"/>
                  </a:lnTo>
                  <a:lnTo>
                    <a:pt x="730" y="138"/>
                  </a:lnTo>
                  <a:lnTo>
                    <a:pt x="753" y="133"/>
                  </a:lnTo>
                  <a:lnTo>
                    <a:pt x="742" y="112"/>
                  </a:lnTo>
                  <a:lnTo>
                    <a:pt x="732" y="94"/>
                  </a:lnTo>
                  <a:lnTo>
                    <a:pt x="712" y="84"/>
                  </a:lnTo>
                  <a:lnTo>
                    <a:pt x="680" y="82"/>
                  </a:lnTo>
                  <a:lnTo>
                    <a:pt x="671" y="57"/>
                  </a:lnTo>
                  <a:lnTo>
                    <a:pt x="655" y="46"/>
                  </a:lnTo>
                  <a:lnTo>
                    <a:pt x="629" y="34"/>
                  </a:lnTo>
                  <a:lnTo>
                    <a:pt x="625" y="15"/>
                  </a:lnTo>
                  <a:lnTo>
                    <a:pt x="604" y="9"/>
                  </a:lnTo>
                  <a:lnTo>
                    <a:pt x="583" y="11"/>
                  </a:lnTo>
                  <a:lnTo>
                    <a:pt x="593" y="34"/>
                  </a:lnTo>
                  <a:lnTo>
                    <a:pt x="580" y="48"/>
                  </a:lnTo>
                  <a:lnTo>
                    <a:pt x="563" y="61"/>
                  </a:lnTo>
                  <a:lnTo>
                    <a:pt x="560" y="78"/>
                  </a:lnTo>
                  <a:lnTo>
                    <a:pt x="547" y="66"/>
                  </a:lnTo>
                  <a:lnTo>
                    <a:pt x="538" y="50"/>
                  </a:lnTo>
                  <a:lnTo>
                    <a:pt x="508" y="41"/>
                  </a:lnTo>
                  <a:lnTo>
                    <a:pt x="495" y="57"/>
                  </a:lnTo>
                  <a:lnTo>
                    <a:pt x="483" y="57"/>
                  </a:lnTo>
                  <a:lnTo>
                    <a:pt x="477" y="36"/>
                  </a:lnTo>
                  <a:lnTo>
                    <a:pt x="478" y="11"/>
                  </a:lnTo>
                  <a:lnTo>
                    <a:pt x="467" y="0"/>
                  </a:lnTo>
                  <a:lnTo>
                    <a:pt x="442" y="4"/>
                  </a:lnTo>
                  <a:lnTo>
                    <a:pt x="421" y="15"/>
                  </a:lnTo>
                  <a:lnTo>
                    <a:pt x="400" y="30"/>
                  </a:lnTo>
                  <a:lnTo>
                    <a:pt x="377" y="38"/>
                  </a:lnTo>
                  <a:lnTo>
                    <a:pt x="364" y="48"/>
                  </a:lnTo>
                  <a:lnTo>
                    <a:pt x="351" y="41"/>
                  </a:lnTo>
                  <a:lnTo>
                    <a:pt x="339" y="34"/>
                  </a:lnTo>
                  <a:lnTo>
                    <a:pt x="325" y="34"/>
                  </a:lnTo>
                  <a:lnTo>
                    <a:pt x="307" y="48"/>
                  </a:lnTo>
                  <a:lnTo>
                    <a:pt x="291" y="55"/>
                  </a:lnTo>
                  <a:lnTo>
                    <a:pt x="275" y="57"/>
                  </a:lnTo>
                  <a:lnTo>
                    <a:pt x="266" y="76"/>
                  </a:lnTo>
                  <a:lnTo>
                    <a:pt x="277" y="101"/>
                  </a:lnTo>
                  <a:lnTo>
                    <a:pt x="291" y="110"/>
                  </a:lnTo>
                  <a:lnTo>
                    <a:pt x="295" y="123"/>
                  </a:lnTo>
                  <a:lnTo>
                    <a:pt x="286" y="133"/>
                  </a:lnTo>
                  <a:lnTo>
                    <a:pt x="252" y="133"/>
                  </a:lnTo>
                  <a:lnTo>
                    <a:pt x="252" y="151"/>
                  </a:lnTo>
                  <a:lnTo>
                    <a:pt x="252" y="168"/>
                  </a:lnTo>
                  <a:lnTo>
                    <a:pt x="254" y="186"/>
                  </a:lnTo>
                  <a:lnTo>
                    <a:pt x="229" y="179"/>
                  </a:lnTo>
                  <a:lnTo>
                    <a:pt x="229" y="197"/>
                  </a:lnTo>
                  <a:lnTo>
                    <a:pt x="227" y="204"/>
                  </a:lnTo>
                  <a:lnTo>
                    <a:pt x="202" y="204"/>
                  </a:lnTo>
                  <a:lnTo>
                    <a:pt x="179" y="204"/>
                  </a:lnTo>
                  <a:lnTo>
                    <a:pt x="153" y="215"/>
                  </a:lnTo>
                  <a:lnTo>
                    <a:pt x="152" y="236"/>
                  </a:lnTo>
                  <a:lnTo>
                    <a:pt x="131" y="248"/>
                  </a:lnTo>
                  <a:lnTo>
                    <a:pt x="129" y="264"/>
                  </a:lnTo>
                  <a:lnTo>
                    <a:pt x="129" y="287"/>
                  </a:lnTo>
                  <a:lnTo>
                    <a:pt x="131" y="314"/>
                  </a:lnTo>
                  <a:lnTo>
                    <a:pt x="135" y="335"/>
                  </a:lnTo>
                  <a:lnTo>
                    <a:pt x="156" y="348"/>
                  </a:lnTo>
                  <a:lnTo>
                    <a:pt x="168" y="351"/>
                  </a:lnTo>
                  <a:lnTo>
                    <a:pt x="179" y="363"/>
                  </a:lnTo>
                  <a:lnTo>
                    <a:pt x="172" y="374"/>
                  </a:lnTo>
                  <a:lnTo>
                    <a:pt x="158" y="386"/>
                  </a:lnTo>
                  <a:lnTo>
                    <a:pt x="149" y="394"/>
                  </a:lnTo>
                  <a:lnTo>
                    <a:pt x="126" y="392"/>
                  </a:lnTo>
                  <a:lnTo>
                    <a:pt x="112" y="381"/>
                  </a:lnTo>
                  <a:lnTo>
                    <a:pt x="99" y="370"/>
                  </a:lnTo>
                  <a:lnTo>
                    <a:pt x="90" y="365"/>
                  </a:lnTo>
                  <a:lnTo>
                    <a:pt x="76" y="356"/>
                  </a:lnTo>
                  <a:lnTo>
                    <a:pt x="57" y="356"/>
                  </a:lnTo>
                  <a:lnTo>
                    <a:pt x="53" y="360"/>
                  </a:lnTo>
                  <a:lnTo>
                    <a:pt x="51" y="381"/>
                  </a:lnTo>
                  <a:lnTo>
                    <a:pt x="62" y="388"/>
                  </a:lnTo>
                  <a:lnTo>
                    <a:pt x="71" y="392"/>
                  </a:lnTo>
                  <a:lnTo>
                    <a:pt x="67" y="415"/>
                  </a:lnTo>
                  <a:lnTo>
                    <a:pt x="76" y="429"/>
                  </a:lnTo>
                  <a:lnTo>
                    <a:pt x="80" y="448"/>
                  </a:lnTo>
                  <a:lnTo>
                    <a:pt x="85" y="463"/>
                  </a:lnTo>
                  <a:lnTo>
                    <a:pt x="80" y="480"/>
                  </a:lnTo>
                  <a:lnTo>
                    <a:pt x="73" y="494"/>
                  </a:lnTo>
                  <a:lnTo>
                    <a:pt x="65" y="512"/>
                  </a:lnTo>
                  <a:lnTo>
                    <a:pt x="51" y="528"/>
                  </a:lnTo>
                  <a:lnTo>
                    <a:pt x="39" y="555"/>
                  </a:lnTo>
                  <a:lnTo>
                    <a:pt x="28" y="572"/>
                  </a:lnTo>
                  <a:lnTo>
                    <a:pt x="11" y="609"/>
                  </a:lnTo>
                  <a:lnTo>
                    <a:pt x="11" y="627"/>
                  </a:lnTo>
                  <a:lnTo>
                    <a:pt x="0" y="647"/>
                  </a:lnTo>
                </a:path>
              </a:pathLst>
            </a:custGeom>
            <a:solidFill>
              <a:schemeClr val="hlink"/>
            </a:solidFill>
            <a:ln w="3175" cap="rnd">
              <a:solidFill>
                <a:schemeClr val="tx1"/>
              </a:solidFill>
              <a:round/>
              <a:headEnd/>
              <a:tailEnd/>
            </a:ln>
          </p:spPr>
          <p:txBody>
            <a:bodyPr/>
            <a:lstStyle/>
            <a:p>
              <a:endParaRPr lang="en-US"/>
            </a:p>
          </p:txBody>
        </p:sp>
        <p:sp>
          <p:nvSpPr>
            <p:cNvPr id="16408" name="Freeform 21"/>
            <p:cNvSpPr>
              <a:spLocks/>
            </p:cNvSpPr>
            <p:nvPr/>
          </p:nvSpPr>
          <p:spPr bwMode="gray">
            <a:xfrm>
              <a:off x="2411" y="1926"/>
              <a:ext cx="1015" cy="868"/>
            </a:xfrm>
            <a:custGeom>
              <a:avLst/>
              <a:gdLst>
                <a:gd name="T0" fmla="*/ 2 w 1288"/>
                <a:gd name="T1" fmla="*/ 1 h 1241"/>
                <a:gd name="T2" fmla="*/ 2 w 1288"/>
                <a:gd name="T3" fmla="*/ 1 h 1241"/>
                <a:gd name="T4" fmla="*/ 2 w 1288"/>
                <a:gd name="T5" fmla="*/ 1 h 1241"/>
                <a:gd name="T6" fmla="*/ 2 w 1288"/>
                <a:gd name="T7" fmla="*/ 1 h 1241"/>
                <a:gd name="T8" fmla="*/ 2 w 1288"/>
                <a:gd name="T9" fmla="*/ 1 h 1241"/>
                <a:gd name="T10" fmla="*/ 2 w 1288"/>
                <a:gd name="T11" fmla="*/ 1 h 1241"/>
                <a:gd name="T12" fmla="*/ 2 w 1288"/>
                <a:gd name="T13" fmla="*/ 1 h 1241"/>
                <a:gd name="T14" fmla="*/ 2 w 1288"/>
                <a:gd name="T15" fmla="*/ 1 h 1241"/>
                <a:gd name="T16" fmla="*/ 2 w 1288"/>
                <a:gd name="T17" fmla="*/ 1 h 1241"/>
                <a:gd name="T18" fmla="*/ 2 w 1288"/>
                <a:gd name="T19" fmla="*/ 1 h 1241"/>
                <a:gd name="T20" fmla="*/ 2 w 1288"/>
                <a:gd name="T21" fmla="*/ 1 h 1241"/>
                <a:gd name="T22" fmla="*/ 2 w 1288"/>
                <a:gd name="T23" fmla="*/ 1 h 1241"/>
                <a:gd name="T24" fmla="*/ 2 w 1288"/>
                <a:gd name="T25" fmla="*/ 1 h 1241"/>
                <a:gd name="T26" fmla="*/ 2 w 1288"/>
                <a:gd name="T27" fmla="*/ 1 h 1241"/>
                <a:gd name="T28" fmla="*/ 2 w 1288"/>
                <a:gd name="T29" fmla="*/ 1 h 1241"/>
                <a:gd name="T30" fmla="*/ 2 w 1288"/>
                <a:gd name="T31" fmla="*/ 1 h 1241"/>
                <a:gd name="T32" fmla="*/ 2 w 1288"/>
                <a:gd name="T33" fmla="*/ 1 h 1241"/>
                <a:gd name="T34" fmla="*/ 2 w 1288"/>
                <a:gd name="T35" fmla="*/ 1 h 1241"/>
                <a:gd name="T36" fmla="*/ 2 w 1288"/>
                <a:gd name="T37" fmla="*/ 1 h 1241"/>
                <a:gd name="T38" fmla="*/ 2 w 1288"/>
                <a:gd name="T39" fmla="*/ 1 h 1241"/>
                <a:gd name="T40" fmla="*/ 2 w 1288"/>
                <a:gd name="T41" fmla="*/ 1 h 1241"/>
                <a:gd name="T42" fmla="*/ 2 w 1288"/>
                <a:gd name="T43" fmla="*/ 1 h 1241"/>
                <a:gd name="T44" fmla="*/ 2 w 1288"/>
                <a:gd name="T45" fmla="*/ 1 h 1241"/>
                <a:gd name="T46" fmla="*/ 2 w 1288"/>
                <a:gd name="T47" fmla="*/ 1 h 1241"/>
                <a:gd name="T48" fmla="*/ 2 w 1288"/>
                <a:gd name="T49" fmla="*/ 1 h 1241"/>
                <a:gd name="T50" fmla="*/ 2 w 1288"/>
                <a:gd name="T51" fmla="*/ 1 h 1241"/>
                <a:gd name="T52" fmla="*/ 2 w 1288"/>
                <a:gd name="T53" fmla="*/ 1 h 1241"/>
                <a:gd name="T54" fmla="*/ 2 w 1288"/>
                <a:gd name="T55" fmla="*/ 1 h 1241"/>
                <a:gd name="T56" fmla="*/ 2 w 1288"/>
                <a:gd name="T57" fmla="*/ 1 h 1241"/>
                <a:gd name="T58" fmla="*/ 2 w 1288"/>
                <a:gd name="T59" fmla="*/ 1 h 1241"/>
                <a:gd name="T60" fmla="*/ 2 w 1288"/>
                <a:gd name="T61" fmla="*/ 1 h 1241"/>
                <a:gd name="T62" fmla="*/ 2 w 1288"/>
                <a:gd name="T63" fmla="*/ 1 h 1241"/>
                <a:gd name="T64" fmla="*/ 2 w 1288"/>
                <a:gd name="T65" fmla="*/ 1 h 1241"/>
                <a:gd name="T66" fmla="*/ 2 w 1288"/>
                <a:gd name="T67" fmla="*/ 1 h 1241"/>
                <a:gd name="T68" fmla="*/ 2 w 1288"/>
                <a:gd name="T69" fmla="*/ 1 h 1241"/>
                <a:gd name="T70" fmla="*/ 2 w 1288"/>
                <a:gd name="T71" fmla="*/ 1 h 1241"/>
                <a:gd name="T72" fmla="*/ 2 w 1288"/>
                <a:gd name="T73" fmla="*/ 1 h 1241"/>
                <a:gd name="T74" fmla="*/ 2 w 1288"/>
                <a:gd name="T75" fmla="*/ 1 h 1241"/>
                <a:gd name="T76" fmla="*/ 2 w 1288"/>
                <a:gd name="T77" fmla="*/ 1 h 1241"/>
                <a:gd name="T78" fmla="*/ 2 w 1288"/>
                <a:gd name="T79" fmla="*/ 1 h 1241"/>
                <a:gd name="T80" fmla="*/ 2 w 1288"/>
                <a:gd name="T81" fmla="*/ 1 h 1241"/>
                <a:gd name="T82" fmla="*/ 2 w 1288"/>
                <a:gd name="T83" fmla="*/ 1 h 1241"/>
                <a:gd name="T84" fmla="*/ 2 w 1288"/>
                <a:gd name="T85" fmla="*/ 1 h 1241"/>
                <a:gd name="T86" fmla="*/ 2 w 1288"/>
                <a:gd name="T87" fmla="*/ 1 h 1241"/>
                <a:gd name="T88" fmla="*/ 2 w 1288"/>
                <a:gd name="T89" fmla="*/ 1 h 1241"/>
                <a:gd name="T90" fmla="*/ 2 w 1288"/>
                <a:gd name="T91" fmla="*/ 1 h 1241"/>
                <a:gd name="T92" fmla="*/ 2 w 1288"/>
                <a:gd name="T93" fmla="*/ 1 h 1241"/>
                <a:gd name="T94" fmla="*/ 2 w 1288"/>
                <a:gd name="T95" fmla="*/ 1 h 1241"/>
                <a:gd name="T96" fmla="*/ 2 w 1288"/>
                <a:gd name="T97" fmla="*/ 1 h 1241"/>
                <a:gd name="T98" fmla="*/ 2 w 1288"/>
                <a:gd name="T99" fmla="*/ 1 h 1241"/>
                <a:gd name="T100" fmla="*/ 2 w 1288"/>
                <a:gd name="T101" fmla="*/ 1 h 1241"/>
                <a:gd name="T102" fmla="*/ 2 w 1288"/>
                <a:gd name="T103" fmla="*/ 1 h 1241"/>
                <a:gd name="T104" fmla="*/ 2 w 1288"/>
                <a:gd name="T105" fmla="*/ 1 h 1241"/>
                <a:gd name="T106" fmla="*/ 2 w 1288"/>
                <a:gd name="T107" fmla="*/ 1 h 1241"/>
                <a:gd name="T108" fmla="*/ 2 w 1288"/>
                <a:gd name="T109" fmla="*/ 1 h 1241"/>
                <a:gd name="T110" fmla="*/ 2 w 1288"/>
                <a:gd name="T111" fmla="*/ 1 h 1241"/>
                <a:gd name="T112" fmla="*/ 2 w 1288"/>
                <a:gd name="T113" fmla="*/ 1 h 1241"/>
                <a:gd name="T114" fmla="*/ 2 w 1288"/>
                <a:gd name="T115" fmla="*/ 1 h 1241"/>
                <a:gd name="T116" fmla="*/ 2 w 1288"/>
                <a:gd name="T117" fmla="*/ 1 h 1241"/>
                <a:gd name="T118" fmla="*/ 2 w 1288"/>
                <a:gd name="T119" fmla="*/ 1 h 1241"/>
                <a:gd name="T120" fmla="*/ 2 w 1288"/>
                <a:gd name="T121" fmla="*/ 1 h 1241"/>
                <a:gd name="T122" fmla="*/ 2 w 1288"/>
                <a:gd name="T123" fmla="*/ 1 h 12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88"/>
                <a:gd name="T187" fmla="*/ 0 h 1241"/>
                <a:gd name="T188" fmla="*/ 1288 w 1288"/>
                <a:gd name="T189" fmla="*/ 1241 h 12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88" h="1241">
                  <a:moveTo>
                    <a:pt x="514" y="0"/>
                  </a:moveTo>
                  <a:lnTo>
                    <a:pt x="524" y="0"/>
                  </a:lnTo>
                  <a:lnTo>
                    <a:pt x="531" y="2"/>
                  </a:lnTo>
                  <a:lnTo>
                    <a:pt x="537" y="2"/>
                  </a:lnTo>
                  <a:lnTo>
                    <a:pt x="544" y="2"/>
                  </a:lnTo>
                  <a:lnTo>
                    <a:pt x="551" y="2"/>
                  </a:lnTo>
                  <a:lnTo>
                    <a:pt x="558" y="5"/>
                  </a:lnTo>
                  <a:lnTo>
                    <a:pt x="565" y="7"/>
                  </a:lnTo>
                  <a:lnTo>
                    <a:pt x="572" y="7"/>
                  </a:lnTo>
                  <a:lnTo>
                    <a:pt x="578" y="7"/>
                  </a:lnTo>
                  <a:lnTo>
                    <a:pt x="585" y="7"/>
                  </a:lnTo>
                  <a:lnTo>
                    <a:pt x="593" y="10"/>
                  </a:lnTo>
                  <a:lnTo>
                    <a:pt x="596" y="16"/>
                  </a:lnTo>
                  <a:lnTo>
                    <a:pt x="604" y="18"/>
                  </a:lnTo>
                  <a:lnTo>
                    <a:pt x="608" y="25"/>
                  </a:lnTo>
                  <a:lnTo>
                    <a:pt x="615" y="30"/>
                  </a:lnTo>
                  <a:lnTo>
                    <a:pt x="622" y="30"/>
                  </a:lnTo>
                  <a:lnTo>
                    <a:pt x="629" y="30"/>
                  </a:lnTo>
                  <a:lnTo>
                    <a:pt x="635" y="33"/>
                  </a:lnTo>
                  <a:lnTo>
                    <a:pt x="635" y="39"/>
                  </a:lnTo>
                  <a:lnTo>
                    <a:pt x="638" y="46"/>
                  </a:lnTo>
                  <a:lnTo>
                    <a:pt x="635" y="53"/>
                  </a:lnTo>
                  <a:lnTo>
                    <a:pt x="629" y="55"/>
                  </a:lnTo>
                  <a:lnTo>
                    <a:pt x="624" y="62"/>
                  </a:lnTo>
                  <a:lnTo>
                    <a:pt x="619" y="69"/>
                  </a:lnTo>
                  <a:lnTo>
                    <a:pt x="619" y="76"/>
                  </a:lnTo>
                  <a:lnTo>
                    <a:pt x="613" y="80"/>
                  </a:lnTo>
                  <a:lnTo>
                    <a:pt x="608" y="87"/>
                  </a:lnTo>
                  <a:lnTo>
                    <a:pt x="608" y="94"/>
                  </a:lnTo>
                  <a:lnTo>
                    <a:pt x="615" y="99"/>
                  </a:lnTo>
                  <a:lnTo>
                    <a:pt x="622" y="101"/>
                  </a:lnTo>
                  <a:lnTo>
                    <a:pt x="627" y="108"/>
                  </a:lnTo>
                  <a:lnTo>
                    <a:pt x="619" y="113"/>
                  </a:lnTo>
                  <a:lnTo>
                    <a:pt x="613" y="113"/>
                  </a:lnTo>
                  <a:lnTo>
                    <a:pt x="606" y="113"/>
                  </a:lnTo>
                  <a:lnTo>
                    <a:pt x="601" y="120"/>
                  </a:lnTo>
                  <a:lnTo>
                    <a:pt x="601" y="126"/>
                  </a:lnTo>
                  <a:lnTo>
                    <a:pt x="606" y="133"/>
                  </a:lnTo>
                  <a:lnTo>
                    <a:pt x="606" y="140"/>
                  </a:lnTo>
                  <a:lnTo>
                    <a:pt x="606" y="147"/>
                  </a:lnTo>
                  <a:lnTo>
                    <a:pt x="599" y="149"/>
                  </a:lnTo>
                  <a:lnTo>
                    <a:pt x="593" y="149"/>
                  </a:lnTo>
                  <a:lnTo>
                    <a:pt x="585" y="149"/>
                  </a:lnTo>
                  <a:lnTo>
                    <a:pt x="578" y="151"/>
                  </a:lnTo>
                  <a:lnTo>
                    <a:pt x="578" y="159"/>
                  </a:lnTo>
                  <a:lnTo>
                    <a:pt x="573" y="166"/>
                  </a:lnTo>
                  <a:lnTo>
                    <a:pt x="567" y="167"/>
                  </a:lnTo>
                  <a:lnTo>
                    <a:pt x="560" y="167"/>
                  </a:lnTo>
                  <a:lnTo>
                    <a:pt x="553" y="172"/>
                  </a:lnTo>
                  <a:lnTo>
                    <a:pt x="547" y="177"/>
                  </a:lnTo>
                  <a:lnTo>
                    <a:pt x="539" y="182"/>
                  </a:lnTo>
                  <a:lnTo>
                    <a:pt x="533" y="186"/>
                  </a:lnTo>
                  <a:lnTo>
                    <a:pt x="531" y="193"/>
                  </a:lnTo>
                  <a:lnTo>
                    <a:pt x="528" y="200"/>
                  </a:lnTo>
                  <a:lnTo>
                    <a:pt x="528" y="207"/>
                  </a:lnTo>
                  <a:lnTo>
                    <a:pt x="531" y="213"/>
                  </a:lnTo>
                  <a:lnTo>
                    <a:pt x="533" y="220"/>
                  </a:lnTo>
                  <a:lnTo>
                    <a:pt x="533" y="228"/>
                  </a:lnTo>
                  <a:lnTo>
                    <a:pt x="526" y="232"/>
                  </a:lnTo>
                  <a:lnTo>
                    <a:pt x="519" y="236"/>
                  </a:lnTo>
                  <a:lnTo>
                    <a:pt x="513" y="241"/>
                  </a:lnTo>
                  <a:lnTo>
                    <a:pt x="510" y="248"/>
                  </a:lnTo>
                  <a:lnTo>
                    <a:pt x="508" y="255"/>
                  </a:lnTo>
                  <a:lnTo>
                    <a:pt x="505" y="262"/>
                  </a:lnTo>
                  <a:lnTo>
                    <a:pt x="503" y="269"/>
                  </a:lnTo>
                  <a:lnTo>
                    <a:pt x="501" y="276"/>
                  </a:lnTo>
                  <a:lnTo>
                    <a:pt x="498" y="282"/>
                  </a:lnTo>
                  <a:lnTo>
                    <a:pt x="493" y="289"/>
                  </a:lnTo>
                  <a:lnTo>
                    <a:pt x="493" y="297"/>
                  </a:lnTo>
                  <a:lnTo>
                    <a:pt x="493" y="303"/>
                  </a:lnTo>
                  <a:lnTo>
                    <a:pt x="493" y="310"/>
                  </a:lnTo>
                  <a:lnTo>
                    <a:pt x="498" y="317"/>
                  </a:lnTo>
                  <a:lnTo>
                    <a:pt x="505" y="321"/>
                  </a:lnTo>
                  <a:lnTo>
                    <a:pt x="513" y="326"/>
                  </a:lnTo>
                  <a:lnTo>
                    <a:pt x="516" y="333"/>
                  </a:lnTo>
                  <a:lnTo>
                    <a:pt x="519" y="340"/>
                  </a:lnTo>
                  <a:lnTo>
                    <a:pt x="521" y="346"/>
                  </a:lnTo>
                  <a:lnTo>
                    <a:pt x="528" y="349"/>
                  </a:lnTo>
                  <a:lnTo>
                    <a:pt x="535" y="346"/>
                  </a:lnTo>
                  <a:lnTo>
                    <a:pt x="542" y="343"/>
                  </a:lnTo>
                  <a:lnTo>
                    <a:pt x="549" y="343"/>
                  </a:lnTo>
                  <a:lnTo>
                    <a:pt x="555" y="343"/>
                  </a:lnTo>
                  <a:lnTo>
                    <a:pt x="560" y="349"/>
                  </a:lnTo>
                  <a:lnTo>
                    <a:pt x="567" y="351"/>
                  </a:lnTo>
                  <a:lnTo>
                    <a:pt x="572" y="358"/>
                  </a:lnTo>
                  <a:lnTo>
                    <a:pt x="578" y="361"/>
                  </a:lnTo>
                  <a:lnTo>
                    <a:pt x="585" y="361"/>
                  </a:lnTo>
                  <a:lnTo>
                    <a:pt x="593" y="358"/>
                  </a:lnTo>
                  <a:lnTo>
                    <a:pt x="596" y="351"/>
                  </a:lnTo>
                  <a:lnTo>
                    <a:pt x="599" y="344"/>
                  </a:lnTo>
                  <a:lnTo>
                    <a:pt x="599" y="338"/>
                  </a:lnTo>
                  <a:lnTo>
                    <a:pt x="599" y="331"/>
                  </a:lnTo>
                  <a:lnTo>
                    <a:pt x="599" y="323"/>
                  </a:lnTo>
                  <a:lnTo>
                    <a:pt x="596" y="317"/>
                  </a:lnTo>
                  <a:lnTo>
                    <a:pt x="594" y="310"/>
                  </a:lnTo>
                  <a:lnTo>
                    <a:pt x="590" y="303"/>
                  </a:lnTo>
                  <a:lnTo>
                    <a:pt x="588" y="297"/>
                  </a:lnTo>
                  <a:lnTo>
                    <a:pt x="588" y="289"/>
                  </a:lnTo>
                  <a:lnTo>
                    <a:pt x="588" y="282"/>
                  </a:lnTo>
                  <a:lnTo>
                    <a:pt x="588" y="276"/>
                  </a:lnTo>
                  <a:lnTo>
                    <a:pt x="588" y="269"/>
                  </a:lnTo>
                  <a:lnTo>
                    <a:pt x="588" y="262"/>
                  </a:lnTo>
                  <a:lnTo>
                    <a:pt x="585" y="255"/>
                  </a:lnTo>
                  <a:lnTo>
                    <a:pt x="585" y="248"/>
                  </a:lnTo>
                  <a:lnTo>
                    <a:pt x="583" y="241"/>
                  </a:lnTo>
                  <a:lnTo>
                    <a:pt x="581" y="234"/>
                  </a:lnTo>
                  <a:lnTo>
                    <a:pt x="578" y="228"/>
                  </a:lnTo>
                  <a:lnTo>
                    <a:pt x="578" y="220"/>
                  </a:lnTo>
                  <a:lnTo>
                    <a:pt x="576" y="213"/>
                  </a:lnTo>
                  <a:lnTo>
                    <a:pt x="572" y="207"/>
                  </a:lnTo>
                  <a:lnTo>
                    <a:pt x="578" y="202"/>
                  </a:lnTo>
                  <a:lnTo>
                    <a:pt x="585" y="202"/>
                  </a:lnTo>
                  <a:lnTo>
                    <a:pt x="593" y="202"/>
                  </a:lnTo>
                  <a:lnTo>
                    <a:pt x="594" y="195"/>
                  </a:lnTo>
                  <a:lnTo>
                    <a:pt x="601" y="190"/>
                  </a:lnTo>
                  <a:lnTo>
                    <a:pt x="608" y="186"/>
                  </a:lnTo>
                  <a:lnTo>
                    <a:pt x="615" y="186"/>
                  </a:lnTo>
                  <a:lnTo>
                    <a:pt x="615" y="193"/>
                  </a:lnTo>
                  <a:lnTo>
                    <a:pt x="611" y="200"/>
                  </a:lnTo>
                  <a:lnTo>
                    <a:pt x="606" y="207"/>
                  </a:lnTo>
                  <a:lnTo>
                    <a:pt x="604" y="213"/>
                  </a:lnTo>
                  <a:lnTo>
                    <a:pt x="611" y="218"/>
                  </a:lnTo>
                  <a:lnTo>
                    <a:pt x="617" y="223"/>
                  </a:lnTo>
                  <a:lnTo>
                    <a:pt x="624" y="228"/>
                  </a:lnTo>
                  <a:lnTo>
                    <a:pt x="631" y="228"/>
                  </a:lnTo>
                  <a:lnTo>
                    <a:pt x="638" y="228"/>
                  </a:lnTo>
                  <a:lnTo>
                    <a:pt x="645" y="230"/>
                  </a:lnTo>
                  <a:lnTo>
                    <a:pt x="652" y="232"/>
                  </a:lnTo>
                  <a:lnTo>
                    <a:pt x="658" y="236"/>
                  </a:lnTo>
                  <a:lnTo>
                    <a:pt x="663" y="230"/>
                  </a:lnTo>
                  <a:lnTo>
                    <a:pt x="661" y="223"/>
                  </a:lnTo>
                  <a:lnTo>
                    <a:pt x="658" y="216"/>
                  </a:lnTo>
                  <a:lnTo>
                    <a:pt x="658" y="209"/>
                  </a:lnTo>
                  <a:lnTo>
                    <a:pt x="665" y="205"/>
                  </a:lnTo>
                  <a:lnTo>
                    <a:pt x="673" y="205"/>
                  </a:lnTo>
                  <a:lnTo>
                    <a:pt x="676" y="211"/>
                  </a:lnTo>
                  <a:lnTo>
                    <a:pt x="679" y="218"/>
                  </a:lnTo>
                  <a:lnTo>
                    <a:pt x="684" y="225"/>
                  </a:lnTo>
                  <a:lnTo>
                    <a:pt x="686" y="232"/>
                  </a:lnTo>
                  <a:lnTo>
                    <a:pt x="693" y="234"/>
                  </a:lnTo>
                  <a:lnTo>
                    <a:pt x="695" y="228"/>
                  </a:lnTo>
                  <a:lnTo>
                    <a:pt x="702" y="225"/>
                  </a:lnTo>
                  <a:lnTo>
                    <a:pt x="709" y="225"/>
                  </a:lnTo>
                  <a:lnTo>
                    <a:pt x="715" y="225"/>
                  </a:lnTo>
                  <a:lnTo>
                    <a:pt x="722" y="228"/>
                  </a:lnTo>
                  <a:lnTo>
                    <a:pt x="730" y="228"/>
                  </a:lnTo>
                  <a:lnTo>
                    <a:pt x="732" y="220"/>
                  </a:lnTo>
                  <a:lnTo>
                    <a:pt x="734" y="213"/>
                  </a:lnTo>
                  <a:lnTo>
                    <a:pt x="734" y="207"/>
                  </a:lnTo>
                  <a:lnTo>
                    <a:pt x="741" y="195"/>
                  </a:lnTo>
                  <a:lnTo>
                    <a:pt x="748" y="193"/>
                  </a:lnTo>
                  <a:lnTo>
                    <a:pt x="754" y="190"/>
                  </a:lnTo>
                  <a:lnTo>
                    <a:pt x="761" y="190"/>
                  </a:lnTo>
                  <a:lnTo>
                    <a:pt x="768" y="193"/>
                  </a:lnTo>
                  <a:lnTo>
                    <a:pt x="775" y="195"/>
                  </a:lnTo>
                  <a:lnTo>
                    <a:pt x="777" y="202"/>
                  </a:lnTo>
                  <a:lnTo>
                    <a:pt x="777" y="209"/>
                  </a:lnTo>
                  <a:lnTo>
                    <a:pt x="775" y="216"/>
                  </a:lnTo>
                  <a:lnTo>
                    <a:pt x="768" y="220"/>
                  </a:lnTo>
                  <a:lnTo>
                    <a:pt x="768" y="228"/>
                  </a:lnTo>
                  <a:lnTo>
                    <a:pt x="761" y="232"/>
                  </a:lnTo>
                  <a:lnTo>
                    <a:pt x="754" y="236"/>
                  </a:lnTo>
                  <a:lnTo>
                    <a:pt x="750" y="243"/>
                  </a:lnTo>
                  <a:lnTo>
                    <a:pt x="750" y="251"/>
                  </a:lnTo>
                  <a:lnTo>
                    <a:pt x="750" y="257"/>
                  </a:lnTo>
                  <a:lnTo>
                    <a:pt x="756" y="262"/>
                  </a:lnTo>
                  <a:lnTo>
                    <a:pt x="764" y="262"/>
                  </a:lnTo>
                  <a:lnTo>
                    <a:pt x="771" y="262"/>
                  </a:lnTo>
                  <a:lnTo>
                    <a:pt x="777" y="262"/>
                  </a:lnTo>
                  <a:lnTo>
                    <a:pt x="784" y="257"/>
                  </a:lnTo>
                  <a:lnTo>
                    <a:pt x="789" y="251"/>
                  </a:lnTo>
                  <a:lnTo>
                    <a:pt x="794" y="243"/>
                  </a:lnTo>
                  <a:lnTo>
                    <a:pt x="800" y="241"/>
                  </a:lnTo>
                  <a:lnTo>
                    <a:pt x="807" y="239"/>
                  </a:lnTo>
                  <a:lnTo>
                    <a:pt x="814" y="234"/>
                  </a:lnTo>
                  <a:lnTo>
                    <a:pt x="821" y="234"/>
                  </a:lnTo>
                  <a:lnTo>
                    <a:pt x="828" y="234"/>
                  </a:lnTo>
                  <a:lnTo>
                    <a:pt x="835" y="234"/>
                  </a:lnTo>
                  <a:lnTo>
                    <a:pt x="841" y="236"/>
                  </a:lnTo>
                  <a:lnTo>
                    <a:pt x="848" y="241"/>
                  </a:lnTo>
                  <a:lnTo>
                    <a:pt x="855" y="246"/>
                  </a:lnTo>
                  <a:lnTo>
                    <a:pt x="862" y="251"/>
                  </a:lnTo>
                  <a:lnTo>
                    <a:pt x="869" y="253"/>
                  </a:lnTo>
                  <a:lnTo>
                    <a:pt x="875" y="253"/>
                  </a:lnTo>
                  <a:lnTo>
                    <a:pt x="885" y="255"/>
                  </a:lnTo>
                  <a:lnTo>
                    <a:pt x="892" y="257"/>
                  </a:lnTo>
                  <a:lnTo>
                    <a:pt x="898" y="257"/>
                  </a:lnTo>
                  <a:lnTo>
                    <a:pt x="905" y="257"/>
                  </a:lnTo>
                  <a:lnTo>
                    <a:pt x="913" y="255"/>
                  </a:lnTo>
                  <a:lnTo>
                    <a:pt x="919" y="255"/>
                  </a:lnTo>
                  <a:lnTo>
                    <a:pt x="926" y="253"/>
                  </a:lnTo>
                  <a:lnTo>
                    <a:pt x="933" y="251"/>
                  </a:lnTo>
                  <a:lnTo>
                    <a:pt x="939" y="251"/>
                  </a:lnTo>
                  <a:lnTo>
                    <a:pt x="947" y="248"/>
                  </a:lnTo>
                  <a:lnTo>
                    <a:pt x="954" y="246"/>
                  </a:lnTo>
                  <a:lnTo>
                    <a:pt x="960" y="246"/>
                  </a:lnTo>
                  <a:lnTo>
                    <a:pt x="967" y="246"/>
                  </a:lnTo>
                  <a:lnTo>
                    <a:pt x="974" y="246"/>
                  </a:lnTo>
                  <a:lnTo>
                    <a:pt x="981" y="251"/>
                  </a:lnTo>
                  <a:lnTo>
                    <a:pt x="988" y="253"/>
                  </a:lnTo>
                  <a:lnTo>
                    <a:pt x="993" y="259"/>
                  </a:lnTo>
                  <a:lnTo>
                    <a:pt x="999" y="264"/>
                  </a:lnTo>
                  <a:lnTo>
                    <a:pt x="1004" y="271"/>
                  </a:lnTo>
                  <a:lnTo>
                    <a:pt x="1011" y="276"/>
                  </a:lnTo>
                  <a:lnTo>
                    <a:pt x="1017" y="280"/>
                  </a:lnTo>
                  <a:lnTo>
                    <a:pt x="1024" y="285"/>
                  </a:lnTo>
                  <a:lnTo>
                    <a:pt x="1031" y="287"/>
                  </a:lnTo>
                  <a:lnTo>
                    <a:pt x="1038" y="287"/>
                  </a:lnTo>
                  <a:lnTo>
                    <a:pt x="1045" y="289"/>
                  </a:lnTo>
                  <a:lnTo>
                    <a:pt x="1052" y="294"/>
                  </a:lnTo>
                  <a:lnTo>
                    <a:pt x="1056" y="300"/>
                  </a:lnTo>
                  <a:lnTo>
                    <a:pt x="1056" y="308"/>
                  </a:lnTo>
                  <a:lnTo>
                    <a:pt x="1056" y="315"/>
                  </a:lnTo>
                  <a:lnTo>
                    <a:pt x="1054" y="321"/>
                  </a:lnTo>
                  <a:lnTo>
                    <a:pt x="1052" y="328"/>
                  </a:lnTo>
                  <a:lnTo>
                    <a:pt x="1047" y="335"/>
                  </a:lnTo>
                  <a:lnTo>
                    <a:pt x="1045" y="343"/>
                  </a:lnTo>
                  <a:lnTo>
                    <a:pt x="1045" y="349"/>
                  </a:lnTo>
                  <a:lnTo>
                    <a:pt x="1047" y="356"/>
                  </a:lnTo>
                  <a:lnTo>
                    <a:pt x="1050" y="363"/>
                  </a:lnTo>
                  <a:lnTo>
                    <a:pt x="1050" y="369"/>
                  </a:lnTo>
                  <a:lnTo>
                    <a:pt x="1052" y="377"/>
                  </a:lnTo>
                  <a:lnTo>
                    <a:pt x="1054" y="384"/>
                  </a:lnTo>
                  <a:lnTo>
                    <a:pt x="1061" y="388"/>
                  </a:lnTo>
                  <a:lnTo>
                    <a:pt x="1068" y="390"/>
                  </a:lnTo>
                  <a:lnTo>
                    <a:pt x="1075" y="392"/>
                  </a:lnTo>
                  <a:lnTo>
                    <a:pt x="1081" y="397"/>
                  </a:lnTo>
                  <a:lnTo>
                    <a:pt x="1088" y="397"/>
                  </a:lnTo>
                  <a:lnTo>
                    <a:pt x="1096" y="400"/>
                  </a:lnTo>
                  <a:lnTo>
                    <a:pt x="1102" y="402"/>
                  </a:lnTo>
                  <a:lnTo>
                    <a:pt x="1109" y="407"/>
                  </a:lnTo>
                  <a:lnTo>
                    <a:pt x="1116" y="409"/>
                  </a:lnTo>
                  <a:lnTo>
                    <a:pt x="1122" y="409"/>
                  </a:lnTo>
                  <a:lnTo>
                    <a:pt x="1130" y="409"/>
                  </a:lnTo>
                  <a:lnTo>
                    <a:pt x="1134" y="402"/>
                  </a:lnTo>
                  <a:lnTo>
                    <a:pt x="1141" y="400"/>
                  </a:lnTo>
                  <a:lnTo>
                    <a:pt x="1143" y="392"/>
                  </a:lnTo>
                  <a:lnTo>
                    <a:pt x="1150" y="388"/>
                  </a:lnTo>
                  <a:lnTo>
                    <a:pt x="1156" y="386"/>
                  </a:lnTo>
                  <a:lnTo>
                    <a:pt x="1164" y="386"/>
                  </a:lnTo>
                  <a:lnTo>
                    <a:pt x="1171" y="390"/>
                  </a:lnTo>
                  <a:lnTo>
                    <a:pt x="1177" y="395"/>
                  </a:lnTo>
                  <a:lnTo>
                    <a:pt x="1184" y="402"/>
                  </a:lnTo>
                  <a:lnTo>
                    <a:pt x="1191" y="407"/>
                  </a:lnTo>
                  <a:lnTo>
                    <a:pt x="1196" y="413"/>
                  </a:lnTo>
                  <a:lnTo>
                    <a:pt x="1198" y="420"/>
                  </a:lnTo>
                  <a:lnTo>
                    <a:pt x="1205" y="425"/>
                  </a:lnTo>
                  <a:lnTo>
                    <a:pt x="1210" y="432"/>
                  </a:lnTo>
                  <a:lnTo>
                    <a:pt x="1212" y="438"/>
                  </a:lnTo>
                  <a:lnTo>
                    <a:pt x="1217" y="446"/>
                  </a:lnTo>
                  <a:lnTo>
                    <a:pt x="1223" y="446"/>
                  </a:lnTo>
                  <a:lnTo>
                    <a:pt x="1230" y="448"/>
                  </a:lnTo>
                  <a:lnTo>
                    <a:pt x="1237" y="448"/>
                  </a:lnTo>
                  <a:lnTo>
                    <a:pt x="1239" y="454"/>
                  </a:lnTo>
                  <a:lnTo>
                    <a:pt x="1239" y="461"/>
                  </a:lnTo>
                  <a:lnTo>
                    <a:pt x="1239" y="469"/>
                  </a:lnTo>
                  <a:lnTo>
                    <a:pt x="1239" y="476"/>
                  </a:lnTo>
                  <a:lnTo>
                    <a:pt x="1239" y="482"/>
                  </a:lnTo>
                  <a:lnTo>
                    <a:pt x="1239" y="489"/>
                  </a:lnTo>
                  <a:lnTo>
                    <a:pt x="1239" y="496"/>
                  </a:lnTo>
                  <a:lnTo>
                    <a:pt x="1241" y="503"/>
                  </a:lnTo>
                  <a:lnTo>
                    <a:pt x="1244" y="510"/>
                  </a:lnTo>
                  <a:lnTo>
                    <a:pt x="1248" y="517"/>
                  </a:lnTo>
                  <a:lnTo>
                    <a:pt x="1253" y="523"/>
                  </a:lnTo>
                  <a:lnTo>
                    <a:pt x="1259" y="526"/>
                  </a:lnTo>
                  <a:lnTo>
                    <a:pt x="1267" y="528"/>
                  </a:lnTo>
                  <a:lnTo>
                    <a:pt x="1274" y="530"/>
                  </a:lnTo>
                  <a:lnTo>
                    <a:pt x="1280" y="533"/>
                  </a:lnTo>
                  <a:lnTo>
                    <a:pt x="1287" y="538"/>
                  </a:lnTo>
                  <a:lnTo>
                    <a:pt x="1287" y="544"/>
                  </a:lnTo>
                  <a:lnTo>
                    <a:pt x="1287" y="551"/>
                  </a:lnTo>
                  <a:lnTo>
                    <a:pt x="1287" y="558"/>
                  </a:lnTo>
                  <a:lnTo>
                    <a:pt x="1287" y="565"/>
                  </a:lnTo>
                  <a:lnTo>
                    <a:pt x="1282" y="572"/>
                  </a:lnTo>
                  <a:lnTo>
                    <a:pt x="1276" y="576"/>
                  </a:lnTo>
                  <a:lnTo>
                    <a:pt x="1274" y="584"/>
                  </a:lnTo>
                  <a:lnTo>
                    <a:pt x="1267" y="587"/>
                  </a:lnTo>
                  <a:lnTo>
                    <a:pt x="1259" y="595"/>
                  </a:lnTo>
                  <a:lnTo>
                    <a:pt x="1257" y="602"/>
                  </a:lnTo>
                  <a:lnTo>
                    <a:pt x="1257" y="609"/>
                  </a:lnTo>
                  <a:lnTo>
                    <a:pt x="1257" y="615"/>
                  </a:lnTo>
                  <a:lnTo>
                    <a:pt x="1251" y="618"/>
                  </a:lnTo>
                  <a:lnTo>
                    <a:pt x="1244" y="622"/>
                  </a:lnTo>
                  <a:lnTo>
                    <a:pt x="1237" y="627"/>
                  </a:lnTo>
                  <a:lnTo>
                    <a:pt x="1230" y="630"/>
                  </a:lnTo>
                  <a:lnTo>
                    <a:pt x="1223" y="633"/>
                  </a:lnTo>
                  <a:lnTo>
                    <a:pt x="1217" y="638"/>
                  </a:lnTo>
                  <a:lnTo>
                    <a:pt x="1210" y="641"/>
                  </a:lnTo>
                  <a:lnTo>
                    <a:pt x="1202" y="645"/>
                  </a:lnTo>
                  <a:lnTo>
                    <a:pt x="1196" y="650"/>
                  </a:lnTo>
                  <a:lnTo>
                    <a:pt x="1194" y="656"/>
                  </a:lnTo>
                  <a:lnTo>
                    <a:pt x="1194" y="664"/>
                  </a:lnTo>
                  <a:lnTo>
                    <a:pt x="1196" y="671"/>
                  </a:lnTo>
                  <a:lnTo>
                    <a:pt x="1196" y="677"/>
                  </a:lnTo>
                  <a:lnTo>
                    <a:pt x="1200" y="684"/>
                  </a:lnTo>
                  <a:lnTo>
                    <a:pt x="1207" y="687"/>
                  </a:lnTo>
                  <a:lnTo>
                    <a:pt x="1212" y="694"/>
                  </a:lnTo>
                  <a:lnTo>
                    <a:pt x="1217" y="700"/>
                  </a:lnTo>
                  <a:lnTo>
                    <a:pt x="1218" y="707"/>
                  </a:lnTo>
                  <a:lnTo>
                    <a:pt x="1214" y="714"/>
                  </a:lnTo>
                  <a:lnTo>
                    <a:pt x="1207" y="714"/>
                  </a:lnTo>
                  <a:lnTo>
                    <a:pt x="1200" y="714"/>
                  </a:lnTo>
                  <a:lnTo>
                    <a:pt x="1194" y="714"/>
                  </a:lnTo>
                  <a:lnTo>
                    <a:pt x="1187" y="714"/>
                  </a:lnTo>
                  <a:lnTo>
                    <a:pt x="1179" y="714"/>
                  </a:lnTo>
                  <a:lnTo>
                    <a:pt x="1177" y="721"/>
                  </a:lnTo>
                  <a:lnTo>
                    <a:pt x="1177" y="728"/>
                  </a:lnTo>
                  <a:lnTo>
                    <a:pt x="1177" y="735"/>
                  </a:lnTo>
                  <a:lnTo>
                    <a:pt x="1176" y="742"/>
                  </a:lnTo>
                  <a:lnTo>
                    <a:pt x="1176" y="748"/>
                  </a:lnTo>
                  <a:lnTo>
                    <a:pt x="1176" y="756"/>
                  </a:lnTo>
                  <a:lnTo>
                    <a:pt x="1176" y="763"/>
                  </a:lnTo>
                  <a:lnTo>
                    <a:pt x="1168" y="764"/>
                  </a:lnTo>
                  <a:lnTo>
                    <a:pt x="1161" y="764"/>
                  </a:lnTo>
                  <a:lnTo>
                    <a:pt x="1156" y="771"/>
                  </a:lnTo>
                  <a:lnTo>
                    <a:pt x="1155" y="779"/>
                  </a:lnTo>
                  <a:lnTo>
                    <a:pt x="1153" y="786"/>
                  </a:lnTo>
                  <a:lnTo>
                    <a:pt x="1145" y="786"/>
                  </a:lnTo>
                  <a:lnTo>
                    <a:pt x="1138" y="786"/>
                  </a:lnTo>
                  <a:lnTo>
                    <a:pt x="1132" y="786"/>
                  </a:lnTo>
                  <a:lnTo>
                    <a:pt x="1125" y="787"/>
                  </a:lnTo>
                  <a:lnTo>
                    <a:pt x="1118" y="787"/>
                  </a:lnTo>
                  <a:lnTo>
                    <a:pt x="1111" y="787"/>
                  </a:lnTo>
                  <a:lnTo>
                    <a:pt x="1104" y="787"/>
                  </a:lnTo>
                  <a:lnTo>
                    <a:pt x="1097" y="792"/>
                  </a:lnTo>
                  <a:lnTo>
                    <a:pt x="1091" y="792"/>
                  </a:lnTo>
                  <a:lnTo>
                    <a:pt x="1084" y="797"/>
                  </a:lnTo>
                  <a:lnTo>
                    <a:pt x="1081" y="804"/>
                  </a:lnTo>
                  <a:lnTo>
                    <a:pt x="1079" y="810"/>
                  </a:lnTo>
                  <a:lnTo>
                    <a:pt x="1076" y="817"/>
                  </a:lnTo>
                  <a:lnTo>
                    <a:pt x="1070" y="820"/>
                  </a:lnTo>
                  <a:lnTo>
                    <a:pt x="1063" y="825"/>
                  </a:lnTo>
                  <a:lnTo>
                    <a:pt x="1056" y="829"/>
                  </a:lnTo>
                  <a:lnTo>
                    <a:pt x="1054" y="836"/>
                  </a:lnTo>
                  <a:lnTo>
                    <a:pt x="1054" y="843"/>
                  </a:lnTo>
                  <a:lnTo>
                    <a:pt x="1052" y="850"/>
                  </a:lnTo>
                  <a:lnTo>
                    <a:pt x="1052" y="856"/>
                  </a:lnTo>
                  <a:lnTo>
                    <a:pt x="1052" y="863"/>
                  </a:lnTo>
                  <a:lnTo>
                    <a:pt x="1052" y="871"/>
                  </a:lnTo>
                  <a:lnTo>
                    <a:pt x="1052" y="877"/>
                  </a:lnTo>
                  <a:lnTo>
                    <a:pt x="1052" y="884"/>
                  </a:lnTo>
                  <a:lnTo>
                    <a:pt x="1052" y="891"/>
                  </a:lnTo>
                  <a:lnTo>
                    <a:pt x="1068" y="923"/>
                  </a:lnTo>
                  <a:lnTo>
                    <a:pt x="1073" y="930"/>
                  </a:lnTo>
                  <a:lnTo>
                    <a:pt x="1079" y="935"/>
                  </a:lnTo>
                  <a:lnTo>
                    <a:pt x="1086" y="940"/>
                  </a:lnTo>
                  <a:lnTo>
                    <a:pt x="1093" y="941"/>
                  </a:lnTo>
                  <a:lnTo>
                    <a:pt x="1099" y="943"/>
                  </a:lnTo>
                  <a:lnTo>
                    <a:pt x="1102" y="951"/>
                  </a:lnTo>
                  <a:lnTo>
                    <a:pt x="1099" y="958"/>
                  </a:lnTo>
                  <a:lnTo>
                    <a:pt x="1093" y="963"/>
                  </a:lnTo>
                  <a:lnTo>
                    <a:pt x="1088" y="969"/>
                  </a:lnTo>
                  <a:lnTo>
                    <a:pt x="1081" y="971"/>
                  </a:lnTo>
                  <a:lnTo>
                    <a:pt x="1075" y="976"/>
                  </a:lnTo>
                  <a:lnTo>
                    <a:pt x="1068" y="976"/>
                  </a:lnTo>
                  <a:lnTo>
                    <a:pt x="1061" y="976"/>
                  </a:lnTo>
                  <a:lnTo>
                    <a:pt x="1054" y="976"/>
                  </a:lnTo>
                  <a:lnTo>
                    <a:pt x="1047" y="976"/>
                  </a:lnTo>
                  <a:lnTo>
                    <a:pt x="1040" y="971"/>
                  </a:lnTo>
                  <a:lnTo>
                    <a:pt x="1036" y="964"/>
                  </a:lnTo>
                  <a:lnTo>
                    <a:pt x="1034" y="958"/>
                  </a:lnTo>
                  <a:lnTo>
                    <a:pt x="1027" y="953"/>
                  </a:lnTo>
                  <a:lnTo>
                    <a:pt x="1019" y="948"/>
                  </a:lnTo>
                  <a:lnTo>
                    <a:pt x="1013" y="943"/>
                  </a:lnTo>
                  <a:lnTo>
                    <a:pt x="978" y="943"/>
                  </a:lnTo>
                  <a:lnTo>
                    <a:pt x="976" y="951"/>
                  </a:lnTo>
                  <a:lnTo>
                    <a:pt x="976" y="958"/>
                  </a:lnTo>
                  <a:lnTo>
                    <a:pt x="978" y="964"/>
                  </a:lnTo>
                  <a:lnTo>
                    <a:pt x="985" y="966"/>
                  </a:lnTo>
                  <a:lnTo>
                    <a:pt x="990" y="974"/>
                  </a:lnTo>
                  <a:lnTo>
                    <a:pt x="990" y="981"/>
                  </a:lnTo>
                  <a:lnTo>
                    <a:pt x="990" y="987"/>
                  </a:lnTo>
                  <a:lnTo>
                    <a:pt x="988" y="994"/>
                  </a:lnTo>
                  <a:lnTo>
                    <a:pt x="995" y="999"/>
                  </a:lnTo>
                  <a:lnTo>
                    <a:pt x="996" y="1006"/>
                  </a:lnTo>
                  <a:lnTo>
                    <a:pt x="999" y="1012"/>
                  </a:lnTo>
                  <a:lnTo>
                    <a:pt x="999" y="1020"/>
                  </a:lnTo>
                  <a:lnTo>
                    <a:pt x="1001" y="1027"/>
                  </a:lnTo>
                  <a:lnTo>
                    <a:pt x="1004" y="1033"/>
                  </a:lnTo>
                  <a:lnTo>
                    <a:pt x="1008" y="1040"/>
                  </a:lnTo>
                  <a:lnTo>
                    <a:pt x="1008" y="1047"/>
                  </a:lnTo>
                  <a:lnTo>
                    <a:pt x="1008" y="1054"/>
                  </a:lnTo>
                  <a:lnTo>
                    <a:pt x="1016" y="1054"/>
                  </a:lnTo>
                  <a:lnTo>
                    <a:pt x="1016" y="1061"/>
                  </a:lnTo>
                  <a:lnTo>
                    <a:pt x="1011" y="1068"/>
                  </a:lnTo>
                  <a:lnTo>
                    <a:pt x="1006" y="1074"/>
                  </a:lnTo>
                  <a:lnTo>
                    <a:pt x="1001" y="1081"/>
                  </a:lnTo>
                  <a:lnTo>
                    <a:pt x="996" y="1089"/>
                  </a:lnTo>
                  <a:lnTo>
                    <a:pt x="995" y="1096"/>
                  </a:lnTo>
                  <a:lnTo>
                    <a:pt x="990" y="1102"/>
                  </a:lnTo>
                  <a:lnTo>
                    <a:pt x="985" y="1109"/>
                  </a:lnTo>
                  <a:lnTo>
                    <a:pt x="981" y="1116"/>
                  </a:lnTo>
                  <a:lnTo>
                    <a:pt x="974" y="1120"/>
                  </a:lnTo>
                  <a:lnTo>
                    <a:pt x="970" y="1127"/>
                  </a:lnTo>
                  <a:lnTo>
                    <a:pt x="962" y="1132"/>
                  </a:lnTo>
                  <a:lnTo>
                    <a:pt x="964" y="1141"/>
                  </a:lnTo>
                  <a:lnTo>
                    <a:pt x="955" y="1155"/>
                  </a:lnTo>
                  <a:lnTo>
                    <a:pt x="936" y="1199"/>
                  </a:lnTo>
                  <a:lnTo>
                    <a:pt x="933" y="1207"/>
                  </a:lnTo>
                  <a:lnTo>
                    <a:pt x="933" y="1215"/>
                  </a:lnTo>
                  <a:lnTo>
                    <a:pt x="933" y="1222"/>
                  </a:lnTo>
                  <a:lnTo>
                    <a:pt x="933" y="1229"/>
                  </a:lnTo>
                  <a:lnTo>
                    <a:pt x="926" y="1229"/>
                  </a:lnTo>
                  <a:lnTo>
                    <a:pt x="919" y="1229"/>
                  </a:lnTo>
                  <a:lnTo>
                    <a:pt x="913" y="1233"/>
                  </a:lnTo>
                  <a:lnTo>
                    <a:pt x="905" y="1235"/>
                  </a:lnTo>
                  <a:lnTo>
                    <a:pt x="898" y="1238"/>
                  </a:lnTo>
                  <a:lnTo>
                    <a:pt x="892" y="1240"/>
                  </a:lnTo>
                  <a:lnTo>
                    <a:pt x="885" y="1240"/>
                  </a:lnTo>
                  <a:lnTo>
                    <a:pt x="878" y="1240"/>
                  </a:lnTo>
                  <a:lnTo>
                    <a:pt x="874" y="1233"/>
                  </a:lnTo>
                  <a:lnTo>
                    <a:pt x="869" y="1227"/>
                  </a:lnTo>
                  <a:lnTo>
                    <a:pt x="864" y="1219"/>
                  </a:lnTo>
                  <a:lnTo>
                    <a:pt x="859" y="1212"/>
                  </a:lnTo>
                  <a:lnTo>
                    <a:pt x="855" y="1206"/>
                  </a:lnTo>
                  <a:lnTo>
                    <a:pt x="851" y="1199"/>
                  </a:lnTo>
                  <a:lnTo>
                    <a:pt x="846" y="1192"/>
                  </a:lnTo>
                  <a:lnTo>
                    <a:pt x="844" y="1185"/>
                  </a:lnTo>
                  <a:lnTo>
                    <a:pt x="839" y="1178"/>
                  </a:lnTo>
                  <a:lnTo>
                    <a:pt x="833" y="1173"/>
                  </a:lnTo>
                  <a:lnTo>
                    <a:pt x="825" y="1169"/>
                  </a:lnTo>
                  <a:lnTo>
                    <a:pt x="821" y="1162"/>
                  </a:lnTo>
                  <a:lnTo>
                    <a:pt x="818" y="1155"/>
                  </a:lnTo>
                  <a:lnTo>
                    <a:pt x="816" y="1148"/>
                  </a:lnTo>
                  <a:lnTo>
                    <a:pt x="810" y="1143"/>
                  </a:lnTo>
                  <a:lnTo>
                    <a:pt x="802" y="1141"/>
                  </a:lnTo>
                  <a:lnTo>
                    <a:pt x="795" y="1137"/>
                  </a:lnTo>
                  <a:lnTo>
                    <a:pt x="789" y="1135"/>
                  </a:lnTo>
                  <a:lnTo>
                    <a:pt x="782" y="1132"/>
                  </a:lnTo>
                  <a:lnTo>
                    <a:pt x="777" y="1125"/>
                  </a:lnTo>
                  <a:lnTo>
                    <a:pt x="775" y="1118"/>
                  </a:lnTo>
                  <a:lnTo>
                    <a:pt x="779" y="1112"/>
                  </a:lnTo>
                  <a:lnTo>
                    <a:pt x="784" y="1104"/>
                  </a:lnTo>
                  <a:lnTo>
                    <a:pt x="787" y="1097"/>
                  </a:lnTo>
                  <a:lnTo>
                    <a:pt x="787" y="1091"/>
                  </a:lnTo>
                  <a:lnTo>
                    <a:pt x="789" y="1084"/>
                  </a:lnTo>
                  <a:lnTo>
                    <a:pt x="789" y="1077"/>
                  </a:lnTo>
                  <a:lnTo>
                    <a:pt x="789" y="1070"/>
                  </a:lnTo>
                  <a:lnTo>
                    <a:pt x="789" y="1063"/>
                  </a:lnTo>
                  <a:lnTo>
                    <a:pt x="789" y="1056"/>
                  </a:lnTo>
                  <a:lnTo>
                    <a:pt x="787" y="1050"/>
                  </a:lnTo>
                  <a:lnTo>
                    <a:pt x="787" y="1043"/>
                  </a:lnTo>
                  <a:lnTo>
                    <a:pt x="794" y="1040"/>
                  </a:lnTo>
                  <a:lnTo>
                    <a:pt x="800" y="1040"/>
                  </a:lnTo>
                  <a:lnTo>
                    <a:pt x="807" y="1038"/>
                  </a:lnTo>
                  <a:lnTo>
                    <a:pt x="814" y="1040"/>
                  </a:lnTo>
                  <a:lnTo>
                    <a:pt x="821" y="1043"/>
                  </a:lnTo>
                  <a:lnTo>
                    <a:pt x="828" y="1045"/>
                  </a:lnTo>
                  <a:lnTo>
                    <a:pt x="835" y="1050"/>
                  </a:lnTo>
                  <a:lnTo>
                    <a:pt x="841" y="1047"/>
                  </a:lnTo>
                  <a:lnTo>
                    <a:pt x="844" y="1040"/>
                  </a:lnTo>
                  <a:lnTo>
                    <a:pt x="844" y="1033"/>
                  </a:lnTo>
                  <a:lnTo>
                    <a:pt x="844" y="1027"/>
                  </a:lnTo>
                  <a:lnTo>
                    <a:pt x="844" y="1020"/>
                  </a:lnTo>
                  <a:lnTo>
                    <a:pt x="841" y="1012"/>
                  </a:lnTo>
                  <a:lnTo>
                    <a:pt x="835" y="1006"/>
                  </a:lnTo>
                  <a:lnTo>
                    <a:pt x="828" y="1004"/>
                  </a:lnTo>
                  <a:lnTo>
                    <a:pt x="821" y="999"/>
                  </a:lnTo>
                  <a:lnTo>
                    <a:pt x="814" y="994"/>
                  </a:lnTo>
                  <a:lnTo>
                    <a:pt x="810" y="987"/>
                  </a:lnTo>
                  <a:lnTo>
                    <a:pt x="807" y="981"/>
                  </a:lnTo>
                  <a:lnTo>
                    <a:pt x="802" y="941"/>
                  </a:lnTo>
                  <a:lnTo>
                    <a:pt x="802" y="935"/>
                  </a:lnTo>
                  <a:lnTo>
                    <a:pt x="800" y="928"/>
                  </a:lnTo>
                  <a:lnTo>
                    <a:pt x="795" y="920"/>
                  </a:lnTo>
                  <a:lnTo>
                    <a:pt x="789" y="919"/>
                  </a:lnTo>
                  <a:lnTo>
                    <a:pt x="782" y="917"/>
                  </a:lnTo>
                  <a:lnTo>
                    <a:pt x="775" y="912"/>
                  </a:lnTo>
                  <a:lnTo>
                    <a:pt x="773" y="905"/>
                  </a:lnTo>
                  <a:lnTo>
                    <a:pt x="777" y="897"/>
                  </a:lnTo>
                  <a:lnTo>
                    <a:pt x="784" y="894"/>
                  </a:lnTo>
                  <a:lnTo>
                    <a:pt x="787" y="886"/>
                  </a:lnTo>
                  <a:lnTo>
                    <a:pt x="794" y="884"/>
                  </a:lnTo>
                  <a:lnTo>
                    <a:pt x="795" y="877"/>
                  </a:lnTo>
                  <a:lnTo>
                    <a:pt x="800" y="871"/>
                  </a:lnTo>
                  <a:lnTo>
                    <a:pt x="805" y="863"/>
                  </a:lnTo>
                  <a:lnTo>
                    <a:pt x="805" y="856"/>
                  </a:lnTo>
                  <a:lnTo>
                    <a:pt x="805" y="850"/>
                  </a:lnTo>
                  <a:lnTo>
                    <a:pt x="798" y="845"/>
                  </a:lnTo>
                  <a:lnTo>
                    <a:pt x="795" y="838"/>
                  </a:lnTo>
                  <a:lnTo>
                    <a:pt x="798" y="831"/>
                  </a:lnTo>
                  <a:lnTo>
                    <a:pt x="805" y="829"/>
                  </a:lnTo>
                  <a:lnTo>
                    <a:pt x="810" y="822"/>
                  </a:lnTo>
                  <a:lnTo>
                    <a:pt x="810" y="815"/>
                  </a:lnTo>
                  <a:lnTo>
                    <a:pt x="810" y="808"/>
                  </a:lnTo>
                  <a:lnTo>
                    <a:pt x="810" y="802"/>
                  </a:lnTo>
                  <a:lnTo>
                    <a:pt x="807" y="794"/>
                  </a:lnTo>
                  <a:lnTo>
                    <a:pt x="805" y="787"/>
                  </a:lnTo>
                  <a:lnTo>
                    <a:pt x="805" y="781"/>
                  </a:lnTo>
                  <a:lnTo>
                    <a:pt x="810" y="774"/>
                  </a:lnTo>
                  <a:lnTo>
                    <a:pt x="816" y="769"/>
                  </a:lnTo>
                  <a:lnTo>
                    <a:pt x="823" y="764"/>
                  </a:lnTo>
                  <a:lnTo>
                    <a:pt x="825" y="758"/>
                  </a:lnTo>
                  <a:lnTo>
                    <a:pt x="825" y="751"/>
                  </a:lnTo>
                  <a:lnTo>
                    <a:pt x="823" y="744"/>
                  </a:lnTo>
                  <a:lnTo>
                    <a:pt x="816" y="740"/>
                  </a:lnTo>
                  <a:lnTo>
                    <a:pt x="812" y="733"/>
                  </a:lnTo>
                  <a:lnTo>
                    <a:pt x="805" y="725"/>
                  </a:lnTo>
                  <a:lnTo>
                    <a:pt x="798" y="721"/>
                  </a:lnTo>
                  <a:lnTo>
                    <a:pt x="794" y="714"/>
                  </a:lnTo>
                  <a:lnTo>
                    <a:pt x="789" y="707"/>
                  </a:lnTo>
                  <a:lnTo>
                    <a:pt x="784" y="700"/>
                  </a:lnTo>
                  <a:lnTo>
                    <a:pt x="777" y="696"/>
                  </a:lnTo>
                  <a:lnTo>
                    <a:pt x="771" y="691"/>
                  </a:lnTo>
                  <a:lnTo>
                    <a:pt x="764" y="691"/>
                  </a:lnTo>
                  <a:lnTo>
                    <a:pt x="756" y="691"/>
                  </a:lnTo>
                  <a:lnTo>
                    <a:pt x="750" y="691"/>
                  </a:lnTo>
                  <a:lnTo>
                    <a:pt x="743" y="691"/>
                  </a:lnTo>
                  <a:lnTo>
                    <a:pt x="736" y="691"/>
                  </a:lnTo>
                  <a:lnTo>
                    <a:pt x="730" y="691"/>
                  </a:lnTo>
                  <a:lnTo>
                    <a:pt x="722" y="691"/>
                  </a:lnTo>
                  <a:lnTo>
                    <a:pt x="715" y="694"/>
                  </a:lnTo>
                  <a:lnTo>
                    <a:pt x="709" y="698"/>
                  </a:lnTo>
                  <a:lnTo>
                    <a:pt x="702" y="702"/>
                  </a:lnTo>
                  <a:lnTo>
                    <a:pt x="695" y="705"/>
                  </a:lnTo>
                  <a:lnTo>
                    <a:pt x="688" y="710"/>
                  </a:lnTo>
                  <a:lnTo>
                    <a:pt x="681" y="707"/>
                  </a:lnTo>
                  <a:lnTo>
                    <a:pt x="674" y="705"/>
                  </a:lnTo>
                  <a:lnTo>
                    <a:pt x="668" y="705"/>
                  </a:lnTo>
                  <a:lnTo>
                    <a:pt x="661" y="710"/>
                  </a:lnTo>
                  <a:lnTo>
                    <a:pt x="654" y="714"/>
                  </a:lnTo>
                  <a:lnTo>
                    <a:pt x="647" y="714"/>
                  </a:lnTo>
                  <a:lnTo>
                    <a:pt x="640" y="714"/>
                  </a:lnTo>
                  <a:lnTo>
                    <a:pt x="633" y="714"/>
                  </a:lnTo>
                  <a:lnTo>
                    <a:pt x="627" y="714"/>
                  </a:lnTo>
                  <a:lnTo>
                    <a:pt x="619" y="714"/>
                  </a:lnTo>
                  <a:lnTo>
                    <a:pt x="613" y="717"/>
                  </a:lnTo>
                  <a:lnTo>
                    <a:pt x="611" y="723"/>
                  </a:lnTo>
                  <a:lnTo>
                    <a:pt x="608" y="730"/>
                  </a:lnTo>
                  <a:lnTo>
                    <a:pt x="601" y="733"/>
                  </a:lnTo>
                  <a:lnTo>
                    <a:pt x="594" y="733"/>
                  </a:lnTo>
                  <a:lnTo>
                    <a:pt x="588" y="730"/>
                  </a:lnTo>
                  <a:lnTo>
                    <a:pt x="581" y="728"/>
                  </a:lnTo>
                  <a:lnTo>
                    <a:pt x="573" y="725"/>
                  </a:lnTo>
                  <a:lnTo>
                    <a:pt x="567" y="725"/>
                  </a:lnTo>
                  <a:lnTo>
                    <a:pt x="560" y="725"/>
                  </a:lnTo>
                  <a:lnTo>
                    <a:pt x="553" y="725"/>
                  </a:lnTo>
                  <a:lnTo>
                    <a:pt x="547" y="725"/>
                  </a:lnTo>
                  <a:lnTo>
                    <a:pt x="539" y="723"/>
                  </a:lnTo>
                  <a:lnTo>
                    <a:pt x="533" y="721"/>
                  </a:lnTo>
                  <a:lnTo>
                    <a:pt x="526" y="719"/>
                  </a:lnTo>
                  <a:lnTo>
                    <a:pt x="516" y="717"/>
                  </a:lnTo>
                  <a:lnTo>
                    <a:pt x="510" y="717"/>
                  </a:lnTo>
                  <a:lnTo>
                    <a:pt x="503" y="717"/>
                  </a:lnTo>
                  <a:lnTo>
                    <a:pt x="496" y="717"/>
                  </a:lnTo>
                  <a:lnTo>
                    <a:pt x="490" y="719"/>
                  </a:lnTo>
                  <a:lnTo>
                    <a:pt x="482" y="723"/>
                  </a:lnTo>
                  <a:lnTo>
                    <a:pt x="475" y="728"/>
                  </a:lnTo>
                  <a:lnTo>
                    <a:pt x="473" y="735"/>
                  </a:lnTo>
                  <a:lnTo>
                    <a:pt x="471" y="742"/>
                  </a:lnTo>
                  <a:lnTo>
                    <a:pt x="469" y="748"/>
                  </a:lnTo>
                  <a:lnTo>
                    <a:pt x="462" y="748"/>
                  </a:lnTo>
                  <a:lnTo>
                    <a:pt x="455" y="751"/>
                  </a:lnTo>
                  <a:lnTo>
                    <a:pt x="448" y="751"/>
                  </a:lnTo>
                  <a:lnTo>
                    <a:pt x="441" y="751"/>
                  </a:lnTo>
                  <a:lnTo>
                    <a:pt x="434" y="751"/>
                  </a:lnTo>
                  <a:lnTo>
                    <a:pt x="428" y="746"/>
                  </a:lnTo>
                  <a:lnTo>
                    <a:pt x="421" y="744"/>
                  </a:lnTo>
                  <a:lnTo>
                    <a:pt x="413" y="740"/>
                  </a:lnTo>
                  <a:lnTo>
                    <a:pt x="407" y="740"/>
                  </a:lnTo>
                  <a:lnTo>
                    <a:pt x="405" y="733"/>
                  </a:lnTo>
                  <a:lnTo>
                    <a:pt x="412" y="730"/>
                  </a:lnTo>
                  <a:lnTo>
                    <a:pt x="418" y="728"/>
                  </a:lnTo>
                  <a:lnTo>
                    <a:pt x="418" y="721"/>
                  </a:lnTo>
                  <a:lnTo>
                    <a:pt x="416" y="714"/>
                  </a:lnTo>
                  <a:lnTo>
                    <a:pt x="412" y="707"/>
                  </a:lnTo>
                  <a:lnTo>
                    <a:pt x="410" y="700"/>
                  </a:lnTo>
                  <a:lnTo>
                    <a:pt x="410" y="694"/>
                  </a:lnTo>
                  <a:lnTo>
                    <a:pt x="393" y="687"/>
                  </a:lnTo>
                  <a:lnTo>
                    <a:pt x="387" y="687"/>
                  </a:lnTo>
                  <a:lnTo>
                    <a:pt x="379" y="687"/>
                  </a:lnTo>
                  <a:lnTo>
                    <a:pt x="371" y="687"/>
                  </a:lnTo>
                  <a:lnTo>
                    <a:pt x="364" y="687"/>
                  </a:lnTo>
                  <a:lnTo>
                    <a:pt x="325" y="717"/>
                  </a:lnTo>
                  <a:lnTo>
                    <a:pt x="325" y="723"/>
                  </a:lnTo>
                  <a:lnTo>
                    <a:pt x="325" y="730"/>
                  </a:lnTo>
                  <a:lnTo>
                    <a:pt x="322" y="737"/>
                  </a:lnTo>
                  <a:lnTo>
                    <a:pt x="315" y="742"/>
                  </a:lnTo>
                  <a:lnTo>
                    <a:pt x="309" y="746"/>
                  </a:lnTo>
                  <a:lnTo>
                    <a:pt x="304" y="753"/>
                  </a:lnTo>
                  <a:lnTo>
                    <a:pt x="299" y="760"/>
                  </a:lnTo>
                  <a:lnTo>
                    <a:pt x="292" y="763"/>
                  </a:lnTo>
                  <a:lnTo>
                    <a:pt x="286" y="764"/>
                  </a:lnTo>
                  <a:lnTo>
                    <a:pt x="279" y="767"/>
                  </a:lnTo>
                  <a:lnTo>
                    <a:pt x="272" y="769"/>
                  </a:lnTo>
                  <a:lnTo>
                    <a:pt x="265" y="769"/>
                  </a:lnTo>
                  <a:lnTo>
                    <a:pt x="258" y="764"/>
                  </a:lnTo>
                  <a:lnTo>
                    <a:pt x="253" y="758"/>
                  </a:lnTo>
                  <a:lnTo>
                    <a:pt x="247" y="751"/>
                  </a:lnTo>
                  <a:lnTo>
                    <a:pt x="245" y="744"/>
                  </a:lnTo>
                  <a:lnTo>
                    <a:pt x="245" y="737"/>
                  </a:lnTo>
                  <a:lnTo>
                    <a:pt x="242" y="730"/>
                  </a:lnTo>
                  <a:lnTo>
                    <a:pt x="238" y="723"/>
                  </a:lnTo>
                  <a:lnTo>
                    <a:pt x="231" y="721"/>
                  </a:lnTo>
                  <a:lnTo>
                    <a:pt x="224" y="721"/>
                  </a:lnTo>
                  <a:lnTo>
                    <a:pt x="217" y="721"/>
                  </a:lnTo>
                  <a:lnTo>
                    <a:pt x="211" y="721"/>
                  </a:lnTo>
                  <a:lnTo>
                    <a:pt x="204" y="721"/>
                  </a:lnTo>
                  <a:lnTo>
                    <a:pt x="196" y="721"/>
                  </a:lnTo>
                  <a:lnTo>
                    <a:pt x="190" y="721"/>
                  </a:lnTo>
                  <a:lnTo>
                    <a:pt x="183" y="721"/>
                  </a:lnTo>
                  <a:lnTo>
                    <a:pt x="176" y="721"/>
                  </a:lnTo>
                  <a:lnTo>
                    <a:pt x="170" y="721"/>
                  </a:lnTo>
                  <a:lnTo>
                    <a:pt x="162" y="721"/>
                  </a:lnTo>
                  <a:lnTo>
                    <a:pt x="155" y="721"/>
                  </a:lnTo>
                  <a:lnTo>
                    <a:pt x="149" y="721"/>
                  </a:lnTo>
                  <a:lnTo>
                    <a:pt x="142" y="719"/>
                  </a:lnTo>
                  <a:lnTo>
                    <a:pt x="137" y="712"/>
                  </a:lnTo>
                  <a:lnTo>
                    <a:pt x="131" y="707"/>
                  </a:lnTo>
                  <a:lnTo>
                    <a:pt x="126" y="700"/>
                  </a:lnTo>
                  <a:lnTo>
                    <a:pt x="119" y="698"/>
                  </a:lnTo>
                  <a:lnTo>
                    <a:pt x="114" y="691"/>
                  </a:lnTo>
                  <a:lnTo>
                    <a:pt x="108" y="689"/>
                  </a:lnTo>
                  <a:lnTo>
                    <a:pt x="101" y="687"/>
                  </a:lnTo>
                  <a:lnTo>
                    <a:pt x="93" y="684"/>
                  </a:lnTo>
                  <a:lnTo>
                    <a:pt x="87" y="682"/>
                  </a:lnTo>
                  <a:lnTo>
                    <a:pt x="80" y="679"/>
                  </a:lnTo>
                  <a:lnTo>
                    <a:pt x="73" y="677"/>
                  </a:lnTo>
                  <a:lnTo>
                    <a:pt x="67" y="677"/>
                  </a:lnTo>
                  <a:lnTo>
                    <a:pt x="59" y="675"/>
                  </a:lnTo>
                  <a:lnTo>
                    <a:pt x="52" y="673"/>
                  </a:lnTo>
                  <a:lnTo>
                    <a:pt x="46" y="668"/>
                  </a:lnTo>
                  <a:lnTo>
                    <a:pt x="39" y="664"/>
                  </a:lnTo>
                  <a:lnTo>
                    <a:pt x="32" y="659"/>
                  </a:lnTo>
                  <a:lnTo>
                    <a:pt x="25" y="654"/>
                  </a:lnTo>
                  <a:lnTo>
                    <a:pt x="18" y="653"/>
                  </a:lnTo>
                  <a:lnTo>
                    <a:pt x="13" y="645"/>
                  </a:lnTo>
                  <a:lnTo>
                    <a:pt x="13" y="638"/>
                  </a:lnTo>
                  <a:lnTo>
                    <a:pt x="13" y="631"/>
                  </a:lnTo>
                  <a:lnTo>
                    <a:pt x="11" y="625"/>
                  </a:lnTo>
                  <a:lnTo>
                    <a:pt x="10" y="618"/>
                  </a:lnTo>
                  <a:lnTo>
                    <a:pt x="10" y="610"/>
                  </a:lnTo>
                  <a:lnTo>
                    <a:pt x="11" y="604"/>
                  </a:lnTo>
                  <a:lnTo>
                    <a:pt x="16" y="597"/>
                  </a:lnTo>
                  <a:lnTo>
                    <a:pt x="21" y="590"/>
                  </a:lnTo>
                  <a:lnTo>
                    <a:pt x="21" y="584"/>
                  </a:lnTo>
                  <a:lnTo>
                    <a:pt x="23" y="576"/>
                  </a:lnTo>
                  <a:lnTo>
                    <a:pt x="16" y="572"/>
                  </a:lnTo>
                  <a:lnTo>
                    <a:pt x="10" y="569"/>
                  </a:lnTo>
                  <a:lnTo>
                    <a:pt x="2" y="567"/>
                  </a:lnTo>
                  <a:lnTo>
                    <a:pt x="0" y="561"/>
                  </a:lnTo>
                  <a:lnTo>
                    <a:pt x="7" y="558"/>
                  </a:lnTo>
                  <a:lnTo>
                    <a:pt x="13" y="553"/>
                  </a:lnTo>
                  <a:lnTo>
                    <a:pt x="21" y="549"/>
                  </a:lnTo>
                  <a:lnTo>
                    <a:pt x="28" y="546"/>
                  </a:lnTo>
                  <a:lnTo>
                    <a:pt x="34" y="542"/>
                  </a:lnTo>
                  <a:lnTo>
                    <a:pt x="41" y="538"/>
                  </a:lnTo>
                  <a:lnTo>
                    <a:pt x="46" y="530"/>
                  </a:lnTo>
                  <a:lnTo>
                    <a:pt x="44" y="523"/>
                  </a:lnTo>
                  <a:lnTo>
                    <a:pt x="39" y="517"/>
                  </a:lnTo>
                  <a:lnTo>
                    <a:pt x="32" y="515"/>
                  </a:lnTo>
                  <a:lnTo>
                    <a:pt x="28" y="507"/>
                  </a:lnTo>
                  <a:lnTo>
                    <a:pt x="23" y="500"/>
                  </a:lnTo>
                  <a:lnTo>
                    <a:pt x="25" y="494"/>
                  </a:lnTo>
                  <a:lnTo>
                    <a:pt x="32" y="494"/>
                  </a:lnTo>
                  <a:lnTo>
                    <a:pt x="39" y="492"/>
                  </a:lnTo>
                  <a:lnTo>
                    <a:pt x="46" y="489"/>
                  </a:lnTo>
                  <a:lnTo>
                    <a:pt x="52" y="484"/>
                  </a:lnTo>
                  <a:lnTo>
                    <a:pt x="59" y="480"/>
                  </a:lnTo>
                  <a:lnTo>
                    <a:pt x="64" y="473"/>
                  </a:lnTo>
                  <a:lnTo>
                    <a:pt x="70" y="476"/>
                  </a:lnTo>
                  <a:lnTo>
                    <a:pt x="73" y="469"/>
                  </a:lnTo>
                  <a:lnTo>
                    <a:pt x="75" y="461"/>
                  </a:lnTo>
                  <a:lnTo>
                    <a:pt x="75" y="454"/>
                  </a:lnTo>
                  <a:lnTo>
                    <a:pt x="75" y="448"/>
                  </a:lnTo>
                  <a:lnTo>
                    <a:pt x="75" y="441"/>
                  </a:lnTo>
                  <a:lnTo>
                    <a:pt x="73" y="434"/>
                  </a:lnTo>
                  <a:lnTo>
                    <a:pt x="73" y="427"/>
                  </a:lnTo>
                  <a:lnTo>
                    <a:pt x="73" y="420"/>
                  </a:lnTo>
                  <a:lnTo>
                    <a:pt x="75" y="413"/>
                  </a:lnTo>
                  <a:lnTo>
                    <a:pt x="78" y="407"/>
                  </a:lnTo>
                  <a:lnTo>
                    <a:pt x="80" y="400"/>
                  </a:lnTo>
                  <a:lnTo>
                    <a:pt x="85" y="392"/>
                  </a:lnTo>
                  <a:lnTo>
                    <a:pt x="91" y="388"/>
                  </a:lnTo>
                  <a:lnTo>
                    <a:pt x="93" y="381"/>
                  </a:lnTo>
                  <a:lnTo>
                    <a:pt x="90" y="374"/>
                  </a:lnTo>
                  <a:lnTo>
                    <a:pt x="82" y="369"/>
                  </a:lnTo>
                  <a:lnTo>
                    <a:pt x="80" y="363"/>
                  </a:lnTo>
                  <a:lnTo>
                    <a:pt x="75" y="356"/>
                  </a:lnTo>
                  <a:lnTo>
                    <a:pt x="75" y="349"/>
                  </a:lnTo>
                  <a:lnTo>
                    <a:pt x="75" y="343"/>
                  </a:lnTo>
                  <a:lnTo>
                    <a:pt x="75" y="335"/>
                  </a:lnTo>
                  <a:lnTo>
                    <a:pt x="75" y="328"/>
                  </a:lnTo>
                  <a:lnTo>
                    <a:pt x="75" y="321"/>
                  </a:lnTo>
                  <a:lnTo>
                    <a:pt x="75" y="315"/>
                  </a:lnTo>
                  <a:lnTo>
                    <a:pt x="75" y="308"/>
                  </a:lnTo>
                  <a:lnTo>
                    <a:pt x="75" y="300"/>
                  </a:lnTo>
                  <a:lnTo>
                    <a:pt x="82" y="299"/>
                  </a:lnTo>
                  <a:lnTo>
                    <a:pt x="90" y="299"/>
                  </a:lnTo>
                  <a:lnTo>
                    <a:pt x="96" y="299"/>
                  </a:lnTo>
                  <a:lnTo>
                    <a:pt x="121" y="276"/>
                  </a:lnTo>
                  <a:lnTo>
                    <a:pt x="114" y="277"/>
                  </a:lnTo>
                  <a:lnTo>
                    <a:pt x="108" y="274"/>
                  </a:lnTo>
                  <a:lnTo>
                    <a:pt x="103" y="266"/>
                  </a:lnTo>
                  <a:lnTo>
                    <a:pt x="103" y="259"/>
                  </a:lnTo>
                  <a:lnTo>
                    <a:pt x="96" y="253"/>
                  </a:lnTo>
                  <a:lnTo>
                    <a:pt x="90" y="246"/>
                  </a:lnTo>
                  <a:lnTo>
                    <a:pt x="98" y="246"/>
                  </a:lnTo>
                  <a:lnTo>
                    <a:pt x="105" y="248"/>
                  </a:lnTo>
                  <a:lnTo>
                    <a:pt x="112" y="248"/>
                  </a:lnTo>
                  <a:lnTo>
                    <a:pt x="119" y="241"/>
                  </a:lnTo>
                  <a:lnTo>
                    <a:pt x="121" y="232"/>
                  </a:lnTo>
                  <a:lnTo>
                    <a:pt x="128" y="230"/>
                  </a:lnTo>
                  <a:lnTo>
                    <a:pt x="135" y="232"/>
                  </a:lnTo>
                  <a:lnTo>
                    <a:pt x="137" y="239"/>
                  </a:lnTo>
                  <a:lnTo>
                    <a:pt x="144" y="243"/>
                  </a:lnTo>
                  <a:lnTo>
                    <a:pt x="149" y="251"/>
                  </a:lnTo>
                  <a:lnTo>
                    <a:pt x="142" y="253"/>
                  </a:lnTo>
                  <a:lnTo>
                    <a:pt x="135" y="257"/>
                  </a:lnTo>
                  <a:lnTo>
                    <a:pt x="131" y="264"/>
                  </a:lnTo>
                  <a:lnTo>
                    <a:pt x="128" y="271"/>
                  </a:lnTo>
                  <a:lnTo>
                    <a:pt x="135" y="276"/>
                  </a:lnTo>
                  <a:lnTo>
                    <a:pt x="142" y="277"/>
                  </a:lnTo>
                  <a:lnTo>
                    <a:pt x="149" y="277"/>
                  </a:lnTo>
                  <a:lnTo>
                    <a:pt x="155" y="277"/>
                  </a:lnTo>
                  <a:lnTo>
                    <a:pt x="162" y="277"/>
                  </a:lnTo>
                  <a:lnTo>
                    <a:pt x="170" y="276"/>
                  </a:lnTo>
                  <a:lnTo>
                    <a:pt x="176" y="271"/>
                  </a:lnTo>
                  <a:lnTo>
                    <a:pt x="183" y="269"/>
                  </a:lnTo>
                  <a:lnTo>
                    <a:pt x="190" y="269"/>
                  </a:lnTo>
                  <a:lnTo>
                    <a:pt x="196" y="269"/>
                  </a:lnTo>
                  <a:lnTo>
                    <a:pt x="204" y="269"/>
                  </a:lnTo>
                  <a:lnTo>
                    <a:pt x="208" y="276"/>
                  </a:lnTo>
                  <a:lnTo>
                    <a:pt x="211" y="282"/>
                  </a:lnTo>
                  <a:lnTo>
                    <a:pt x="204" y="282"/>
                  </a:lnTo>
                  <a:lnTo>
                    <a:pt x="196" y="282"/>
                  </a:lnTo>
                  <a:lnTo>
                    <a:pt x="190" y="282"/>
                  </a:lnTo>
                  <a:lnTo>
                    <a:pt x="183" y="285"/>
                  </a:lnTo>
                  <a:lnTo>
                    <a:pt x="183" y="292"/>
                  </a:lnTo>
                  <a:lnTo>
                    <a:pt x="176" y="294"/>
                  </a:lnTo>
                  <a:lnTo>
                    <a:pt x="171" y="300"/>
                  </a:lnTo>
                  <a:lnTo>
                    <a:pt x="171" y="308"/>
                  </a:lnTo>
                  <a:lnTo>
                    <a:pt x="171" y="315"/>
                  </a:lnTo>
                  <a:lnTo>
                    <a:pt x="176" y="321"/>
                  </a:lnTo>
                  <a:lnTo>
                    <a:pt x="176" y="328"/>
                  </a:lnTo>
                  <a:lnTo>
                    <a:pt x="171" y="335"/>
                  </a:lnTo>
                  <a:lnTo>
                    <a:pt x="170" y="343"/>
                  </a:lnTo>
                  <a:lnTo>
                    <a:pt x="173" y="349"/>
                  </a:lnTo>
                  <a:lnTo>
                    <a:pt x="181" y="354"/>
                  </a:lnTo>
                  <a:lnTo>
                    <a:pt x="183" y="361"/>
                  </a:lnTo>
                  <a:lnTo>
                    <a:pt x="181" y="367"/>
                  </a:lnTo>
                  <a:lnTo>
                    <a:pt x="173" y="369"/>
                  </a:lnTo>
                  <a:lnTo>
                    <a:pt x="167" y="369"/>
                  </a:lnTo>
                  <a:lnTo>
                    <a:pt x="160" y="369"/>
                  </a:lnTo>
                  <a:lnTo>
                    <a:pt x="153" y="369"/>
                  </a:lnTo>
                  <a:lnTo>
                    <a:pt x="147" y="374"/>
                  </a:lnTo>
                  <a:lnTo>
                    <a:pt x="139" y="379"/>
                  </a:lnTo>
                  <a:lnTo>
                    <a:pt x="135" y="386"/>
                  </a:lnTo>
                  <a:lnTo>
                    <a:pt x="135" y="392"/>
                  </a:lnTo>
                  <a:lnTo>
                    <a:pt x="137" y="400"/>
                  </a:lnTo>
                  <a:lnTo>
                    <a:pt x="144" y="404"/>
                  </a:lnTo>
                  <a:lnTo>
                    <a:pt x="151" y="407"/>
                  </a:lnTo>
                  <a:lnTo>
                    <a:pt x="158" y="407"/>
                  </a:lnTo>
                  <a:lnTo>
                    <a:pt x="165" y="407"/>
                  </a:lnTo>
                  <a:lnTo>
                    <a:pt x="171" y="404"/>
                  </a:lnTo>
                  <a:lnTo>
                    <a:pt x="178" y="404"/>
                  </a:lnTo>
                  <a:lnTo>
                    <a:pt x="185" y="404"/>
                  </a:lnTo>
                  <a:lnTo>
                    <a:pt x="192" y="407"/>
                  </a:lnTo>
                  <a:lnTo>
                    <a:pt x="199" y="407"/>
                  </a:lnTo>
                  <a:lnTo>
                    <a:pt x="206" y="407"/>
                  </a:lnTo>
                  <a:lnTo>
                    <a:pt x="211" y="400"/>
                  </a:lnTo>
                  <a:lnTo>
                    <a:pt x="215" y="392"/>
                  </a:lnTo>
                  <a:lnTo>
                    <a:pt x="217" y="386"/>
                  </a:lnTo>
                  <a:lnTo>
                    <a:pt x="222" y="379"/>
                  </a:lnTo>
                  <a:lnTo>
                    <a:pt x="227" y="372"/>
                  </a:lnTo>
                  <a:lnTo>
                    <a:pt x="231" y="365"/>
                  </a:lnTo>
                  <a:lnTo>
                    <a:pt x="238" y="361"/>
                  </a:lnTo>
                  <a:lnTo>
                    <a:pt x="245" y="356"/>
                  </a:lnTo>
                  <a:lnTo>
                    <a:pt x="251" y="351"/>
                  </a:lnTo>
                  <a:lnTo>
                    <a:pt x="258" y="351"/>
                  </a:lnTo>
                  <a:lnTo>
                    <a:pt x="265" y="351"/>
                  </a:lnTo>
                  <a:lnTo>
                    <a:pt x="272" y="351"/>
                  </a:lnTo>
                  <a:lnTo>
                    <a:pt x="279" y="356"/>
                  </a:lnTo>
                  <a:lnTo>
                    <a:pt x="286" y="361"/>
                  </a:lnTo>
                  <a:lnTo>
                    <a:pt x="292" y="365"/>
                  </a:lnTo>
                  <a:lnTo>
                    <a:pt x="354" y="361"/>
                  </a:lnTo>
                  <a:lnTo>
                    <a:pt x="361" y="356"/>
                  </a:lnTo>
                  <a:lnTo>
                    <a:pt x="364" y="349"/>
                  </a:lnTo>
                  <a:lnTo>
                    <a:pt x="364" y="343"/>
                  </a:lnTo>
                  <a:lnTo>
                    <a:pt x="359" y="335"/>
                  </a:lnTo>
                  <a:lnTo>
                    <a:pt x="352" y="333"/>
                  </a:lnTo>
                  <a:lnTo>
                    <a:pt x="345" y="331"/>
                  </a:lnTo>
                  <a:lnTo>
                    <a:pt x="338" y="326"/>
                  </a:lnTo>
                  <a:lnTo>
                    <a:pt x="333" y="320"/>
                  </a:lnTo>
                  <a:lnTo>
                    <a:pt x="341" y="315"/>
                  </a:lnTo>
                  <a:lnTo>
                    <a:pt x="348" y="315"/>
                  </a:lnTo>
                  <a:lnTo>
                    <a:pt x="354" y="315"/>
                  </a:lnTo>
                  <a:lnTo>
                    <a:pt x="361" y="315"/>
                  </a:lnTo>
                  <a:lnTo>
                    <a:pt x="368" y="315"/>
                  </a:lnTo>
                  <a:lnTo>
                    <a:pt x="372" y="308"/>
                  </a:lnTo>
                  <a:lnTo>
                    <a:pt x="372" y="300"/>
                  </a:lnTo>
                  <a:lnTo>
                    <a:pt x="372" y="294"/>
                  </a:lnTo>
                  <a:lnTo>
                    <a:pt x="371" y="287"/>
                  </a:lnTo>
                  <a:lnTo>
                    <a:pt x="366" y="280"/>
                  </a:lnTo>
                  <a:lnTo>
                    <a:pt x="364" y="274"/>
                  </a:lnTo>
                  <a:lnTo>
                    <a:pt x="361" y="266"/>
                  </a:lnTo>
                  <a:lnTo>
                    <a:pt x="361" y="259"/>
                  </a:lnTo>
                  <a:lnTo>
                    <a:pt x="364" y="253"/>
                  </a:lnTo>
                  <a:lnTo>
                    <a:pt x="368" y="246"/>
                  </a:lnTo>
                  <a:lnTo>
                    <a:pt x="375" y="243"/>
                  </a:lnTo>
                  <a:lnTo>
                    <a:pt x="382" y="239"/>
                  </a:lnTo>
                  <a:lnTo>
                    <a:pt x="389" y="236"/>
                  </a:lnTo>
                  <a:lnTo>
                    <a:pt x="395" y="236"/>
                  </a:lnTo>
                  <a:lnTo>
                    <a:pt x="402" y="239"/>
                  </a:lnTo>
                  <a:lnTo>
                    <a:pt x="410" y="239"/>
                  </a:lnTo>
                  <a:lnTo>
                    <a:pt x="416" y="239"/>
                  </a:lnTo>
                  <a:lnTo>
                    <a:pt x="423" y="234"/>
                  </a:lnTo>
                  <a:lnTo>
                    <a:pt x="425" y="228"/>
                  </a:lnTo>
                  <a:lnTo>
                    <a:pt x="428" y="220"/>
                  </a:lnTo>
                  <a:lnTo>
                    <a:pt x="428" y="213"/>
                  </a:lnTo>
                  <a:lnTo>
                    <a:pt x="428" y="207"/>
                  </a:lnTo>
                  <a:lnTo>
                    <a:pt x="430" y="200"/>
                  </a:lnTo>
                  <a:lnTo>
                    <a:pt x="432" y="193"/>
                  </a:lnTo>
                  <a:lnTo>
                    <a:pt x="434" y="186"/>
                  </a:lnTo>
                  <a:lnTo>
                    <a:pt x="434" y="179"/>
                  </a:lnTo>
                  <a:lnTo>
                    <a:pt x="428" y="174"/>
                  </a:lnTo>
                  <a:lnTo>
                    <a:pt x="421" y="172"/>
                  </a:lnTo>
                  <a:lnTo>
                    <a:pt x="413" y="170"/>
                  </a:lnTo>
                  <a:lnTo>
                    <a:pt x="407" y="167"/>
                  </a:lnTo>
                  <a:lnTo>
                    <a:pt x="402" y="170"/>
                  </a:lnTo>
                  <a:lnTo>
                    <a:pt x="395" y="177"/>
                  </a:lnTo>
                  <a:lnTo>
                    <a:pt x="391" y="184"/>
                  </a:lnTo>
                  <a:lnTo>
                    <a:pt x="384" y="188"/>
                  </a:lnTo>
                  <a:lnTo>
                    <a:pt x="377" y="188"/>
                  </a:lnTo>
                  <a:lnTo>
                    <a:pt x="371" y="188"/>
                  </a:lnTo>
                  <a:lnTo>
                    <a:pt x="364" y="188"/>
                  </a:lnTo>
                  <a:lnTo>
                    <a:pt x="356" y="184"/>
                  </a:lnTo>
                  <a:lnTo>
                    <a:pt x="350" y="179"/>
                  </a:lnTo>
                  <a:lnTo>
                    <a:pt x="343" y="174"/>
                  </a:lnTo>
                  <a:lnTo>
                    <a:pt x="336" y="172"/>
                  </a:lnTo>
                  <a:lnTo>
                    <a:pt x="330" y="170"/>
                  </a:lnTo>
                  <a:lnTo>
                    <a:pt x="322" y="167"/>
                  </a:lnTo>
                  <a:lnTo>
                    <a:pt x="315" y="166"/>
                  </a:lnTo>
                  <a:lnTo>
                    <a:pt x="309" y="163"/>
                  </a:lnTo>
                  <a:lnTo>
                    <a:pt x="304" y="156"/>
                  </a:lnTo>
                  <a:lnTo>
                    <a:pt x="304" y="149"/>
                  </a:lnTo>
                  <a:lnTo>
                    <a:pt x="302" y="143"/>
                  </a:lnTo>
                  <a:lnTo>
                    <a:pt x="302" y="136"/>
                  </a:lnTo>
                  <a:lnTo>
                    <a:pt x="302" y="128"/>
                  </a:lnTo>
                  <a:lnTo>
                    <a:pt x="309" y="126"/>
                  </a:lnTo>
                  <a:lnTo>
                    <a:pt x="315" y="122"/>
                  </a:lnTo>
                  <a:lnTo>
                    <a:pt x="313" y="113"/>
                  </a:lnTo>
                  <a:lnTo>
                    <a:pt x="330" y="113"/>
                  </a:lnTo>
                  <a:lnTo>
                    <a:pt x="336" y="108"/>
                  </a:lnTo>
                  <a:lnTo>
                    <a:pt x="338" y="101"/>
                  </a:lnTo>
                  <a:lnTo>
                    <a:pt x="343" y="94"/>
                  </a:lnTo>
                  <a:lnTo>
                    <a:pt x="350" y="92"/>
                  </a:lnTo>
                  <a:lnTo>
                    <a:pt x="356" y="90"/>
                  </a:lnTo>
                  <a:lnTo>
                    <a:pt x="364" y="87"/>
                  </a:lnTo>
                  <a:lnTo>
                    <a:pt x="371" y="87"/>
                  </a:lnTo>
                  <a:lnTo>
                    <a:pt x="377" y="85"/>
                  </a:lnTo>
                  <a:lnTo>
                    <a:pt x="384" y="80"/>
                  </a:lnTo>
                  <a:lnTo>
                    <a:pt x="391" y="80"/>
                  </a:lnTo>
                  <a:lnTo>
                    <a:pt x="398" y="76"/>
                  </a:lnTo>
                  <a:lnTo>
                    <a:pt x="405" y="71"/>
                  </a:lnTo>
                  <a:lnTo>
                    <a:pt x="412" y="67"/>
                  </a:lnTo>
                  <a:lnTo>
                    <a:pt x="416" y="59"/>
                  </a:lnTo>
                  <a:lnTo>
                    <a:pt x="421" y="53"/>
                  </a:lnTo>
                  <a:lnTo>
                    <a:pt x="428" y="51"/>
                  </a:lnTo>
                  <a:lnTo>
                    <a:pt x="434" y="48"/>
                  </a:lnTo>
                  <a:lnTo>
                    <a:pt x="441" y="48"/>
                  </a:lnTo>
                  <a:lnTo>
                    <a:pt x="448" y="44"/>
                  </a:lnTo>
                  <a:lnTo>
                    <a:pt x="451" y="36"/>
                  </a:lnTo>
                  <a:lnTo>
                    <a:pt x="455" y="30"/>
                  </a:lnTo>
                  <a:lnTo>
                    <a:pt x="459" y="23"/>
                  </a:lnTo>
                  <a:lnTo>
                    <a:pt x="467" y="21"/>
                  </a:lnTo>
                  <a:lnTo>
                    <a:pt x="473" y="18"/>
                  </a:lnTo>
                  <a:lnTo>
                    <a:pt x="480" y="18"/>
                  </a:lnTo>
                  <a:lnTo>
                    <a:pt x="487" y="18"/>
                  </a:lnTo>
                  <a:lnTo>
                    <a:pt x="493" y="18"/>
                  </a:lnTo>
                  <a:lnTo>
                    <a:pt x="501" y="13"/>
                  </a:lnTo>
                  <a:lnTo>
                    <a:pt x="508" y="10"/>
                  </a:lnTo>
                  <a:lnTo>
                    <a:pt x="514" y="0"/>
                  </a:lnTo>
                </a:path>
              </a:pathLst>
            </a:custGeom>
            <a:solidFill>
              <a:srgbClr val="336699"/>
            </a:solidFill>
            <a:ln w="3175" cap="rnd">
              <a:solidFill>
                <a:schemeClr val="tx1"/>
              </a:solidFill>
              <a:round/>
              <a:headEnd/>
              <a:tailEnd/>
            </a:ln>
          </p:spPr>
          <p:txBody>
            <a:bodyPr/>
            <a:lstStyle/>
            <a:p>
              <a:endParaRPr lang="en-US"/>
            </a:p>
          </p:txBody>
        </p:sp>
        <p:sp>
          <p:nvSpPr>
            <p:cNvPr id="16409" name="Freeform 22"/>
            <p:cNvSpPr>
              <a:spLocks/>
            </p:cNvSpPr>
            <p:nvPr/>
          </p:nvSpPr>
          <p:spPr bwMode="gray">
            <a:xfrm>
              <a:off x="4105" y="2122"/>
              <a:ext cx="127" cy="144"/>
            </a:xfrm>
            <a:custGeom>
              <a:avLst/>
              <a:gdLst>
                <a:gd name="T0" fmla="*/ 3 w 152"/>
                <a:gd name="T1" fmla="*/ 0 h 202"/>
                <a:gd name="T2" fmla="*/ 3 w 152"/>
                <a:gd name="T3" fmla="*/ 1 h 202"/>
                <a:gd name="T4" fmla="*/ 3 w 152"/>
                <a:gd name="T5" fmla="*/ 1 h 202"/>
                <a:gd name="T6" fmla="*/ 3 w 152"/>
                <a:gd name="T7" fmla="*/ 1 h 202"/>
                <a:gd name="T8" fmla="*/ 3 w 152"/>
                <a:gd name="T9" fmla="*/ 1 h 202"/>
                <a:gd name="T10" fmla="*/ 3 w 152"/>
                <a:gd name="T11" fmla="*/ 1 h 202"/>
                <a:gd name="T12" fmla="*/ 3 w 152"/>
                <a:gd name="T13" fmla="*/ 1 h 202"/>
                <a:gd name="T14" fmla="*/ 3 w 152"/>
                <a:gd name="T15" fmla="*/ 1 h 202"/>
                <a:gd name="T16" fmla="*/ 3 w 152"/>
                <a:gd name="T17" fmla="*/ 1 h 202"/>
                <a:gd name="T18" fmla="*/ 3 w 152"/>
                <a:gd name="T19" fmla="*/ 1 h 202"/>
                <a:gd name="T20" fmla="*/ 3 w 152"/>
                <a:gd name="T21" fmla="*/ 1 h 202"/>
                <a:gd name="T22" fmla="*/ 3 w 152"/>
                <a:gd name="T23" fmla="*/ 1 h 202"/>
                <a:gd name="T24" fmla="*/ 3 w 152"/>
                <a:gd name="T25" fmla="*/ 1 h 202"/>
                <a:gd name="T26" fmla="*/ 3 w 152"/>
                <a:gd name="T27" fmla="*/ 1 h 202"/>
                <a:gd name="T28" fmla="*/ 3 w 152"/>
                <a:gd name="T29" fmla="*/ 1 h 202"/>
                <a:gd name="T30" fmla="*/ 3 w 152"/>
                <a:gd name="T31" fmla="*/ 1 h 202"/>
                <a:gd name="T32" fmla="*/ 3 w 152"/>
                <a:gd name="T33" fmla="*/ 1 h 202"/>
                <a:gd name="T34" fmla="*/ 3 w 152"/>
                <a:gd name="T35" fmla="*/ 1 h 202"/>
                <a:gd name="T36" fmla="*/ 3 w 152"/>
                <a:gd name="T37" fmla="*/ 1 h 202"/>
                <a:gd name="T38" fmla="*/ 3 w 152"/>
                <a:gd name="T39" fmla="*/ 1 h 202"/>
                <a:gd name="T40" fmla="*/ 3 w 152"/>
                <a:gd name="T41" fmla="*/ 1 h 202"/>
                <a:gd name="T42" fmla="*/ 0 w 152"/>
                <a:gd name="T43" fmla="*/ 1 h 202"/>
                <a:gd name="T44" fmla="*/ 3 w 152"/>
                <a:gd name="T45" fmla="*/ 1 h 202"/>
                <a:gd name="T46" fmla="*/ 3 w 152"/>
                <a:gd name="T47" fmla="*/ 1 h 202"/>
                <a:gd name="T48" fmla="*/ 3 w 152"/>
                <a:gd name="T49" fmla="*/ 1 h 202"/>
                <a:gd name="T50" fmla="*/ 3 w 152"/>
                <a:gd name="T51" fmla="*/ 1 h 202"/>
                <a:gd name="T52" fmla="*/ 3 w 152"/>
                <a:gd name="T53" fmla="*/ 1 h 202"/>
                <a:gd name="T54" fmla="*/ 3 w 152"/>
                <a:gd name="T55" fmla="*/ 1 h 202"/>
                <a:gd name="T56" fmla="*/ 3 w 152"/>
                <a:gd name="T57" fmla="*/ 1 h 202"/>
                <a:gd name="T58" fmla="*/ 3 w 152"/>
                <a:gd name="T59" fmla="*/ 1 h 202"/>
                <a:gd name="T60" fmla="*/ 3 w 152"/>
                <a:gd name="T61" fmla="*/ 0 h 20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2"/>
                <a:gd name="T94" fmla="*/ 0 h 202"/>
                <a:gd name="T95" fmla="*/ 152 w 152"/>
                <a:gd name="T96" fmla="*/ 202 h 20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2" h="202">
                  <a:moveTo>
                    <a:pt x="114" y="0"/>
                  </a:moveTo>
                  <a:lnTo>
                    <a:pt x="137" y="15"/>
                  </a:lnTo>
                  <a:lnTo>
                    <a:pt x="146" y="23"/>
                  </a:lnTo>
                  <a:lnTo>
                    <a:pt x="137" y="45"/>
                  </a:lnTo>
                  <a:lnTo>
                    <a:pt x="137" y="68"/>
                  </a:lnTo>
                  <a:lnTo>
                    <a:pt x="151" y="89"/>
                  </a:lnTo>
                  <a:lnTo>
                    <a:pt x="137" y="103"/>
                  </a:lnTo>
                  <a:lnTo>
                    <a:pt x="117" y="103"/>
                  </a:lnTo>
                  <a:lnTo>
                    <a:pt x="103" y="113"/>
                  </a:lnTo>
                  <a:lnTo>
                    <a:pt x="101" y="133"/>
                  </a:lnTo>
                  <a:lnTo>
                    <a:pt x="86" y="150"/>
                  </a:lnTo>
                  <a:lnTo>
                    <a:pt x="85" y="183"/>
                  </a:lnTo>
                  <a:lnTo>
                    <a:pt x="75" y="201"/>
                  </a:lnTo>
                  <a:lnTo>
                    <a:pt x="52" y="189"/>
                  </a:lnTo>
                  <a:lnTo>
                    <a:pt x="44" y="173"/>
                  </a:lnTo>
                  <a:lnTo>
                    <a:pt x="41" y="189"/>
                  </a:lnTo>
                  <a:lnTo>
                    <a:pt x="34" y="189"/>
                  </a:lnTo>
                  <a:lnTo>
                    <a:pt x="18" y="180"/>
                  </a:lnTo>
                  <a:lnTo>
                    <a:pt x="18" y="161"/>
                  </a:lnTo>
                  <a:lnTo>
                    <a:pt x="9" y="143"/>
                  </a:lnTo>
                  <a:lnTo>
                    <a:pt x="3" y="121"/>
                  </a:lnTo>
                  <a:lnTo>
                    <a:pt x="0" y="103"/>
                  </a:lnTo>
                  <a:lnTo>
                    <a:pt x="21" y="93"/>
                  </a:lnTo>
                  <a:lnTo>
                    <a:pt x="21" y="73"/>
                  </a:lnTo>
                  <a:lnTo>
                    <a:pt x="32" y="56"/>
                  </a:lnTo>
                  <a:lnTo>
                    <a:pt x="52" y="51"/>
                  </a:lnTo>
                  <a:lnTo>
                    <a:pt x="66" y="43"/>
                  </a:lnTo>
                  <a:lnTo>
                    <a:pt x="86" y="43"/>
                  </a:lnTo>
                  <a:lnTo>
                    <a:pt x="98" y="26"/>
                  </a:lnTo>
                  <a:lnTo>
                    <a:pt x="98" y="8"/>
                  </a:lnTo>
                  <a:lnTo>
                    <a:pt x="114" y="0"/>
                  </a:lnTo>
                </a:path>
              </a:pathLst>
            </a:custGeom>
            <a:solidFill>
              <a:schemeClr val="hlink"/>
            </a:solidFill>
            <a:ln w="3175" cap="rnd">
              <a:solidFill>
                <a:schemeClr val="tx1"/>
              </a:solidFill>
              <a:round/>
              <a:headEnd/>
              <a:tailEnd/>
            </a:ln>
          </p:spPr>
          <p:txBody>
            <a:bodyPr/>
            <a:lstStyle/>
            <a:p>
              <a:endParaRPr lang="en-US"/>
            </a:p>
          </p:txBody>
        </p:sp>
        <p:sp>
          <p:nvSpPr>
            <p:cNvPr id="16410" name="Freeform 23"/>
            <p:cNvSpPr>
              <a:spLocks/>
            </p:cNvSpPr>
            <p:nvPr/>
          </p:nvSpPr>
          <p:spPr bwMode="gray">
            <a:xfrm>
              <a:off x="4215" y="2122"/>
              <a:ext cx="121" cy="214"/>
            </a:xfrm>
            <a:custGeom>
              <a:avLst/>
              <a:gdLst>
                <a:gd name="T0" fmla="*/ 2 w 156"/>
                <a:gd name="T1" fmla="*/ 1 h 301"/>
                <a:gd name="T2" fmla="*/ 2 w 156"/>
                <a:gd name="T3" fmla="*/ 1 h 301"/>
                <a:gd name="T4" fmla="*/ 2 w 156"/>
                <a:gd name="T5" fmla="*/ 1 h 301"/>
                <a:gd name="T6" fmla="*/ 2 w 156"/>
                <a:gd name="T7" fmla="*/ 1 h 301"/>
                <a:gd name="T8" fmla="*/ 2 w 156"/>
                <a:gd name="T9" fmla="*/ 0 h 301"/>
                <a:gd name="T10" fmla="*/ 2 w 156"/>
                <a:gd name="T11" fmla="*/ 1 h 301"/>
                <a:gd name="T12" fmla="*/ 2 w 156"/>
                <a:gd name="T13" fmla="*/ 1 h 301"/>
                <a:gd name="T14" fmla="*/ 2 w 156"/>
                <a:gd name="T15" fmla="*/ 1 h 301"/>
                <a:gd name="T16" fmla="*/ 2 w 156"/>
                <a:gd name="T17" fmla="*/ 1 h 301"/>
                <a:gd name="T18" fmla="*/ 2 w 156"/>
                <a:gd name="T19" fmla="*/ 1 h 301"/>
                <a:gd name="T20" fmla="*/ 2 w 156"/>
                <a:gd name="T21" fmla="*/ 1 h 301"/>
                <a:gd name="T22" fmla="*/ 2 w 156"/>
                <a:gd name="T23" fmla="*/ 1 h 301"/>
                <a:gd name="T24" fmla="*/ 2 w 156"/>
                <a:gd name="T25" fmla="*/ 1 h 301"/>
                <a:gd name="T26" fmla="*/ 2 w 156"/>
                <a:gd name="T27" fmla="*/ 1 h 301"/>
                <a:gd name="T28" fmla="*/ 2 w 156"/>
                <a:gd name="T29" fmla="*/ 1 h 301"/>
                <a:gd name="T30" fmla="*/ 2 w 156"/>
                <a:gd name="T31" fmla="*/ 1 h 301"/>
                <a:gd name="T32" fmla="*/ 2 w 156"/>
                <a:gd name="T33" fmla="*/ 1 h 301"/>
                <a:gd name="T34" fmla="*/ 2 w 156"/>
                <a:gd name="T35" fmla="*/ 1 h 301"/>
                <a:gd name="T36" fmla="*/ 2 w 156"/>
                <a:gd name="T37" fmla="*/ 1 h 301"/>
                <a:gd name="T38" fmla="*/ 2 w 156"/>
                <a:gd name="T39" fmla="*/ 1 h 301"/>
                <a:gd name="T40" fmla="*/ 2 w 156"/>
                <a:gd name="T41" fmla="*/ 1 h 301"/>
                <a:gd name="T42" fmla="*/ 2 w 156"/>
                <a:gd name="T43" fmla="*/ 1 h 301"/>
                <a:gd name="T44" fmla="*/ 2 w 156"/>
                <a:gd name="T45" fmla="*/ 1 h 301"/>
                <a:gd name="T46" fmla="*/ 2 w 156"/>
                <a:gd name="T47" fmla="*/ 1 h 301"/>
                <a:gd name="T48" fmla="*/ 2 w 156"/>
                <a:gd name="T49" fmla="*/ 1 h 301"/>
                <a:gd name="T50" fmla="*/ 2 w 156"/>
                <a:gd name="T51" fmla="*/ 1 h 301"/>
                <a:gd name="T52" fmla="*/ 2 w 156"/>
                <a:gd name="T53" fmla="*/ 1 h 301"/>
                <a:gd name="T54" fmla="*/ 2 w 156"/>
                <a:gd name="T55" fmla="*/ 1 h 301"/>
                <a:gd name="T56" fmla="*/ 2 w 156"/>
                <a:gd name="T57" fmla="*/ 1 h 301"/>
                <a:gd name="T58" fmla="*/ 2 w 156"/>
                <a:gd name="T59" fmla="*/ 1 h 301"/>
                <a:gd name="T60" fmla="*/ 2 w 156"/>
                <a:gd name="T61" fmla="*/ 1 h 301"/>
                <a:gd name="T62" fmla="*/ 2 w 156"/>
                <a:gd name="T63" fmla="*/ 1 h 301"/>
                <a:gd name="T64" fmla="*/ 2 w 156"/>
                <a:gd name="T65" fmla="*/ 1 h 301"/>
                <a:gd name="T66" fmla="*/ 0 w 156"/>
                <a:gd name="T67" fmla="*/ 1 h 301"/>
                <a:gd name="T68" fmla="*/ 2 w 156"/>
                <a:gd name="T69" fmla="*/ 1 h 301"/>
                <a:gd name="T70" fmla="*/ 2 w 156"/>
                <a:gd name="T71" fmla="*/ 1 h 30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6"/>
                <a:gd name="T109" fmla="*/ 0 h 301"/>
                <a:gd name="T110" fmla="*/ 156 w 156"/>
                <a:gd name="T111" fmla="*/ 301 h 30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6" h="301">
                  <a:moveTo>
                    <a:pt x="10" y="29"/>
                  </a:moveTo>
                  <a:lnTo>
                    <a:pt x="28" y="29"/>
                  </a:lnTo>
                  <a:lnTo>
                    <a:pt x="41" y="15"/>
                  </a:lnTo>
                  <a:lnTo>
                    <a:pt x="49" y="4"/>
                  </a:lnTo>
                  <a:lnTo>
                    <a:pt x="63" y="0"/>
                  </a:lnTo>
                  <a:lnTo>
                    <a:pt x="81" y="13"/>
                  </a:lnTo>
                  <a:lnTo>
                    <a:pt x="88" y="34"/>
                  </a:lnTo>
                  <a:lnTo>
                    <a:pt x="109" y="43"/>
                  </a:lnTo>
                  <a:lnTo>
                    <a:pt x="127" y="49"/>
                  </a:lnTo>
                  <a:lnTo>
                    <a:pt x="145" y="70"/>
                  </a:lnTo>
                  <a:lnTo>
                    <a:pt x="155" y="95"/>
                  </a:lnTo>
                  <a:lnTo>
                    <a:pt x="153" y="118"/>
                  </a:lnTo>
                  <a:lnTo>
                    <a:pt x="150" y="152"/>
                  </a:lnTo>
                  <a:lnTo>
                    <a:pt x="145" y="173"/>
                  </a:lnTo>
                  <a:lnTo>
                    <a:pt x="139" y="194"/>
                  </a:lnTo>
                  <a:lnTo>
                    <a:pt x="122" y="197"/>
                  </a:lnTo>
                  <a:lnTo>
                    <a:pt x="118" y="241"/>
                  </a:lnTo>
                  <a:lnTo>
                    <a:pt x="125" y="257"/>
                  </a:lnTo>
                  <a:lnTo>
                    <a:pt x="130" y="282"/>
                  </a:lnTo>
                  <a:lnTo>
                    <a:pt x="130" y="298"/>
                  </a:lnTo>
                  <a:lnTo>
                    <a:pt x="107" y="300"/>
                  </a:lnTo>
                  <a:lnTo>
                    <a:pt x="97" y="289"/>
                  </a:lnTo>
                  <a:lnTo>
                    <a:pt x="74" y="289"/>
                  </a:lnTo>
                  <a:lnTo>
                    <a:pt x="56" y="277"/>
                  </a:lnTo>
                  <a:lnTo>
                    <a:pt x="53" y="251"/>
                  </a:lnTo>
                  <a:lnTo>
                    <a:pt x="41" y="220"/>
                  </a:lnTo>
                  <a:lnTo>
                    <a:pt x="30" y="197"/>
                  </a:lnTo>
                  <a:lnTo>
                    <a:pt x="35" y="178"/>
                  </a:lnTo>
                  <a:lnTo>
                    <a:pt x="28" y="159"/>
                  </a:lnTo>
                  <a:lnTo>
                    <a:pt x="12" y="145"/>
                  </a:lnTo>
                  <a:lnTo>
                    <a:pt x="18" y="125"/>
                  </a:lnTo>
                  <a:lnTo>
                    <a:pt x="10" y="104"/>
                  </a:lnTo>
                  <a:lnTo>
                    <a:pt x="14" y="88"/>
                  </a:lnTo>
                  <a:lnTo>
                    <a:pt x="0" y="68"/>
                  </a:lnTo>
                  <a:lnTo>
                    <a:pt x="3" y="52"/>
                  </a:lnTo>
                  <a:lnTo>
                    <a:pt x="10" y="29"/>
                  </a:lnTo>
                </a:path>
              </a:pathLst>
            </a:custGeom>
            <a:solidFill>
              <a:schemeClr val="hlink"/>
            </a:solidFill>
            <a:ln w="3175" cap="rnd">
              <a:solidFill>
                <a:schemeClr val="tx1"/>
              </a:solidFill>
              <a:round/>
              <a:headEnd/>
              <a:tailEnd/>
            </a:ln>
          </p:spPr>
          <p:txBody>
            <a:bodyPr/>
            <a:lstStyle/>
            <a:p>
              <a:endParaRPr lang="en-US"/>
            </a:p>
          </p:txBody>
        </p:sp>
        <p:sp>
          <p:nvSpPr>
            <p:cNvPr id="16411" name="Freeform 24"/>
            <p:cNvSpPr>
              <a:spLocks/>
            </p:cNvSpPr>
            <p:nvPr/>
          </p:nvSpPr>
          <p:spPr bwMode="gray">
            <a:xfrm>
              <a:off x="3962" y="1969"/>
              <a:ext cx="296" cy="101"/>
            </a:xfrm>
            <a:custGeom>
              <a:avLst/>
              <a:gdLst>
                <a:gd name="T0" fmla="*/ 2 w 374"/>
                <a:gd name="T1" fmla="*/ 1 h 144"/>
                <a:gd name="T2" fmla="*/ 2 w 374"/>
                <a:gd name="T3" fmla="*/ 1 h 144"/>
                <a:gd name="T4" fmla="*/ 0 w 374"/>
                <a:gd name="T5" fmla="*/ 1 h 144"/>
                <a:gd name="T6" fmla="*/ 2 w 374"/>
                <a:gd name="T7" fmla="*/ 1 h 144"/>
                <a:gd name="T8" fmla="*/ 2 w 374"/>
                <a:gd name="T9" fmla="*/ 1 h 144"/>
                <a:gd name="T10" fmla="*/ 2 w 374"/>
                <a:gd name="T11" fmla="*/ 1 h 144"/>
                <a:gd name="T12" fmla="*/ 2 w 374"/>
                <a:gd name="T13" fmla="*/ 1 h 144"/>
                <a:gd name="T14" fmla="*/ 2 w 374"/>
                <a:gd name="T15" fmla="*/ 1 h 144"/>
                <a:gd name="T16" fmla="*/ 2 w 374"/>
                <a:gd name="T17" fmla="*/ 1 h 144"/>
                <a:gd name="T18" fmla="*/ 2 w 374"/>
                <a:gd name="T19" fmla="*/ 1 h 144"/>
                <a:gd name="T20" fmla="*/ 2 w 374"/>
                <a:gd name="T21" fmla="*/ 1 h 144"/>
                <a:gd name="T22" fmla="*/ 2 w 374"/>
                <a:gd name="T23" fmla="*/ 1 h 144"/>
                <a:gd name="T24" fmla="*/ 2 w 374"/>
                <a:gd name="T25" fmla="*/ 1 h 144"/>
                <a:gd name="T26" fmla="*/ 2 w 374"/>
                <a:gd name="T27" fmla="*/ 1 h 144"/>
                <a:gd name="T28" fmla="*/ 2 w 374"/>
                <a:gd name="T29" fmla="*/ 1 h 144"/>
                <a:gd name="T30" fmla="*/ 2 w 374"/>
                <a:gd name="T31" fmla="*/ 1 h 144"/>
                <a:gd name="T32" fmla="*/ 2 w 374"/>
                <a:gd name="T33" fmla="*/ 1 h 144"/>
                <a:gd name="T34" fmla="*/ 2 w 374"/>
                <a:gd name="T35" fmla="*/ 1 h 144"/>
                <a:gd name="T36" fmla="*/ 2 w 374"/>
                <a:gd name="T37" fmla="*/ 0 h 144"/>
                <a:gd name="T38" fmla="*/ 2 w 374"/>
                <a:gd name="T39" fmla="*/ 1 h 144"/>
                <a:gd name="T40" fmla="*/ 2 w 374"/>
                <a:gd name="T41" fmla="*/ 1 h 144"/>
                <a:gd name="T42" fmla="*/ 2 w 374"/>
                <a:gd name="T43" fmla="*/ 1 h 144"/>
                <a:gd name="T44" fmla="*/ 2 w 374"/>
                <a:gd name="T45" fmla="*/ 1 h 144"/>
                <a:gd name="T46" fmla="*/ 2 w 374"/>
                <a:gd name="T47" fmla="*/ 1 h 144"/>
                <a:gd name="T48" fmla="*/ 2 w 374"/>
                <a:gd name="T49" fmla="*/ 1 h 144"/>
                <a:gd name="T50" fmla="*/ 2 w 374"/>
                <a:gd name="T51" fmla="*/ 1 h 144"/>
                <a:gd name="T52" fmla="*/ 2 w 374"/>
                <a:gd name="T53" fmla="*/ 1 h 144"/>
                <a:gd name="T54" fmla="*/ 2 w 374"/>
                <a:gd name="T55" fmla="*/ 1 h 144"/>
                <a:gd name="T56" fmla="*/ 2 w 374"/>
                <a:gd name="T57" fmla="*/ 1 h 144"/>
                <a:gd name="T58" fmla="*/ 2 w 374"/>
                <a:gd name="T59" fmla="*/ 1 h 144"/>
                <a:gd name="T60" fmla="*/ 2 w 374"/>
                <a:gd name="T61" fmla="*/ 1 h 144"/>
                <a:gd name="T62" fmla="*/ 2 w 374"/>
                <a:gd name="T63" fmla="*/ 1 h 144"/>
                <a:gd name="T64" fmla="*/ 2 w 374"/>
                <a:gd name="T65" fmla="*/ 1 h 144"/>
                <a:gd name="T66" fmla="*/ 2 w 374"/>
                <a:gd name="T67" fmla="*/ 1 h 144"/>
                <a:gd name="T68" fmla="*/ 2 w 374"/>
                <a:gd name="T69" fmla="*/ 1 h 144"/>
                <a:gd name="T70" fmla="*/ 2 w 374"/>
                <a:gd name="T71" fmla="*/ 1 h 144"/>
                <a:gd name="T72" fmla="*/ 2 w 374"/>
                <a:gd name="T73" fmla="*/ 1 h 144"/>
                <a:gd name="T74" fmla="*/ 2 w 374"/>
                <a:gd name="T75" fmla="*/ 1 h 144"/>
                <a:gd name="T76" fmla="*/ 2 w 374"/>
                <a:gd name="T77" fmla="*/ 1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4"/>
                <a:gd name="T118" fmla="*/ 0 h 144"/>
                <a:gd name="T119" fmla="*/ 374 w 374"/>
                <a:gd name="T120" fmla="*/ 144 h 1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4" h="144">
                  <a:moveTo>
                    <a:pt x="5" y="121"/>
                  </a:moveTo>
                  <a:lnTo>
                    <a:pt x="3" y="106"/>
                  </a:lnTo>
                  <a:lnTo>
                    <a:pt x="0" y="83"/>
                  </a:lnTo>
                  <a:lnTo>
                    <a:pt x="10" y="67"/>
                  </a:lnTo>
                  <a:lnTo>
                    <a:pt x="18" y="58"/>
                  </a:lnTo>
                  <a:lnTo>
                    <a:pt x="34" y="53"/>
                  </a:lnTo>
                  <a:lnTo>
                    <a:pt x="44" y="47"/>
                  </a:lnTo>
                  <a:lnTo>
                    <a:pt x="44" y="22"/>
                  </a:lnTo>
                  <a:lnTo>
                    <a:pt x="55" y="7"/>
                  </a:lnTo>
                  <a:lnTo>
                    <a:pt x="73" y="24"/>
                  </a:lnTo>
                  <a:lnTo>
                    <a:pt x="106" y="27"/>
                  </a:lnTo>
                  <a:lnTo>
                    <a:pt x="133" y="27"/>
                  </a:lnTo>
                  <a:lnTo>
                    <a:pt x="176" y="27"/>
                  </a:lnTo>
                  <a:lnTo>
                    <a:pt x="188" y="34"/>
                  </a:lnTo>
                  <a:lnTo>
                    <a:pt x="216" y="38"/>
                  </a:lnTo>
                  <a:lnTo>
                    <a:pt x="234" y="24"/>
                  </a:lnTo>
                  <a:lnTo>
                    <a:pt x="261" y="5"/>
                  </a:lnTo>
                  <a:lnTo>
                    <a:pt x="289" y="7"/>
                  </a:lnTo>
                  <a:lnTo>
                    <a:pt x="316" y="0"/>
                  </a:lnTo>
                  <a:lnTo>
                    <a:pt x="319" y="16"/>
                  </a:lnTo>
                  <a:lnTo>
                    <a:pt x="314" y="50"/>
                  </a:lnTo>
                  <a:lnTo>
                    <a:pt x="327" y="47"/>
                  </a:lnTo>
                  <a:lnTo>
                    <a:pt x="335" y="31"/>
                  </a:lnTo>
                  <a:lnTo>
                    <a:pt x="358" y="45"/>
                  </a:lnTo>
                  <a:lnTo>
                    <a:pt x="362" y="67"/>
                  </a:lnTo>
                  <a:lnTo>
                    <a:pt x="373" y="103"/>
                  </a:lnTo>
                  <a:lnTo>
                    <a:pt x="373" y="117"/>
                  </a:lnTo>
                  <a:lnTo>
                    <a:pt x="360" y="135"/>
                  </a:lnTo>
                  <a:lnTo>
                    <a:pt x="342" y="143"/>
                  </a:lnTo>
                  <a:lnTo>
                    <a:pt x="291" y="123"/>
                  </a:lnTo>
                  <a:lnTo>
                    <a:pt x="270" y="123"/>
                  </a:lnTo>
                  <a:lnTo>
                    <a:pt x="229" y="123"/>
                  </a:lnTo>
                  <a:lnTo>
                    <a:pt x="199" y="128"/>
                  </a:lnTo>
                  <a:lnTo>
                    <a:pt x="144" y="123"/>
                  </a:lnTo>
                  <a:lnTo>
                    <a:pt x="96" y="125"/>
                  </a:lnTo>
                  <a:lnTo>
                    <a:pt x="73" y="132"/>
                  </a:lnTo>
                  <a:lnTo>
                    <a:pt x="39" y="125"/>
                  </a:lnTo>
                  <a:lnTo>
                    <a:pt x="14" y="121"/>
                  </a:lnTo>
                  <a:lnTo>
                    <a:pt x="5" y="121"/>
                  </a:lnTo>
                </a:path>
              </a:pathLst>
            </a:custGeom>
            <a:solidFill>
              <a:schemeClr val="hlink"/>
            </a:solidFill>
            <a:ln w="3175" cap="rnd">
              <a:solidFill>
                <a:schemeClr val="tx1"/>
              </a:solidFill>
              <a:round/>
              <a:headEnd/>
              <a:tailEnd/>
            </a:ln>
          </p:spPr>
          <p:txBody>
            <a:bodyPr/>
            <a:lstStyle/>
            <a:p>
              <a:endParaRPr lang="en-US"/>
            </a:p>
          </p:txBody>
        </p:sp>
        <p:sp>
          <p:nvSpPr>
            <p:cNvPr id="16412" name="Freeform 25"/>
            <p:cNvSpPr>
              <a:spLocks/>
            </p:cNvSpPr>
            <p:nvPr/>
          </p:nvSpPr>
          <p:spPr bwMode="gray">
            <a:xfrm>
              <a:off x="4272" y="1957"/>
              <a:ext cx="180" cy="216"/>
            </a:xfrm>
            <a:custGeom>
              <a:avLst/>
              <a:gdLst>
                <a:gd name="T0" fmla="*/ 2 w 228"/>
                <a:gd name="T1" fmla="*/ 1 h 303"/>
                <a:gd name="T2" fmla="*/ 2 w 228"/>
                <a:gd name="T3" fmla="*/ 1 h 303"/>
                <a:gd name="T4" fmla="*/ 2 w 228"/>
                <a:gd name="T5" fmla="*/ 1 h 303"/>
                <a:gd name="T6" fmla="*/ 2 w 228"/>
                <a:gd name="T7" fmla="*/ 1 h 303"/>
                <a:gd name="T8" fmla="*/ 0 w 228"/>
                <a:gd name="T9" fmla="*/ 1 h 303"/>
                <a:gd name="T10" fmla="*/ 2 w 228"/>
                <a:gd name="T11" fmla="*/ 1 h 303"/>
                <a:gd name="T12" fmla="*/ 2 w 228"/>
                <a:gd name="T13" fmla="*/ 1 h 303"/>
                <a:gd name="T14" fmla="*/ 2 w 228"/>
                <a:gd name="T15" fmla="*/ 1 h 303"/>
                <a:gd name="T16" fmla="*/ 2 w 228"/>
                <a:gd name="T17" fmla="*/ 1 h 303"/>
                <a:gd name="T18" fmla="*/ 2 w 228"/>
                <a:gd name="T19" fmla="*/ 1 h 303"/>
                <a:gd name="T20" fmla="*/ 2 w 228"/>
                <a:gd name="T21" fmla="*/ 1 h 303"/>
                <a:gd name="T22" fmla="*/ 2 w 228"/>
                <a:gd name="T23" fmla="*/ 1 h 303"/>
                <a:gd name="T24" fmla="*/ 2 w 228"/>
                <a:gd name="T25" fmla="*/ 1 h 303"/>
                <a:gd name="T26" fmla="*/ 2 w 228"/>
                <a:gd name="T27" fmla="*/ 1 h 303"/>
                <a:gd name="T28" fmla="*/ 2 w 228"/>
                <a:gd name="T29" fmla="*/ 1 h 303"/>
                <a:gd name="T30" fmla="*/ 2 w 228"/>
                <a:gd name="T31" fmla="*/ 0 h 303"/>
                <a:gd name="T32" fmla="*/ 2 w 228"/>
                <a:gd name="T33" fmla="*/ 0 h 303"/>
                <a:gd name="T34" fmla="*/ 2 w 228"/>
                <a:gd name="T35" fmla="*/ 1 h 303"/>
                <a:gd name="T36" fmla="*/ 2 w 228"/>
                <a:gd name="T37" fmla="*/ 1 h 303"/>
                <a:gd name="T38" fmla="*/ 2 w 228"/>
                <a:gd name="T39" fmla="*/ 1 h 303"/>
                <a:gd name="T40" fmla="*/ 2 w 228"/>
                <a:gd name="T41" fmla="*/ 1 h 303"/>
                <a:gd name="T42" fmla="*/ 2 w 228"/>
                <a:gd name="T43" fmla="*/ 1 h 303"/>
                <a:gd name="T44" fmla="*/ 2 w 228"/>
                <a:gd name="T45" fmla="*/ 1 h 303"/>
                <a:gd name="T46" fmla="*/ 2 w 228"/>
                <a:gd name="T47" fmla="*/ 1 h 303"/>
                <a:gd name="T48" fmla="*/ 2 w 228"/>
                <a:gd name="T49" fmla="*/ 1 h 303"/>
                <a:gd name="T50" fmla="*/ 2 w 228"/>
                <a:gd name="T51" fmla="*/ 1 h 303"/>
                <a:gd name="T52" fmla="*/ 2 w 228"/>
                <a:gd name="T53" fmla="*/ 1 h 303"/>
                <a:gd name="T54" fmla="*/ 2 w 228"/>
                <a:gd name="T55" fmla="*/ 1 h 303"/>
                <a:gd name="T56" fmla="*/ 2 w 228"/>
                <a:gd name="T57" fmla="*/ 1 h 303"/>
                <a:gd name="T58" fmla="*/ 2 w 228"/>
                <a:gd name="T59" fmla="*/ 1 h 303"/>
                <a:gd name="T60" fmla="*/ 2 w 228"/>
                <a:gd name="T61" fmla="*/ 1 h 303"/>
                <a:gd name="T62" fmla="*/ 2 w 228"/>
                <a:gd name="T63" fmla="*/ 1 h 303"/>
                <a:gd name="T64" fmla="*/ 2 w 228"/>
                <a:gd name="T65" fmla="*/ 1 h 303"/>
                <a:gd name="T66" fmla="*/ 2 w 228"/>
                <a:gd name="T67" fmla="*/ 1 h 303"/>
                <a:gd name="T68" fmla="*/ 2 w 228"/>
                <a:gd name="T69" fmla="*/ 1 h 303"/>
                <a:gd name="T70" fmla="*/ 2 w 228"/>
                <a:gd name="T71" fmla="*/ 1 h 303"/>
                <a:gd name="T72" fmla="*/ 2 w 228"/>
                <a:gd name="T73" fmla="*/ 1 h 303"/>
                <a:gd name="T74" fmla="*/ 2 w 228"/>
                <a:gd name="T75" fmla="*/ 1 h 3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8"/>
                <a:gd name="T115" fmla="*/ 0 h 303"/>
                <a:gd name="T116" fmla="*/ 228 w 228"/>
                <a:gd name="T117" fmla="*/ 303 h 3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8" h="303">
                  <a:moveTo>
                    <a:pt x="11" y="246"/>
                  </a:moveTo>
                  <a:lnTo>
                    <a:pt x="15" y="227"/>
                  </a:lnTo>
                  <a:lnTo>
                    <a:pt x="9" y="211"/>
                  </a:lnTo>
                  <a:lnTo>
                    <a:pt x="2" y="193"/>
                  </a:lnTo>
                  <a:lnTo>
                    <a:pt x="0" y="169"/>
                  </a:lnTo>
                  <a:lnTo>
                    <a:pt x="11" y="144"/>
                  </a:lnTo>
                  <a:lnTo>
                    <a:pt x="32" y="116"/>
                  </a:lnTo>
                  <a:lnTo>
                    <a:pt x="59" y="93"/>
                  </a:lnTo>
                  <a:lnTo>
                    <a:pt x="66" y="93"/>
                  </a:lnTo>
                  <a:lnTo>
                    <a:pt x="84" y="88"/>
                  </a:lnTo>
                  <a:lnTo>
                    <a:pt x="89" y="63"/>
                  </a:lnTo>
                  <a:lnTo>
                    <a:pt x="119" y="60"/>
                  </a:lnTo>
                  <a:lnTo>
                    <a:pt x="145" y="60"/>
                  </a:lnTo>
                  <a:lnTo>
                    <a:pt x="149" y="37"/>
                  </a:lnTo>
                  <a:lnTo>
                    <a:pt x="172" y="25"/>
                  </a:lnTo>
                  <a:lnTo>
                    <a:pt x="188" y="0"/>
                  </a:lnTo>
                  <a:lnTo>
                    <a:pt x="211" y="0"/>
                  </a:lnTo>
                  <a:lnTo>
                    <a:pt x="214" y="28"/>
                  </a:lnTo>
                  <a:lnTo>
                    <a:pt x="211" y="60"/>
                  </a:lnTo>
                  <a:lnTo>
                    <a:pt x="199" y="83"/>
                  </a:lnTo>
                  <a:lnTo>
                    <a:pt x="207" y="100"/>
                  </a:lnTo>
                  <a:lnTo>
                    <a:pt x="227" y="121"/>
                  </a:lnTo>
                  <a:lnTo>
                    <a:pt x="214" y="144"/>
                  </a:lnTo>
                  <a:lnTo>
                    <a:pt x="202" y="169"/>
                  </a:lnTo>
                  <a:lnTo>
                    <a:pt x="191" y="191"/>
                  </a:lnTo>
                  <a:lnTo>
                    <a:pt x="191" y="211"/>
                  </a:lnTo>
                  <a:lnTo>
                    <a:pt x="186" y="234"/>
                  </a:lnTo>
                  <a:lnTo>
                    <a:pt x="176" y="274"/>
                  </a:lnTo>
                  <a:lnTo>
                    <a:pt x="153" y="281"/>
                  </a:lnTo>
                  <a:lnTo>
                    <a:pt x="163" y="302"/>
                  </a:lnTo>
                  <a:lnTo>
                    <a:pt x="122" y="279"/>
                  </a:lnTo>
                  <a:lnTo>
                    <a:pt x="105" y="284"/>
                  </a:lnTo>
                  <a:lnTo>
                    <a:pt x="71" y="279"/>
                  </a:lnTo>
                  <a:lnTo>
                    <a:pt x="78" y="295"/>
                  </a:lnTo>
                  <a:lnTo>
                    <a:pt x="61" y="286"/>
                  </a:lnTo>
                  <a:lnTo>
                    <a:pt x="38" y="272"/>
                  </a:lnTo>
                  <a:lnTo>
                    <a:pt x="18" y="267"/>
                  </a:lnTo>
                  <a:lnTo>
                    <a:pt x="11" y="246"/>
                  </a:lnTo>
                </a:path>
              </a:pathLst>
            </a:custGeom>
            <a:solidFill>
              <a:schemeClr val="hlink"/>
            </a:solidFill>
            <a:ln w="3175" cap="rnd">
              <a:solidFill>
                <a:schemeClr val="tx1"/>
              </a:solidFill>
              <a:round/>
              <a:headEnd/>
              <a:tailEnd/>
            </a:ln>
          </p:spPr>
          <p:txBody>
            <a:bodyPr/>
            <a:lstStyle/>
            <a:p>
              <a:endParaRPr lang="en-US"/>
            </a:p>
          </p:txBody>
        </p:sp>
        <p:sp>
          <p:nvSpPr>
            <p:cNvPr id="16413" name="Freeform 26"/>
            <p:cNvSpPr>
              <a:spLocks/>
            </p:cNvSpPr>
            <p:nvPr/>
          </p:nvSpPr>
          <p:spPr bwMode="gray">
            <a:xfrm>
              <a:off x="4315" y="1862"/>
              <a:ext cx="162" cy="165"/>
            </a:xfrm>
            <a:custGeom>
              <a:avLst/>
              <a:gdLst>
                <a:gd name="T0" fmla="*/ 2 w 208"/>
                <a:gd name="T1" fmla="*/ 1 h 237"/>
                <a:gd name="T2" fmla="*/ 2 w 208"/>
                <a:gd name="T3" fmla="*/ 1 h 237"/>
                <a:gd name="T4" fmla="*/ 2 w 208"/>
                <a:gd name="T5" fmla="*/ 1 h 237"/>
                <a:gd name="T6" fmla="*/ 2 w 208"/>
                <a:gd name="T7" fmla="*/ 1 h 237"/>
                <a:gd name="T8" fmla="*/ 2 w 208"/>
                <a:gd name="T9" fmla="*/ 1 h 237"/>
                <a:gd name="T10" fmla="*/ 2 w 208"/>
                <a:gd name="T11" fmla="*/ 1 h 237"/>
                <a:gd name="T12" fmla="*/ 2 w 208"/>
                <a:gd name="T13" fmla="*/ 1 h 237"/>
                <a:gd name="T14" fmla="*/ 2 w 208"/>
                <a:gd name="T15" fmla="*/ 1 h 237"/>
                <a:gd name="T16" fmla="*/ 2 w 208"/>
                <a:gd name="T17" fmla="*/ 1 h 237"/>
                <a:gd name="T18" fmla="*/ 2 w 208"/>
                <a:gd name="T19" fmla="*/ 1 h 237"/>
                <a:gd name="T20" fmla="*/ 2 w 208"/>
                <a:gd name="T21" fmla="*/ 1 h 237"/>
                <a:gd name="T22" fmla="*/ 2 w 208"/>
                <a:gd name="T23" fmla="*/ 1 h 237"/>
                <a:gd name="T24" fmla="*/ 2 w 208"/>
                <a:gd name="T25" fmla="*/ 1 h 237"/>
                <a:gd name="T26" fmla="*/ 2 w 208"/>
                <a:gd name="T27" fmla="*/ 1 h 237"/>
                <a:gd name="T28" fmla="*/ 2 w 208"/>
                <a:gd name="T29" fmla="*/ 1 h 237"/>
                <a:gd name="T30" fmla="*/ 2 w 208"/>
                <a:gd name="T31" fmla="*/ 1 h 237"/>
                <a:gd name="T32" fmla="*/ 2 w 208"/>
                <a:gd name="T33" fmla="*/ 1 h 237"/>
                <a:gd name="T34" fmla="*/ 2 w 208"/>
                <a:gd name="T35" fmla="*/ 0 h 237"/>
                <a:gd name="T36" fmla="*/ 2 w 208"/>
                <a:gd name="T37" fmla="*/ 1 h 237"/>
                <a:gd name="T38" fmla="*/ 2 w 208"/>
                <a:gd name="T39" fmla="*/ 1 h 237"/>
                <a:gd name="T40" fmla="*/ 2 w 208"/>
                <a:gd name="T41" fmla="*/ 1 h 237"/>
                <a:gd name="T42" fmla="*/ 2 w 208"/>
                <a:gd name="T43" fmla="*/ 1 h 237"/>
                <a:gd name="T44" fmla="*/ 2 w 208"/>
                <a:gd name="T45" fmla="*/ 1 h 237"/>
                <a:gd name="T46" fmla="*/ 2 w 208"/>
                <a:gd name="T47" fmla="*/ 1 h 237"/>
                <a:gd name="T48" fmla="*/ 2 w 208"/>
                <a:gd name="T49" fmla="*/ 1 h 237"/>
                <a:gd name="T50" fmla="*/ 2 w 208"/>
                <a:gd name="T51" fmla="*/ 1 h 237"/>
                <a:gd name="T52" fmla="*/ 2 w 208"/>
                <a:gd name="T53" fmla="*/ 1 h 237"/>
                <a:gd name="T54" fmla="*/ 2 w 208"/>
                <a:gd name="T55" fmla="*/ 1 h 237"/>
                <a:gd name="T56" fmla="*/ 2 w 208"/>
                <a:gd name="T57" fmla="*/ 1 h 237"/>
                <a:gd name="T58" fmla="*/ 2 w 208"/>
                <a:gd name="T59" fmla="*/ 1 h 237"/>
                <a:gd name="T60" fmla="*/ 2 w 208"/>
                <a:gd name="T61" fmla="*/ 1 h 237"/>
                <a:gd name="T62" fmla="*/ 0 w 208"/>
                <a:gd name="T63" fmla="*/ 1 h 237"/>
                <a:gd name="T64" fmla="*/ 2 w 208"/>
                <a:gd name="T65" fmla="*/ 1 h 237"/>
                <a:gd name="T66" fmla="*/ 2 w 208"/>
                <a:gd name="T67" fmla="*/ 1 h 2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8"/>
                <a:gd name="T103" fmla="*/ 0 h 237"/>
                <a:gd name="T104" fmla="*/ 208 w 208"/>
                <a:gd name="T105" fmla="*/ 237 h 2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8" h="237">
                  <a:moveTo>
                    <a:pt x="5" y="232"/>
                  </a:moveTo>
                  <a:lnTo>
                    <a:pt x="25" y="236"/>
                  </a:lnTo>
                  <a:lnTo>
                    <a:pt x="43" y="205"/>
                  </a:lnTo>
                  <a:lnTo>
                    <a:pt x="77" y="205"/>
                  </a:lnTo>
                  <a:lnTo>
                    <a:pt x="98" y="205"/>
                  </a:lnTo>
                  <a:lnTo>
                    <a:pt x="98" y="177"/>
                  </a:lnTo>
                  <a:lnTo>
                    <a:pt x="116" y="168"/>
                  </a:lnTo>
                  <a:lnTo>
                    <a:pt x="130" y="145"/>
                  </a:lnTo>
                  <a:lnTo>
                    <a:pt x="150" y="145"/>
                  </a:lnTo>
                  <a:lnTo>
                    <a:pt x="164" y="164"/>
                  </a:lnTo>
                  <a:lnTo>
                    <a:pt x="178" y="154"/>
                  </a:lnTo>
                  <a:lnTo>
                    <a:pt x="184" y="134"/>
                  </a:lnTo>
                  <a:lnTo>
                    <a:pt x="184" y="116"/>
                  </a:lnTo>
                  <a:lnTo>
                    <a:pt x="171" y="93"/>
                  </a:lnTo>
                  <a:lnTo>
                    <a:pt x="179" y="59"/>
                  </a:lnTo>
                  <a:lnTo>
                    <a:pt x="194" y="43"/>
                  </a:lnTo>
                  <a:lnTo>
                    <a:pt x="207" y="27"/>
                  </a:lnTo>
                  <a:lnTo>
                    <a:pt x="200" y="0"/>
                  </a:lnTo>
                  <a:lnTo>
                    <a:pt x="184" y="2"/>
                  </a:lnTo>
                  <a:lnTo>
                    <a:pt x="153" y="5"/>
                  </a:lnTo>
                  <a:lnTo>
                    <a:pt x="139" y="23"/>
                  </a:lnTo>
                  <a:lnTo>
                    <a:pt x="127" y="45"/>
                  </a:lnTo>
                  <a:lnTo>
                    <a:pt x="111" y="64"/>
                  </a:lnTo>
                  <a:lnTo>
                    <a:pt x="93" y="86"/>
                  </a:lnTo>
                  <a:lnTo>
                    <a:pt x="80" y="104"/>
                  </a:lnTo>
                  <a:lnTo>
                    <a:pt x="66" y="127"/>
                  </a:lnTo>
                  <a:lnTo>
                    <a:pt x="46" y="145"/>
                  </a:lnTo>
                  <a:lnTo>
                    <a:pt x="31" y="164"/>
                  </a:lnTo>
                  <a:lnTo>
                    <a:pt x="20" y="153"/>
                  </a:lnTo>
                  <a:lnTo>
                    <a:pt x="9" y="164"/>
                  </a:lnTo>
                  <a:lnTo>
                    <a:pt x="9" y="182"/>
                  </a:lnTo>
                  <a:lnTo>
                    <a:pt x="0" y="202"/>
                  </a:lnTo>
                  <a:lnTo>
                    <a:pt x="7" y="216"/>
                  </a:lnTo>
                  <a:lnTo>
                    <a:pt x="5" y="232"/>
                  </a:lnTo>
                </a:path>
              </a:pathLst>
            </a:custGeom>
            <a:solidFill>
              <a:schemeClr val="hlink"/>
            </a:solidFill>
            <a:ln w="3175" cap="rnd">
              <a:solidFill>
                <a:schemeClr val="tx1"/>
              </a:solidFill>
              <a:round/>
              <a:headEnd/>
              <a:tailEnd/>
            </a:ln>
          </p:spPr>
          <p:txBody>
            <a:bodyPr/>
            <a:lstStyle/>
            <a:p>
              <a:endParaRPr lang="en-US"/>
            </a:p>
          </p:txBody>
        </p:sp>
        <p:sp>
          <p:nvSpPr>
            <p:cNvPr id="16414" name="Freeform 27"/>
            <p:cNvSpPr>
              <a:spLocks/>
            </p:cNvSpPr>
            <p:nvPr/>
          </p:nvSpPr>
          <p:spPr bwMode="gray">
            <a:xfrm>
              <a:off x="3768" y="1862"/>
              <a:ext cx="200" cy="114"/>
            </a:xfrm>
            <a:custGeom>
              <a:avLst/>
              <a:gdLst>
                <a:gd name="T0" fmla="*/ 0 w 251"/>
                <a:gd name="T1" fmla="*/ 0 h 165"/>
                <a:gd name="T2" fmla="*/ 2 w 251"/>
                <a:gd name="T3" fmla="*/ 1 h 165"/>
                <a:gd name="T4" fmla="*/ 2 w 251"/>
                <a:gd name="T5" fmla="*/ 1 h 165"/>
                <a:gd name="T6" fmla="*/ 2 w 251"/>
                <a:gd name="T7" fmla="*/ 1 h 165"/>
                <a:gd name="T8" fmla="*/ 2 w 251"/>
                <a:gd name="T9" fmla="*/ 0 h 165"/>
                <a:gd name="T10" fmla="*/ 2 w 251"/>
                <a:gd name="T11" fmla="*/ 1 h 165"/>
                <a:gd name="T12" fmla="*/ 2 w 251"/>
                <a:gd name="T13" fmla="*/ 1 h 165"/>
                <a:gd name="T14" fmla="*/ 2 w 251"/>
                <a:gd name="T15" fmla="*/ 1 h 165"/>
                <a:gd name="T16" fmla="*/ 2 w 251"/>
                <a:gd name="T17" fmla="*/ 1 h 165"/>
                <a:gd name="T18" fmla="*/ 2 w 251"/>
                <a:gd name="T19" fmla="*/ 1 h 165"/>
                <a:gd name="T20" fmla="*/ 2 w 251"/>
                <a:gd name="T21" fmla="*/ 1 h 165"/>
                <a:gd name="T22" fmla="*/ 2 w 251"/>
                <a:gd name="T23" fmla="*/ 1 h 165"/>
                <a:gd name="T24" fmla="*/ 2 w 251"/>
                <a:gd name="T25" fmla="*/ 1 h 165"/>
                <a:gd name="T26" fmla="*/ 2 w 251"/>
                <a:gd name="T27" fmla="*/ 1 h 165"/>
                <a:gd name="T28" fmla="*/ 2 w 251"/>
                <a:gd name="T29" fmla="*/ 1 h 165"/>
                <a:gd name="T30" fmla="*/ 2 w 251"/>
                <a:gd name="T31" fmla="*/ 1 h 165"/>
                <a:gd name="T32" fmla="*/ 2 w 251"/>
                <a:gd name="T33" fmla="*/ 1 h 165"/>
                <a:gd name="T34" fmla="*/ 2 w 251"/>
                <a:gd name="T35" fmla="*/ 1 h 165"/>
                <a:gd name="T36" fmla="*/ 2 w 251"/>
                <a:gd name="T37" fmla="*/ 1 h 165"/>
                <a:gd name="T38" fmla="*/ 2 w 251"/>
                <a:gd name="T39" fmla="*/ 1 h 165"/>
                <a:gd name="T40" fmla="*/ 2 w 251"/>
                <a:gd name="T41" fmla="*/ 1 h 165"/>
                <a:gd name="T42" fmla="*/ 2 w 251"/>
                <a:gd name="T43" fmla="*/ 1 h 165"/>
                <a:gd name="T44" fmla="*/ 2 w 251"/>
                <a:gd name="T45" fmla="*/ 1 h 165"/>
                <a:gd name="T46" fmla="*/ 2 w 251"/>
                <a:gd name="T47" fmla="*/ 1 h 165"/>
                <a:gd name="T48" fmla="*/ 2 w 251"/>
                <a:gd name="T49" fmla="*/ 1 h 165"/>
                <a:gd name="T50" fmla="*/ 2 w 251"/>
                <a:gd name="T51" fmla="*/ 1 h 165"/>
                <a:gd name="T52" fmla="*/ 2 w 251"/>
                <a:gd name="T53" fmla="*/ 1 h 165"/>
                <a:gd name="T54" fmla="*/ 2 w 251"/>
                <a:gd name="T55" fmla="*/ 1 h 165"/>
                <a:gd name="T56" fmla="*/ 2 w 251"/>
                <a:gd name="T57" fmla="*/ 1 h 165"/>
                <a:gd name="T58" fmla="*/ 2 w 251"/>
                <a:gd name="T59" fmla="*/ 1 h 165"/>
                <a:gd name="T60" fmla="*/ 2 w 251"/>
                <a:gd name="T61" fmla="*/ 1 h 165"/>
                <a:gd name="T62" fmla="*/ 2 w 251"/>
                <a:gd name="T63" fmla="*/ 1 h 165"/>
                <a:gd name="T64" fmla="*/ 2 w 251"/>
                <a:gd name="T65" fmla="*/ 1 h 165"/>
                <a:gd name="T66" fmla="*/ 2 w 251"/>
                <a:gd name="T67" fmla="*/ 1 h 165"/>
                <a:gd name="T68" fmla="*/ 2 w 251"/>
                <a:gd name="T69" fmla="*/ 1 h 165"/>
                <a:gd name="T70" fmla="*/ 0 w 251"/>
                <a:gd name="T71" fmla="*/ 0 h 16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51"/>
                <a:gd name="T109" fmla="*/ 0 h 165"/>
                <a:gd name="T110" fmla="*/ 251 w 251"/>
                <a:gd name="T111" fmla="*/ 165 h 16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51" h="165">
                  <a:moveTo>
                    <a:pt x="0" y="0"/>
                  </a:moveTo>
                  <a:lnTo>
                    <a:pt x="20" y="13"/>
                  </a:lnTo>
                  <a:lnTo>
                    <a:pt x="45" y="8"/>
                  </a:lnTo>
                  <a:lnTo>
                    <a:pt x="65" y="8"/>
                  </a:lnTo>
                  <a:lnTo>
                    <a:pt x="80" y="0"/>
                  </a:lnTo>
                  <a:lnTo>
                    <a:pt x="104" y="5"/>
                  </a:lnTo>
                  <a:lnTo>
                    <a:pt x="107" y="24"/>
                  </a:lnTo>
                  <a:lnTo>
                    <a:pt x="125" y="40"/>
                  </a:lnTo>
                  <a:lnTo>
                    <a:pt x="164" y="61"/>
                  </a:lnTo>
                  <a:lnTo>
                    <a:pt x="188" y="61"/>
                  </a:lnTo>
                  <a:lnTo>
                    <a:pt x="224" y="58"/>
                  </a:lnTo>
                  <a:lnTo>
                    <a:pt x="229" y="76"/>
                  </a:lnTo>
                  <a:lnTo>
                    <a:pt x="236" y="95"/>
                  </a:lnTo>
                  <a:lnTo>
                    <a:pt x="247" y="106"/>
                  </a:lnTo>
                  <a:lnTo>
                    <a:pt x="250" y="112"/>
                  </a:lnTo>
                  <a:lnTo>
                    <a:pt x="234" y="132"/>
                  </a:lnTo>
                  <a:lnTo>
                    <a:pt x="211" y="143"/>
                  </a:lnTo>
                  <a:lnTo>
                    <a:pt x="198" y="164"/>
                  </a:lnTo>
                  <a:lnTo>
                    <a:pt x="182" y="164"/>
                  </a:lnTo>
                  <a:lnTo>
                    <a:pt x="164" y="151"/>
                  </a:lnTo>
                  <a:lnTo>
                    <a:pt x="145" y="143"/>
                  </a:lnTo>
                  <a:lnTo>
                    <a:pt x="136" y="126"/>
                  </a:lnTo>
                  <a:lnTo>
                    <a:pt x="125" y="126"/>
                  </a:lnTo>
                  <a:lnTo>
                    <a:pt x="120" y="140"/>
                  </a:lnTo>
                  <a:lnTo>
                    <a:pt x="99" y="121"/>
                  </a:lnTo>
                  <a:lnTo>
                    <a:pt x="84" y="106"/>
                  </a:lnTo>
                  <a:lnTo>
                    <a:pt x="63" y="98"/>
                  </a:lnTo>
                  <a:lnTo>
                    <a:pt x="47" y="85"/>
                  </a:lnTo>
                  <a:lnTo>
                    <a:pt x="36" y="92"/>
                  </a:lnTo>
                  <a:lnTo>
                    <a:pt x="29" y="92"/>
                  </a:lnTo>
                  <a:lnTo>
                    <a:pt x="18" y="81"/>
                  </a:lnTo>
                  <a:lnTo>
                    <a:pt x="27" y="63"/>
                  </a:lnTo>
                  <a:lnTo>
                    <a:pt x="23" y="45"/>
                  </a:lnTo>
                  <a:lnTo>
                    <a:pt x="11" y="29"/>
                  </a:lnTo>
                  <a:lnTo>
                    <a:pt x="5" y="16"/>
                  </a:lnTo>
                  <a:lnTo>
                    <a:pt x="0" y="0"/>
                  </a:lnTo>
                </a:path>
              </a:pathLst>
            </a:custGeom>
            <a:solidFill>
              <a:schemeClr val="hlink"/>
            </a:solidFill>
            <a:ln w="3175" cap="rnd">
              <a:solidFill>
                <a:schemeClr val="tx1"/>
              </a:solidFill>
              <a:round/>
              <a:headEnd/>
              <a:tailEnd/>
            </a:ln>
          </p:spPr>
          <p:txBody>
            <a:bodyPr/>
            <a:lstStyle/>
            <a:p>
              <a:endParaRPr lang="en-US"/>
            </a:p>
          </p:txBody>
        </p:sp>
        <p:sp>
          <p:nvSpPr>
            <p:cNvPr id="16415" name="Freeform 28"/>
            <p:cNvSpPr>
              <a:spLocks/>
            </p:cNvSpPr>
            <p:nvPr/>
          </p:nvSpPr>
          <p:spPr bwMode="gray">
            <a:xfrm>
              <a:off x="3954" y="1748"/>
              <a:ext cx="585" cy="393"/>
            </a:xfrm>
            <a:custGeom>
              <a:avLst/>
              <a:gdLst>
                <a:gd name="T0" fmla="*/ 2 w 738"/>
                <a:gd name="T1" fmla="*/ 1 h 556"/>
                <a:gd name="T2" fmla="*/ 2 w 738"/>
                <a:gd name="T3" fmla="*/ 1 h 556"/>
                <a:gd name="T4" fmla="*/ 2 w 738"/>
                <a:gd name="T5" fmla="*/ 1 h 556"/>
                <a:gd name="T6" fmla="*/ 2 w 738"/>
                <a:gd name="T7" fmla="*/ 1 h 556"/>
                <a:gd name="T8" fmla="*/ 2 w 738"/>
                <a:gd name="T9" fmla="*/ 1 h 556"/>
                <a:gd name="T10" fmla="*/ 2 w 738"/>
                <a:gd name="T11" fmla="*/ 1 h 556"/>
                <a:gd name="T12" fmla="*/ 2 w 738"/>
                <a:gd name="T13" fmla="*/ 1 h 556"/>
                <a:gd name="T14" fmla="*/ 2 w 738"/>
                <a:gd name="T15" fmla="*/ 1 h 556"/>
                <a:gd name="T16" fmla="*/ 2 w 738"/>
                <a:gd name="T17" fmla="*/ 1 h 556"/>
                <a:gd name="T18" fmla="*/ 2 w 738"/>
                <a:gd name="T19" fmla="*/ 1 h 556"/>
                <a:gd name="T20" fmla="*/ 2 w 738"/>
                <a:gd name="T21" fmla="*/ 1 h 556"/>
                <a:gd name="T22" fmla="*/ 2 w 738"/>
                <a:gd name="T23" fmla="*/ 1 h 556"/>
                <a:gd name="T24" fmla="*/ 2 w 738"/>
                <a:gd name="T25" fmla="*/ 1 h 556"/>
                <a:gd name="T26" fmla="*/ 2 w 738"/>
                <a:gd name="T27" fmla="*/ 1 h 556"/>
                <a:gd name="T28" fmla="*/ 2 w 738"/>
                <a:gd name="T29" fmla="*/ 1 h 556"/>
                <a:gd name="T30" fmla="*/ 2 w 738"/>
                <a:gd name="T31" fmla="*/ 1 h 556"/>
                <a:gd name="T32" fmla="*/ 2 w 738"/>
                <a:gd name="T33" fmla="*/ 1 h 556"/>
                <a:gd name="T34" fmla="*/ 2 w 738"/>
                <a:gd name="T35" fmla="*/ 1 h 556"/>
                <a:gd name="T36" fmla="*/ 2 w 738"/>
                <a:gd name="T37" fmla="*/ 1 h 556"/>
                <a:gd name="T38" fmla="*/ 2 w 738"/>
                <a:gd name="T39" fmla="*/ 1 h 556"/>
                <a:gd name="T40" fmla="*/ 2 w 738"/>
                <a:gd name="T41" fmla="*/ 1 h 556"/>
                <a:gd name="T42" fmla="*/ 2 w 738"/>
                <a:gd name="T43" fmla="*/ 1 h 556"/>
                <a:gd name="T44" fmla="*/ 2 w 738"/>
                <a:gd name="T45" fmla="*/ 1 h 556"/>
                <a:gd name="T46" fmla="*/ 2 w 738"/>
                <a:gd name="T47" fmla="*/ 1 h 556"/>
                <a:gd name="T48" fmla="*/ 2 w 738"/>
                <a:gd name="T49" fmla="*/ 1 h 556"/>
                <a:gd name="T50" fmla="*/ 2 w 738"/>
                <a:gd name="T51" fmla="*/ 1 h 556"/>
                <a:gd name="T52" fmla="*/ 2 w 738"/>
                <a:gd name="T53" fmla="*/ 1 h 556"/>
                <a:gd name="T54" fmla="*/ 2 w 738"/>
                <a:gd name="T55" fmla="*/ 1 h 556"/>
                <a:gd name="T56" fmla="*/ 2 w 738"/>
                <a:gd name="T57" fmla="*/ 1 h 556"/>
                <a:gd name="T58" fmla="*/ 2 w 738"/>
                <a:gd name="T59" fmla="*/ 1 h 556"/>
                <a:gd name="T60" fmla="*/ 2 w 738"/>
                <a:gd name="T61" fmla="*/ 0 h 556"/>
                <a:gd name="T62" fmla="*/ 2 w 738"/>
                <a:gd name="T63" fmla="*/ 1 h 556"/>
                <a:gd name="T64" fmla="*/ 2 w 738"/>
                <a:gd name="T65" fmla="*/ 1 h 556"/>
                <a:gd name="T66" fmla="*/ 2 w 738"/>
                <a:gd name="T67" fmla="*/ 1 h 556"/>
                <a:gd name="T68" fmla="*/ 2 w 738"/>
                <a:gd name="T69" fmla="*/ 1 h 556"/>
                <a:gd name="T70" fmla="*/ 2 w 738"/>
                <a:gd name="T71" fmla="*/ 1 h 556"/>
                <a:gd name="T72" fmla="*/ 2 w 738"/>
                <a:gd name="T73" fmla="*/ 1 h 556"/>
                <a:gd name="T74" fmla="*/ 2 w 738"/>
                <a:gd name="T75" fmla="*/ 1 h 556"/>
                <a:gd name="T76" fmla="*/ 2 w 738"/>
                <a:gd name="T77" fmla="*/ 1 h 556"/>
                <a:gd name="T78" fmla="*/ 2 w 738"/>
                <a:gd name="T79" fmla="*/ 1 h 556"/>
                <a:gd name="T80" fmla="*/ 2 w 738"/>
                <a:gd name="T81" fmla="*/ 1 h 556"/>
                <a:gd name="T82" fmla="*/ 2 w 738"/>
                <a:gd name="T83" fmla="*/ 1 h 556"/>
                <a:gd name="T84" fmla="*/ 2 w 738"/>
                <a:gd name="T85" fmla="*/ 1 h 556"/>
                <a:gd name="T86" fmla="*/ 2 w 738"/>
                <a:gd name="T87" fmla="*/ 1 h 556"/>
                <a:gd name="T88" fmla="*/ 2 w 738"/>
                <a:gd name="T89" fmla="*/ 1 h 556"/>
                <a:gd name="T90" fmla="*/ 2 w 738"/>
                <a:gd name="T91" fmla="*/ 1 h 556"/>
                <a:gd name="T92" fmla="*/ 0 w 738"/>
                <a:gd name="T93" fmla="*/ 1 h 556"/>
                <a:gd name="T94" fmla="*/ 2 w 738"/>
                <a:gd name="T95" fmla="*/ 1 h 5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38"/>
                <a:gd name="T145" fmla="*/ 0 h 556"/>
                <a:gd name="T146" fmla="*/ 738 w 738"/>
                <a:gd name="T147" fmla="*/ 556 h 5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38" h="556">
                  <a:moveTo>
                    <a:pt x="21" y="278"/>
                  </a:moveTo>
                  <a:lnTo>
                    <a:pt x="23" y="305"/>
                  </a:lnTo>
                  <a:lnTo>
                    <a:pt x="26" y="319"/>
                  </a:lnTo>
                  <a:lnTo>
                    <a:pt x="28" y="340"/>
                  </a:lnTo>
                  <a:lnTo>
                    <a:pt x="30" y="358"/>
                  </a:lnTo>
                  <a:lnTo>
                    <a:pt x="55" y="360"/>
                  </a:lnTo>
                  <a:lnTo>
                    <a:pt x="51" y="340"/>
                  </a:lnTo>
                  <a:lnTo>
                    <a:pt x="67" y="312"/>
                  </a:lnTo>
                  <a:lnTo>
                    <a:pt x="87" y="326"/>
                  </a:lnTo>
                  <a:lnTo>
                    <a:pt x="121" y="326"/>
                  </a:lnTo>
                  <a:lnTo>
                    <a:pt x="184" y="330"/>
                  </a:lnTo>
                  <a:lnTo>
                    <a:pt x="211" y="340"/>
                  </a:lnTo>
                  <a:lnTo>
                    <a:pt x="221" y="345"/>
                  </a:lnTo>
                  <a:lnTo>
                    <a:pt x="252" y="324"/>
                  </a:lnTo>
                  <a:lnTo>
                    <a:pt x="271" y="307"/>
                  </a:lnTo>
                  <a:lnTo>
                    <a:pt x="303" y="312"/>
                  </a:lnTo>
                  <a:lnTo>
                    <a:pt x="336" y="305"/>
                  </a:lnTo>
                  <a:lnTo>
                    <a:pt x="333" y="324"/>
                  </a:lnTo>
                  <a:lnTo>
                    <a:pt x="328" y="345"/>
                  </a:lnTo>
                  <a:lnTo>
                    <a:pt x="333" y="354"/>
                  </a:lnTo>
                  <a:lnTo>
                    <a:pt x="347" y="335"/>
                  </a:lnTo>
                  <a:lnTo>
                    <a:pt x="374" y="363"/>
                  </a:lnTo>
                  <a:lnTo>
                    <a:pt x="383" y="382"/>
                  </a:lnTo>
                  <a:lnTo>
                    <a:pt x="388" y="405"/>
                  </a:lnTo>
                  <a:lnTo>
                    <a:pt x="385" y="430"/>
                  </a:lnTo>
                  <a:lnTo>
                    <a:pt x="367" y="446"/>
                  </a:lnTo>
                  <a:lnTo>
                    <a:pt x="349" y="461"/>
                  </a:lnTo>
                  <a:lnTo>
                    <a:pt x="336" y="469"/>
                  </a:lnTo>
                  <a:lnTo>
                    <a:pt x="324" y="486"/>
                  </a:lnTo>
                  <a:lnTo>
                    <a:pt x="316" y="525"/>
                  </a:lnTo>
                  <a:lnTo>
                    <a:pt x="314" y="537"/>
                  </a:lnTo>
                  <a:lnTo>
                    <a:pt x="336" y="545"/>
                  </a:lnTo>
                  <a:lnTo>
                    <a:pt x="354" y="555"/>
                  </a:lnTo>
                  <a:lnTo>
                    <a:pt x="374" y="539"/>
                  </a:lnTo>
                  <a:lnTo>
                    <a:pt x="385" y="527"/>
                  </a:lnTo>
                  <a:lnTo>
                    <a:pt x="418" y="542"/>
                  </a:lnTo>
                  <a:lnTo>
                    <a:pt x="420" y="515"/>
                  </a:lnTo>
                  <a:lnTo>
                    <a:pt x="411" y="495"/>
                  </a:lnTo>
                  <a:lnTo>
                    <a:pt x="406" y="467"/>
                  </a:lnTo>
                  <a:lnTo>
                    <a:pt x="431" y="433"/>
                  </a:lnTo>
                  <a:lnTo>
                    <a:pt x="454" y="398"/>
                  </a:lnTo>
                  <a:lnTo>
                    <a:pt x="466" y="386"/>
                  </a:lnTo>
                  <a:lnTo>
                    <a:pt x="457" y="360"/>
                  </a:lnTo>
                  <a:lnTo>
                    <a:pt x="468" y="342"/>
                  </a:lnTo>
                  <a:lnTo>
                    <a:pt x="468" y="314"/>
                  </a:lnTo>
                  <a:lnTo>
                    <a:pt x="480" y="310"/>
                  </a:lnTo>
                  <a:lnTo>
                    <a:pt x="493" y="319"/>
                  </a:lnTo>
                  <a:lnTo>
                    <a:pt x="531" y="271"/>
                  </a:lnTo>
                  <a:lnTo>
                    <a:pt x="567" y="233"/>
                  </a:lnTo>
                  <a:lnTo>
                    <a:pt x="583" y="201"/>
                  </a:lnTo>
                  <a:lnTo>
                    <a:pt x="603" y="157"/>
                  </a:lnTo>
                  <a:lnTo>
                    <a:pt x="645" y="152"/>
                  </a:lnTo>
                  <a:lnTo>
                    <a:pt x="659" y="134"/>
                  </a:lnTo>
                  <a:lnTo>
                    <a:pt x="675" y="118"/>
                  </a:lnTo>
                  <a:lnTo>
                    <a:pt x="691" y="118"/>
                  </a:lnTo>
                  <a:lnTo>
                    <a:pt x="703" y="99"/>
                  </a:lnTo>
                  <a:lnTo>
                    <a:pt x="723" y="99"/>
                  </a:lnTo>
                  <a:lnTo>
                    <a:pt x="737" y="83"/>
                  </a:lnTo>
                  <a:lnTo>
                    <a:pt x="732" y="65"/>
                  </a:lnTo>
                  <a:lnTo>
                    <a:pt x="723" y="48"/>
                  </a:lnTo>
                  <a:lnTo>
                    <a:pt x="714" y="21"/>
                  </a:lnTo>
                  <a:lnTo>
                    <a:pt x="698" y="0"/>
                  </a:lnTo>
                  <a:lnTo>
                    <a:pt x="683" y="0"/>
                  </a:lnTo>
                  <a:lnTo>
                    <a:pt x="668" y="5"/>
                  </a:lnTo>
                  <a:lnTo>
                    <a:pt x="654" y="18"/>
                  </a:lnTo>
                  <a:lnTo>
                    <a:pt x="652" y="41"/>
                  </a:lnTo>
                  <a:lnTo>
                    <a:pt x="629" y="44"/>
                  </a:lnTo>
                  <a:lnTo>
                    <a:pt x="601" y="65"/>
                  </a:lnTo>
                  <a:lnTo>
                    <a:pt x="572" y="76"/>
                  </a:lnTo>
                  <a:lnTo>
                    <a:pt x="553" y="86"/>
                  </a:lnTo>
                  <a:lnTo>
                    <a:pt x="534" y="102"/>
                  </a:lnTo>
                  <a:lnTo>
                    <a:pt x="528" y="144"/>
                  </a:lnTo>
                  <a:lnTo>
                    <a:pt x="511" y="160"/>
                  </a:lnTo>
                  <a:lnTo>
                    <a:pt x="487" y="175"/>
                  </a:lnTo>
                  <a:lnTo>
                    <a:pt x="447" y="173"/>
                  </a:lnTo>
                  <a:lnTo>
                    <a:pt x="441" y="175"/>
                  </a:lnTo>
                  <a:lnTo>
                    <a:pt x="411" y="183"/>
                  </a:lnTo>
                  <a:lnTo>
                    <a:pt x="390" y="175"/>
                  </a:lnTo>
                  <a:lnTo>
                    <a:pt x="385" y="148"/>
                  </a:lnTo>
                  <a:lnTo>
                    <a:pt x="372" y="164"/>
                  </a:lnTo>
                  <a:lnTo>
                    <a:pt x="351" y="169"/>
                  </a:lnTo>
                  <a:lnTo>
                    <a:pt x="336" y="183"/>
                  </a:lnTo>
                  <a:lnTo>
                    <a:pt x="310" y="180"/>
                  </a:lnTo>
                  <a:lnTo>
                    <a:pt x="293" y="185"/>
                  </a:lnTo>
                  <a:lnTo>
                    <a:pt x="275" y="190"/>
                  </a:lnTo>
                  <a:lnTo>
                    <a:pt x="267" y="197"/>
                  </a:lnTo>
                  <a:lnTo>
                    <a:pt x="229" y="201"/>
                  </a:lnTo>
                  <a:lnTo>
                    <a:pt x="202" y="198"/>
                  </a:lnTo>
                  <a:lnTo>
                    <a:pt x="165" y="210"/>
                  </a:lnTo>
                  <a:lnTo>
                    <a:pt x="118" y="225"/>
                  </a:lnTo>
                  <a:lnTo>
                    <a:pt x="90" y="206"/>
                  </a:lnTo>
                  <a:lnTo>
                    <a:pt x="67" y="203"/>
                  </a:lnTo>
                  <a:lnTo>
                    <a:pt x="28" y="220"/>
                  </a:lnTo>
                  <a:lnTo>
                    <a:pt x="0" y="218"/>
                  </a:lnTo>
                  <a:lnTo>
                    <a:pt x="5" y="243"/>
                  </a:lnTo>
                  <a:lnTo>
                    <a:pt x="21" y="278"/>
                  </a:lnTo>
                </a:path>
              </a:pathLst>
            </a:custGeom>
            <a:solidFill>
              <a:schemeClr val="hlink"/>
            </a:solidFill>
            <a:ln w="3175" cap="rnd">
              <a:solidFill>
                <a:schemeClr val="tx1"/>
              </a:solidFill>
              <a:round/>
              <a:headEnd/>
              <a:tailEnd/>
            </a:ln>
          </p:spPr>
          <p:txBody>
            <a:bodyPr/>
            <a:lstStyle/>
            <a:p>
              <a:endParaRPr lang="en-US"/>
            </a:p>
          </p:txBody>
        </p:sp>
        <p:sp>
          <p:nvSpPr>
            <p:cNvPr id="16416" name="Freeform 29"/>
            <p:cNvSpPr>
              <a:spLocks/>
            </p:cNvSpPr>
            <p:nvPr/>
          </p:nvSpPr>
          <p:spPr bwMode="gray">
            <a:xfrm>
              <a:off x="3584" y="1919"/>
              <a:ext cx="332" cy="507"/>
            </a:xfrm>
            <a:custGeom>
              <a:avLst/>
              <a:gdLst>
                <a:gd name="T0" fmla="*/ 2 w 419"/>
                <a:gd name="T1" fmla="*/ 1 h 721"/>
                <a:gd name="T2" fmla="*/ 2 w 419"/>
                <a:gd name="T3" fmla="*/ 1 h 721"/>
                <a:gd name="T4" fmla="*/ 2 w 419"/>
                <a:gd name="T5" fmla="*/ 1 h 721"/>
                <a:gd name="T6" fmla="*/ 2 w 419"/>
                <a:gd name="T7" fmla="*/ 1 h 721"/>
                <a:gd name="T8" fmla="*/ 2 w 419"/>
                <a:gd name="T9" fmla="*/ 1 h 721"/>
                <a:gd name="T10" fmla="*/ 2 w 419"/>
                <a:gd name="T11" fmla="*/ 1 h 721"/>
                <a:gd name="T12" fmla="*/ 2 w 419"/>
                <a:gd name="T13" fmla="*/ 1 h 721"/>
                <a:gd name="T14" fmla="*/ 2 w 419"/>
                <a:gd name="T15" fmla="*/ 1 h 721"/>
                <a:gd name="T16" fmla="*/ 2 w 419"/>
                <a:gd name="T17" fmla="*/ 1 h 721"/>
                <a:gd name="T18" fmla="*/ 2 w 419"/>
                <a:gd name="T19" fmla="*/ 1 h 721"/>
                <a:gd name="T20" fmla="*/ 2 w 419"/>
                <a:gd name="T21" fmla="*/ 1 h 721"/>
                <a:gd name="T22" fmla="*/ 2 w 419"/>
                <a:gd name="T23" fmla="*/ 1 h 721"/>
                <a:gd name="T24" fmla="*/ 2 w 419"/>
                <a:gd name="T25" fmla="*/ 1 h 721"/>
                <a:gd name="T26" fmla="*/ 2 w 419"/>
                <a:gd name="T27" fmla="*/ 1 h 721"/>
                <a:gd name="T28" fmla="*/ 2 w 419"/>
                <a:gd name="T29" fmla="*/ 1 h 721"/>
                <a:gd name="T30" fmla="*/ 2 w 419"/>
                <a:gd name="T31" fmla="*/ 1 h 721"/>
                <a:gd name="T32" fmla="*/ 2 w 419"/>
                <a:gd name="T33" fmla="*/ 1 h 721"/>
                <a:gd name="T34" fmla="*/ 2 w 419"/>
                <a:gd name="T35" fmla="*/ 1 h 721"/>
                <a:gd name="T36" fmla="*/ 2 w 419"/>
                <a:gd name="T37" fmla="*/ 1 h 721"/>
                <a:gd name="T38" fmla="*/ 2 w 419"/>
                <a:gd name="T39" fmla="*/ 1 h 721"/>
                <a:gd name="T40" fmla="*/ 2 w 419"/>
                <a:gd name="T41" fmla="*/ 1 h 721"/>
                <a:gd name="T42" fmla="*/ 2 w 419"/>
                <a:gd name="T43" fmla="*/ 1 h 721"/>
                <a:gd name="T44" fmla="*/ 2 w 419"/>
                <a:gd name="T45" fmla="*/ 1 h 721"/>
                <a:gd name="T46" fmla="*/ 2 w 419"/>
                <a:gd name="T47" fmla="*/ 1 h 721"/>
                <a:gd name="T48" fmla="*/ 2 w 419"/>
                <a:gd name="T49" fmla="*/ 1 h 721"/>
                <a:gd name="T50" fmla="*/ 2 w 419"/>
                <a:gd name="T51" fmla="*/ 1 h 721"/>
                <a:gd name="T52" fmla="*/ 2 w 419"/>
                <a:gd name="T53" fmla="*/ 1 h 721"/>
                <a:gd name="T54" fmla="*/ 2 w 419"/>
                <a:gd name="T55" fmla="*/ 1 h 721"/>
                <a:gd name="T56" fmla="*/ 2 w 419"/>
                <a:gd name="T57" fmla="*/ 1 h 721"/>
                <a:gd name="T58" fmla="*/ 2 w 419"/>
                <a:gd name="T59" fmla="*/ 1 h 721"/>
                <a:gd name="T60" fmla="*/ 2 w 419"/>
                <a:gd name="T61" fmla="*/ 1 h 721"/>
                <a:gd name="T62" fmla="*/ 2 w 419"/>
                <a:gd name="T63" fmla="*/ 1 h 721"/>
                <a:gd name="T64" fmla="*/ 2 w 419"/>
                <a:gd name="T65" fmla="*/ 1 h 721"/>
                <a:gd name="T66" fmla="*/ 2 w 419"/>
                <a:gd name="T67" fmla="*/ 1 h 721"/>
                <a:gd name="T68" fmla="*/ 2 w 419"/>
                <a:gd name="T69" fmla="*/ 1 h 721"/>
                <a:gd name="T70" fmla="*/ 2 w 419"/>
                <a:gd name="T71" fmla="*/ 1 h 721"/>
                <a:gd name="T72" fmla="*/ 2 w 419"/>
                <a:gd name="T73" fmla="*/ 1 h 721"/>
                <a:gd name="T74" fmla="*/ 0 w 419"/>
                <a:gd name="T75" fmla="*/ 1 h 721"/>
                <a:gd name="T76" fmla="*/ 2 w 419"/>
                <a:gd name="T77" fmla="*/ 1 h 721"/>
                <a:gd name="T78" fmla="*/ 2 w 419"/>
                <a:gd name="T79" fmla="*/ 1 h 721"/>
                <a:gd name="T80" fmla="*/ 2 w 419"/>
                <a:gd name="T81" fmla="*/ 1 h 721"/>
                <a:gd name="T82" fmla="*/ 2 w 419"/>
                <a:gd name="T83" fmla="*/ 1 h 721"/>
                <a:gd name="T84" fmla="*/ 2 w 419"/>
                <a:gd name="T85" fmla="*/ 1 h 721"/>
                <a:gd name="T86" fmla="*/ 2 w 419"/>
                <a:gd name="T87" fmla="*/ 1 h 721"/>
                <a:gd name="T88" fmla="*/ 2 w 419"/>
                <a:gd name="T89" fmla="*/ 1 h 721"/>
                <a:gd name="T90" fmla="*/ 2 w 419"/>
                <a:gd name="T91" fmla="*/ 1 h 721"/>
                <a:gd name="T92" fmla="*/ 2 w 419"/>
                <a:gd name="T93" fmla="*/ 1 h 721"/>
                <a:gd name="T94" fmla="*/ 2 w 419"/>
                <a:gd name="T95" fmla="*/ 1 h 721"/>
                <a:gd name="T96" fmla="*/ 2 w 419"/>
                <a:gd name="T97" fmla="*/ 1 h 721"/>
                <a:gd name="T98" fmla="*/ 2 w 419"/>
                <a:gd name="T99" fmla="*/ 1 h 721"/>
                <a:gd name="T100" fmla="*/ 2 w 419"/>
                <a:gd name="T101" fmla="*/ 1 h 721"/>
                <a:gd name="T102" fmla="*/ 2 w 419"/>
                <a:gd name="T103" fmla="*/ 0 h 72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9"/>
                <a:gd name="T157" fmla="*/ 0 h 721"/>
                <a:gd name="T158" fmla="*/ 419 w 419"/>
                <a:gd name="T159" fmla="*/ 721 h 72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9" h="721">
                  <a:moveTo>
                    <a:pt x="258" y="3"/>
                  </a:moveTo>
                  <a:lnTo>
                    <a:pt x="258" y="23"/>
                  </a:lnTo>
                  <a:lnTo>
                    <a:pt x="283" y="34"/>
                  </a:lnTo>
                  <a:lnTo>
                    <a:pt x="297" y="41"/>
                  </a:lnTo>
                  <a:lnTo>
                    <a:pt x="286" y="55"/>
                  </a:lnTo>
                  <a:lnTo>
                    <a:pt x="267" y="69"/>
                  </a:lnTo>
                  <a:lnTo>
                    <a:pt x="242" y="85"/>
                  </a:lnTo>
                  <a:lnTo>
                    <a:pt x="244" y="103"/>
                  </a:lnTo>
                  <a:lnTo>
                    <a:pt x="263" y="121"/>
                  </a:lnTo>
                  <a:lnTo>
                    <a:pt x="286" y="137"/>
                  </a:lnTo>
                  <a:lnTo>
                    <a:pt x="299" y="155"/>
                  </a:lnTo>
                  <a:lnTo>
                    <a:pt x="317" y="163"/>
                  </a:lnTo>
                  <a:lnTo>
                    <a:pt x="335" y="165"/>
                  </a:lnTo>
                  <a:lnTo>
                    <a:pt x="345" y="188"/>
                  </a:lnTo>
                  <a:lnTo>
                    <a:pt x="338" y="194"/>
                  </a:lnTo>
                  <a:lnTo>
                    <a:pt x="309" y="192"/>
                  </a:lnTo>
                  <a:lnTo>
                    <a:pt x="289" y="220"/>
                  </a:lnTo>
                  <a:lnTo>
                    <a:pt x="294" y="233"/>
                  </a:lnTo>
                  <a:lnTo>
                    <a:pt x="276" y="238"/>
                  </a:lnTo>
                  <a:lnTo>
                    <a:pt x="255" y="266"/>
                  </a:lnTo>
                  <a:lnTo>
                    <a:pt x="255" y="281"/>
                  </a:lnTo>
                  <a:lnTo>
                    <a:pt x="276" y="300"/>
                  </a:lnTo>
                  <a:lnTo>
                    <a:pt x="297" y="309"/>
                  </a:lnTo>
                  <a:lnTo>
                    <a:pt x="309" y="327"/>
                  </a:lnTo>
                  <a:lnTo>
                    <a:pt x="331" y="341"/>
                  </a:lnTo>
                  <a:lnTo>
                    <a:pt x="351" y="348"/>
                  </a:lnTo>
                  <a:lnTo>
                    <a:pt x="372" y="364"/>
                  </a:lnTo>
                  <a:lnTo>
                    <a:pt x="358" y="380"/>
                  </a:lnTo>
                  <a:lnTo>
                    <a:pt x="343" y="395"/>
                  </a:lnTo>
                  <a:lnTo>
                    <a:pt x="340" y="418"/>
                  </a:lnTo>
                  <a:lnTo>
                    <a:pt x="361" y="434"/>
                  </a:lnTo>
                  <a:lnTo>
                    <a:pt x="374" y="462"/>
                  </a:lnTo>
                  <a:lnTo>
                    <a:pt x="379" y="491"/>
                  </a:lnTo>
                  <a:lnTo>
                    <a:pt x="397" y="519"/>
                  </a:lnTo>
                  <a:lnTo>
                    <a:pt x="388" y="532"/>
                  </a:lnTo>
                  <a:lnTo>
                    <a:pt x="384" y="567"/>
                  </a:lnTo>
                  <a:lnTo>
                    <a:pt x="397" y="599"/>
                  </a:lnTo>
                  <a:lnTo>
                    <a:pt x="400" y="627"/>
                  </a:lnTo>
                  <a:lnTo>
                    <a:pt x="397" y="640"/>
                  </a:lnTo>
                  <a:lnTo>
                    <a:pt x="408" y="672"/>
                  </a:lnTo>
                  <a:lnTo>
                    <a:pt x="418" y="692"/>
                  </a:lnTo>
                  <a:lnTo>
                    <a:pt x="408" y="702"/>
                  </a:lnTo>
                  <a:lnTo>
                    <a:pt x="381" y="718"/>
                  </a:lnTo>
                  <a:lnTo>
                    <a:pt x="374" y="695"/>
                  </a:lnTo>
                  <a:lnTo>
                    <a:pt x="368" y="713"/>
                  </a:lnTo>
                  <a:lnTo>
                    <a:pt x="354" y="700"/>
                  </a:lnTo>
                  <a:lnTo>
                    <a:pt x="331" y="713"/>
                  </a:lnTo>
                  <a:lnTo>
                    <a:pt x="333" y="681"/>
                  </a:lnTo>
                  <a:lnTo>
                    <a:pt x="320" y="686"/>
                  </a:lnTo>
                  <a:lnTo>
                    <a:pt x="309" y="700"/>
                  </a:lnTo>
                  <a:lnTo>
                    <a:pt x="310" y="720"/>
                  </a:lnTo>
                  <a:lnTo>
                    <a:pt x="299" y="720"/>
                  </a:lnTo>
                  <a:lnTo>
                    <a:pt x="292" y="686"/>
                  </a:lnTo>
                  <a:lnTo>
                    <a:pt x="286" y="715"/>
                  </a:lnTo>
                  <a:lnTo>
                    <a:pt x="276" y="711"/>
                  </a:lnTo>
                  <a:lnTo>
                    <a:pt x="274" y="679"/>
                  </a:lnTo>
                  <a:lnTo>
                    <a:pt x="260" y="689"/>
                  </a:lnTo>
                  <a:lnTo>
                    <a:pt x="237" y="702"/>
                  </a:lnTo>
                  <a:lnTo>
                    <a:pt x="217" y="720"/>
                  </a:lnTo>
                  <a:lnTo>
                    <a:pt x="194" y="715"/>
                  </a:lnTo>
                  <a:lnTo>
                    <a:pt x="183" y="692"/>
                  </a:lnTo>
                  <a:lnTo>
                    <a:pt x="175" y="674"/>
                  </a:lnTo>
                  <a:lnTo>
                    <a:pt x="146" y="670"/>
                  </a:lnTo>
                  <a:lnTo>
                    <a:pt x="123" y="668"/>
                  </a:lnTo>
                  <a:lnTo>
                    <a:pt x="118" y="645"/>
                  </a:lnTo>
                  <a:lnTo>
                    <a:pt x="111" y="633"/>
                  </a:lnTo>
                  <a:lnTo>
                    <a:pt x="123" y="620"/>
                  </a:lnTo>
                  <a:lnTo>
                    <a:pt x="134" y="601"/>
                  </a:lnTo>
                  <a:lnTo>
                    <a:pt x="134" y="567"/>
                  </a:lnTo>
                  <a:lnTo>
                    <a:pt x="103" y="553"/>
                  </a:lnTo>
                  <a:lnTo>
                    <a:pt x="89" y="544"/>
                  </a:lnTo>
                  <a:lnTo>
                    <a:pt x="84" y="529"/>
                  </a:lnTo>
                  <a:lnTo>
                    <a:pt x="41" y="514"/>
                  </a:lnTo>
                  <a:lnTo>
                    <a:pt x="30" y="494"/>
                  </a:lnTo>
                  <a:lnTo>
                    <a:pt x="7" y="491"/>
                  </a:lnTo>
                  <a:lnTo>
                    <a:pt x="0" y="449"/>
                  </a:lnTo>
                  <a:lnTo>
                    <a:pt x="15" y="446"/>
                  </a:lnTo>
                  <a:lnTo>
                    <a:pt x="41" y="452"/>
                  </a:lnTo>
                  <a:lnTo>
                    <a:pt x="72" y="441"/>
                  </a:lnTo>
                  <a:lnTo>
                    <a:pt x="95" y="426"/>
                  </a:lnTo>
                  <a:lnTo>
                    <a:pt x="123" y="430"/>
                  </a:lnTo>
                  <a:lnTo>
                    <a:pt x="141" y="414"/>
                  </a:lnTo>
                  <a:lnTo>
                    <a:pt x="162" y="410"/>
                  </a:lnTo>
                  <a:lnTo>
                    <a:pt x="169" y="382"/>
                  </a:lnTo>
                  <a:lnTo>
                    <a:pt x="187" y="387"/>
                  </a:lnTo>
                  <a:lnTo>
                    <a:pt x="198" y="369"/>
                  </a:lnTo>
                  <a:lnTo>
                    <a:pt x="209" y="361"/>
                  </a:lnTo>
                  <a:lnTo>
                    <a:pt x="219" y="343"/>
                  </a:lnTo>
                  <a:lnTo>
                    <a:pt x="224" y="313"/>
                  </a:lnTo>
                  <a:lnTo>
                    <a:pt x="237" y="284"/>
                  </a:lnTo>
                  <a:lnTo>
                    <a:pt x="247" y="258"/>
                  </a:lnTo>
                  <a:lnTo>
                    <a:pt x="251" y="238"/>
                  </a:lnTo>
                  <a:lnTo>
                    <a:pt x="237" y="212"/>
                  </a:lnTo>
                  <a:lnTo>
                    <a:pt x="229" y="194"/>
                  </a:lnTo>
                  <a:lnTo>
                    <a:pt x="237" y="171"/>
                  </a:lnTo>
                  <a:lnTo>
                    <a:pt x="251" y="165"/>
                  </a:lnTo>
                  <a:lnTo>
                    <a:pt x="255" y="137"/>
                  </a:lnTo>
                  <a:lnTo>
                    <a:pt x="249" y="124"/>
                  </a:lnTo>
                  <a:lnTo>
                    <a:pt x="235" y="101"/>
                  </a:lnTo>
                  <a:lnTo>
                    <a:pt x="249" y="78"/>
                  </a:lnTo>
                  <a:lnTo>
                    <a:pt x="265" y="57"/>
                  </a:lnTo>
                  <a:lnTo>
                    <a:pt x="267" y="46"/>
                  </a:lnTo>
                  <a:lnTo>
                    <a:pt x="255" y="26"/>
                  </a:lnTo>
                  <a:lnTo>
                    <a:pt x="249" y="0"/>
                  </a:lnTo>
                  <a:lnTo>
                    <a:pt x="258" y="3"/>
                  </a:lnTo>
                </a:path>
              </a:pathLst>
            </a:custGeom>
            <a:solidFill>
              <a:srgbClr val="002F93"/>
            </a:solidFill>
            <a:ln w="3175" cap="rnd">
              <a:solidFill>
                <a:schemeClr val="tx1"/>
              </a:solidFill>
              <a:round/>
              <a:headEnd/>
              <a:tailEnd/>
            </a:ln>
          </p:spPr>
          <p:txBody>
            <a:bodyPr/>
            <a:lstStyle/>
            <a:p>
              <a:endParaRPr lang="en-US"/>
            </a:p>
          </p:txBody>
        </p:sp>
        <p:sp>
          <p:nvSpPr>
            <p:cNvPr id="16417" name="Freeform 30"/>
            <p:cNvSpPr>
              <a:spLocks/>
            </p:cNvSpPr>
            <p:nvPr/>
          </p:nvSpPr>
          <p:spPr bwMode="gray">
            <a:xfrm>
              <a:off x="3319" y="1849"/>
              <a:ext cx="473" cy="537"/>
            </a:xfrm>
            <a:custGeom>
              <a:avLst/>
              <a:gdLst>
                <a:gd name="T0" fmla="*/ 2 w 598"/>
                <a:gd name="T1" fmla="*/ 0 h 761"/>
                <a:gd name="T2" fmla="*/ 2 w 598"/>
                <a:gd name="T3" fmla="*/ 1 h 761"/>
                <a:gd name="T4" fmla="*/ 2 w 598"/>
                <a:gd name="T5" fmla="*/ 1 h 761"/>
                <a:gd name="T6" fmla="*/ 2 w 598"/>
                <a:gd name="T7" fmla="*/ 1 h 761"/>
                <a:gd name="T8" fmla="*/ 2 w 598"/>
                <a:gd name="T9" fmla="*/ 1 h 761"/>
                <a:gd name="T10" fmla="*/ 2 w 598"/>
                <a:gd name="T11" fmla="*/ 1 h 761"/>
                <a:gd name="T12" fmla="*/ 2 w 598"/>
                <a:gd name="T13" fmla="*/ 1 h 761"/>
                <a:gd name="T14" fmla="*/ 2 w 598"/>
                <a:gd name="T15" fmla="*/ 1 h 761"/>
                <a:gd name="T16" fmla="*/ 2 w 598"/>
                <a:gd name="T17" fmla="*/ 1 h 761"/>
                <a:gd name="T18" fmla="*/ 2 w 598"/>
                <a:gd name="T19" fmla="*/ 1 h 761"/>
                <a:gd name="T20" fmla="*/ 2 w 598"/>
                <a:gd name="T21" fmla="*/ 1 h 761"/>
                <a:gd name="T22" fmla="*/ 2 w 598"/>
                <a:gd name="T23" fmla="*/ 1 h 761"/>
                <a:gd name="T24" fmla="*/ 2 w 598"/>
                <a:gd name="T25" fmla="*/ 1 h 761"/>
                <a:gd name="T26" fmla="*/ 2 w 598"/>
                <a:gd name="T27" fmla="*/ 1 h 761"/>
                <a:gd name="T28" fmla="*/ 2 w 598"/>
                <a:gd name="T29" fmla="*/ 1 h 761"/>
                <a:gd name="T30" fmla="*/ 2 w 598"/>
                <a:gd name="T31" fmla="*/ 1 h 761"/>
                <a:gd name="T32" fmla="*/ 2 w 598"/>
                <a:gd name="T33" fmla="*/ 1 h 761"/>
                <a:gd name="T34" fmla="*/ 2 w 598"/>
                <a:gd name="T35" fmla="*/ 1 h 761"/>
                <a:gd name="T36" fmla="*/ 2 w 598"/>
                <a:gd name="T37" fmla="*/ 1 h 761"/>
                <a:gd name="T38" fmla="*/ 2 w 598"/>
                <a:gd name="T39" fmla="*/ 1 h 761"/>
                <a:gd name="T40" fmla="*/ 2 w 598"/>
                <a:gd name="T41" fmla="*/ 1 h 761"/>
                <a:gd name="T42" fmla="*/ 2 w 598"/>
                <a:gd name="T43" fmla="*/ 1 h 761"/>
                <a:gd name="T44" fmla="*/ 2 w 598"/>
                <a:gd name="T45" fmla="*/ 1 h 761"/>
                <a:gd name="T46" fmla="*/ 2 w 598"/>
                <a:gd name="T47" fmla="*/ 1 h 761"/>
                <a:gd name="T48" fmla="*/ 2 w 598"/>
                <a:gd name="T49" fmla="*/ 1 h 761"/>
                <a:gd name="T50" fmla="*/ 2 w 598"/>
                <a:gd name="T51" fmla="*/ 1 h 761"/>
                <a:gd name="T52" fmla="*/ 2 w 598"/>
                <a:gd name="T53" fmla="*/ 1 h 761"/>
                <a:gd name="T54" fmla="*/ 2 w 598"/>
                <a:gd name="T55" fmla="*/ 1 h 761"/>
                <a:gd name="T56" fmla="*/ 2 w 598"/>
                <a:gd name="T57" fmla="*/ 1 h 761"/>
                <a:gd name="T58" fmla="*/ 2 w 598"/>
                <a:gd name="T59" fmla="*/ 1 h 761"/>
                <a:gd name="T60" fmla="*/ 2 w 598"/>
                <a:gd name="T61" fmla="*/ 1 h 761"/>
                <a:gd name="T62" fmla="*/ 2 w 598"/>
                <a:gd name="T63" fmla="*/ 1 h 761"/>
                <a:gd name="T64" fmla="*/ 2 w 598"/>
                <a:gd name="T65" fmla="*/ 1 h 761"/>
                <a:gd name="T66" fmla="*/ 2 w 598"/>
                <a:gd name="T67" fmla="*/ 1 h 761"/>
                <a:gd name="T68" fmla="*/ 2 w 598"/>
                <a:gd name="T69" fmla="*/ 1 h 761"/>
                <a:gd name="T70" fmla="*/ 2 w 598"/>
                <a:gd name="T71" fmla="*/ 1 h 761"/>
                <a:gd name="T72" fmla="*/ 2 w 598"/>
                <a:gd name="T73" fmla="*/ 1 h 761"/>
                <a:gd name="T74" fmla="*/ 2 w 598"/>
                <a:gd name="T75" fmla="*/ 1 h 761"/>
                <a:gd name="T76" fmla="*/ 2 w 598"/>
                <a:gd name="T77" fmla="*/ 1 h 761"/>
                <a:gd name="T78" fmla="*/ 2 w 598"/>
                <a:gd name="T79" fmla="*/ 1 h 761"/>
                <a:gd name="T80" fmla="*/ 2 w 598"/>
                <a:gd name="T81" fmla="*/ 1 h 761"/>
                <a:gd name="T82" fmla="*/ 2 w 598"/>
                <a:gd name="T83" fmla="*/ 1 h 761"/>
                <a:gd name="T84" fmla="*/ 2 w 598"/>
                <a:gd name="T85" fmla="*/ 1 h 761"/>
                <a:gd name="T86" fmla="*/ 2 w 598"/>
                <a:gd name="T87" fmla="*/ 1 h 761"/>
                <a:gd name="T88" fmla="*/ 2 w 598"/>
                <a:gd name="T89" fmla="*/ 1 h 761"/>
                <a:gd name="T90" fmla="*/ 2 w 598"/>
                <a:gd name="T91" fmla="*/ 1 h 761"/>
                <a:gd name="T92" fmla="*/ 2 w 598"/>
                <a:gd name="T93" fmla="*/ 1 h 761"/>
                <a:gd name="T94" fmla="*/ 2 w 598"/>
                <a:gd name="T95" fmla="*/ 1 h 761"/>
                <a:gd name="T96" fmla="*/ 2 w 598"/>
                <a:gd name="T97" fmla="*/ 1 h 761"/>
                <a:gd name="T98" fmla="*/ 2 w 598"/>
                <a:gd name="T99" fmla="*/ 1 h 761"/>
                <a:gd name="T100" fmla="*/ 2 w 598"/>
                <a:gd name="T101" fmla="*/ 1 h 76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98"/>
                <a:gd name="T154" fmla="*/ 0 h 761"/>
                <a:gd name="T155" fmla="*/ 598 w 598"/>
                <a:gd name="T156" fmla="*/ 761 h 76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98" h="761">
                  <a:moveTo>
                    <a:pt x="65" y="14"/>
                  </a:moveTo>
                  <a:lnTo>
                    <a:pt x="86" y="0"/>
                  </a:lnTo>
                  <a:lnTo>
                    <a:pt x="111" y="11"/>
                  </a:lnTo>
                  <a:lnTo>
                    <a:pt x="139" y="23"/>
                  </a:lnTo>
                  <a:lnTo>
                    <a:pt x="161" y="23"/>
                  </a:lnTo>
                  <a:lnTo>
                    <a:pt x="155" y="49"/>
                  </a:lnTo>
                  <a:lnTo>
                    <a:pt x="176" y="65"/>
                  </a:lnTo>
                  <a:lnTo>
                    <a:pt x="202" y="74"/>
                  </a:lnTo>
                  <a:lnTo>
                    <a:pt x="225" y="78"/>
                  </a:lnTo>
                  <a:lnTo>
                    <a:pt x="257" y="95"/>
                  </a:lnTo>
                  <a:lnTo>
                    <a:pt x="271" y="85"/>
                  </a:lnTo>
                  <a:lnTo>
                    <a:pt x="287" y="99"/>
                  </a:lnTo>
                  <a:lnTo>
                    <a:pt x="308" y="115"/>
                  </a:lnTo>
                  <a:lnTo>
                    <a:pt x="355" y="115"/>
                  </a:lnTo>
                  <a:lnTo>
                    <a:pt x="387" y="129"/>
                  </a:lnTo>
                  <a:lnTo>
                    <a:pt x="407" y="142"/>
                  </a:lnTo>
                  <a:lnTo>
                    <a:pt x="428" y="129"/>
                  </a:lnTo>
                  <a:lnTo>
                    <a:pt x="460" y="141"/>
                  </a:lnTo>
                  <a:lnTo>
                    <a:pt x="485" y="136"/>
                  </a:lnTo>
                  <a:lnTo>
                    <a:pt x="514" y="141"/>
                  </a:lnTo>
                  <a:lnTo>
                    <a:pt x="547" y="134"/>
                  </a:lnTo>
                  <a:lnTo>
                    <a:pt x="563" y="129"/>
                  </a:lnTo>
                  <a:lnTo>
                    <a:pt x="586" y="113"/>
                  </a:lnTo>
                  <a:lnTo>
                    <a:pt x="597" y="141"/>
                  </a:lnTo>
                  <a:lnTo>
                    <a:pt x="592" y="159"/>
                  </a:lnTo>
                  <a:lnTo>
                    <a:pt x="574" y="182"/>
                  </a:lnTo>
                  <a:lnTo>
                    <a:pt x="567" y="203"/>
                  </a:lnTo>
                  <a:lnTo>
                    <a:pt x="578" y="218"/>
                  </a:lnTo>
                  <a:lnTo>
                    <a:pt x="586" y="239"/>
                  </a:lnTo>
                  <a:lnTo>
                    <a:pt x="581" y="262"/>
                  </a:lnTo>
                  <a:lnTo>
                    <a:pt x="560" y="283"/>
                  </a:lnTo>
                  <a:lnTo>
                    <a:pt x="569" y="310"/>
                  </a:lnTo>
                  <a:lnTo>
                    <a:pt x="583" y="331"/>
                  </a:lnTo>
                  <a:lnTo>
                    <a:pt x="578" y="370"/>
                  </a:lnTo>
                  <a:lnTo>
                    <a:pt x="563" y="398"/>
                  </a:lnTo>
                  <a:lnTo>
                    <a:pt x="554" y="428"/>
                  </a:lnTo>
                  <a:lnTo>
                    <a:pt x="547" y="452"/>
                  </a:lnTo>
                  <a:lnTo>
                    <a:pt x="526" y="478"/>
                  </a:lnTo>
                  <a:lnTo>
                    <a:pt x="503" y="482"/>
                  </a:lnTo>
                  <a:lnTo>
                    <a:pt x="494" y="505"/>
                  </a:lnTo>
                  <a:lnTo>
                    <a:pt x="474" y="516"/>
                  </a:lnTo>
                  <a:lnTo>
                    <a:pt x="439" y="524"/>
                  </a:lnTo>
                  <a:lnTo>
                    <a:pt x="412" y="535"/>
                  </a:lnTo>
                  <a:lnTo>
                    <a:pt x="392" y="547"/>
                  </a:lnTo>
                  <a:lnTo>
                    <a:pt x="362" y="544"/>
                  </a:lnTo>
                  <a:lnTo>
                    <a:pt x="332" y="549"/>
                  </a:lnTo>
                  <a:lnTo>
                    <a:pt x="346" y="590"/>
                  </a:lnTo>
                  <a:lnTo>
                    <a:pt x="364" y="590"/>
                  </a:lnTo>
                  <a:lnTo>
                    <a:pt x="378" y="608"/>
                  </a:lnTo>
                  <a:lnTo>
                    <a:pt x="401" y="624"/>
                  </a:lnTo>
                  <a:lnTo>
                    <a:pt x="428" y="629"/>
                  </a:lnTo>
                  <a:lnTo>
                    <a:pt x="439" y="652"/>
                  </a:lnTo>
                  <a:lnTo>
                    <a:pt x="467" y="665"/>
                  </a:lnTo>
                  <a:lnTo>
                    <a:pt x="469" y="711"/>
                  </a:lnTo>
                  <a:lnTo>
                    <a:pt x="444" y="732"/>
                  </a:lnTo>
                  <a:lnTo>
                    <a:pt x="410" y="723"/>
                  </a:lnTo>
                  <a:lnTo>
                    <a:pt x="401" y="691"/>
                  </a:lnTo>
                  <a:lnTo>
                    <a:pt x="364" y="688"/>
                  </a:lnTo>
                  <a:lnTo>
                    <a:pt x="364" y="696"/>
                  </a:lnTo>
                  <a:lnTo>
                    <a:pt x="369" y="723"/>
                  </a:lnTo>
                  <a:lnTo>
                    <a:pt x="348" y="742"/>
                  </a:lnTo>
                  <a:lnTo>
                    <a:pt x="337" y="760"/>
                  </a:lnTo>
                  <a:lnTo>
                    <a:pt x="321" y="734"/>
                  </a:lnTo>
                  <a:lnTo>
                    <a:pt x="289" y="726"/>
                  </a:lnTo>
                  <a:lnTo>
                    <a:pt x="267" y="739"/>
                  </a:lnTo>
                  <a:lnTo>
                    <a:pt x="255" y="723"/>
                  </a:lnTo>
                  <a:lnTo>
                    <a:pt x="255" y="682"/>
                  </a:lnTo>
                  <a:lnTo>
                    <a:pt x="228" y="682"/>
                  </a:lnTo>
                  <a:lnTo>
                    <a:pt x="200" y="696"/>
                  </a:lnTo>
                  <a:lnTo>
                    <a:pt x="171" y="707"/>
                  </a:lnTo>
                  <a:lnTo>
                    <a:pt x="155" y="721"/>
                  </a:lnTo>
                  <a:lnTo>
                    <a:pt x="139" y="727"/>
                  </a:lnTo>
                  <a:lnTo>
                    <a:pt x="116" y="711"/>
                  </a:lnTo>
                  <a:lnTo>
                    <a:pt x="111" y="693"/>
                  </a:lnTo>
                  <a:lnTo>
                    <a:pt x="134" y="677"/>
                  </a:lnTo>
                  <a:lnTo>
                    <a:pt x="143" y="631"/>
                  </a:lnTo>
                  <a:lnTo>
                    <a:pt x="100" y="611"/>
                  </a:lnTo>
                  <a:lnTo>
                    <a:pt x="93" y="567"/>
                  </a:lnTo>
                  <a:lnTo>
                    <a:pt x="91" y="542"/>
                  </a:lnTo>
                  <a:lnTo>
                    <a:pt x="70" y="544"/>
                  </a:lnTo>
                  <a:lnTo>
                    <a:pt x="57" y="514"/>
                  </a:lnTo>
                  <a:lnTo>
                    <a:pt x="25" y="491"/>
                  </a:lnTo>
                  <a:lnTo>
                    <a:pt x="2" y="487"/>
                  </a:lnTo>
                  <a:lnTo>
                    <a:pt x="2" y="447"/>
                  </a:lnTo>
                  <a:lnTo>
                    <a:pt x="11" y="416"/>
                  </a:lnTo>
                  <a:lnTo>
                    <a:pt x="11" y="381"/>
                  </a:lnTo>
                  <a:lnTo>
                    <a:pt x="0" y="337"/>
                  </a:lnTo>
                  <a:lnTo>
                    <a:pt x="43" y="315"/>
                  </a:lnTo>
                  <a:lnTo>
                    <a:pt x="70" y="292"/>
                  </a:lnTo>
                  <a:lnTo>
                    <a:pt x="84" y="262"/>
                  </a:lnTo>
                  <a:lnTo>
                    <a:pt x="91" y="237"/>
                  </a:lnTo>
                  <a:lnTo>
                    <a:pt x="121" y="232"/>
                  </a:lnTo>
                  <a:lnTo>
                    <a:pt x="148" y="229"/>
                  </a:lnTo>
                  <a:lnTo>
                    <a:pt x="155" y="216"/>
                  </a:lnTo>
                  <a:lnTo>
                    <a:pt x="134" y="203"/>
                  </a:lnTo>
                  <a:lnTo>
                    <a:pt x="98" y="184"/>
                  </a:lnTo>
                  <a:lnTo>
                    <a:pt x="88" y="141"/>
                  </a:lnTo>
                  <a:lnTo>
                    <a:pt x="122" y="118"/>
                  </a:lnTo>
                  <a:lnTo>
                    <a:pt x="134" y="95"/>
                  </a:lnTo>
                  <a:lnTo>
                    <a:pt x="121" y="62"/>
                  </a:lnTo>
                  <a:lnTo>
                    <a:pt x="98" y="44"/>
                  </a:lnTo>
                  <a:lnTo>
                    <a:pt x="82" y="26"/>
                  </a:lnTo>
                  <a:lnTo>
                    <a:pt x="65" y="14"/>
                  </a:lnTo>
                </a:path>
              </a:pathLst>
            </a:custGeom>
            <a:solidFill>
              <a:schemeClr val="hlink"/>
            </a:solidFill>
            <a:ln w="3175" cap="rnd">
              <a:solidFill>
                <a:schemeClr val="tx1"/>
              </a:solidFill>
              <a:round/>
              <a:headEnd/>
              <a:tailEnd/>
            </a:ln>
          </p:spPr>
          <p:txBody>
            <a:bodyPr/>
            <a:lstStyle/>
            <a:p>
              <a:endParaRPr lang="en-US"/>
            </a:p>
          </p:txBody>
        </p:sp>
        <p:sp>
          <p:nvSpPr>
            <p:cNvPr id="16418" name="Freeform 31"/>
            <p:cNvSpPr>
              <a:spLocks/>
            </p:cNvSpPr>
            <p:nvPr/>
          </p:nvSpPr>
          <p:spPr bwMode="gray">
            <a:xfrm>
              <a:off x="4116" y="1613"/>
              <a:ext cx="560" cy="271"/>
            </a:xfrm>
            <a:custGeom>
              <a:avLst/>
              <a:gdLst>
                <a:gd name="T0" fmla="*/ 2 w 711"/>
                <a:gd name="T1" fmla="*/ 1 h 394"/>
                <a:gd name="T2" fmla="*/ 2 w 711"/>
                <a:gd name="T3" fmla="*/ 1 h 394"/>
                <a:gd name="T4" fmla="*/ 2 w 711"/>
                <a:gd name="T5" fmla="*/ 1 h 394"/>
                <a:gd name="T6" fmla="*/ 2 w 711"/>
                <a:gd name="T7" fmla="*/ 1 h 394"/>
                <a:gd name="T8" fmla="*/ 2 w 711"/>
                <a:gd name="T9" fmla="*/ 1 h 394"/>
                <a:gd name="T10" fmla="*/ 2 w 711"/>
                <a:gd name="T11" fmla="*/ 1 h 394"/>
                <a:gd name="T12" fmla="*/ 2 w 711"/>
                <a:gd name="T13" fmla="*/ 1 h 394"/>
                <a:gd name="T14" fmla="*/ 2 w 711"/>
                <a:gd name="T15" fmla="*/ 1 h 394"/>
                <a:gd name="T16" fmla="*/ 2 w 711"/>
                <a:gd name="T17" fmla="*/ 1 h 394"/>
                <a:gd name="T18" fmla="*/ 2 w 711"/>
                <a:gd name="T19" fmla="*/ 1 h 394"/>
                <a:gd name="T20" fmla="*/ 2 w 711"/>
                <a:gd name="T21" fmla="*/ 1 h 394"/>
                <a:gd name="T22" fmla="*/ 2 w 711"/>
                <a:gd name="T23" fmla="*/ 1 h 394"/>
                <a:gd name="T24" fmla="*/ 2 w 711"/>
                <a:gd name="T25" fmla="*/ 1 h 394"/>
                <a:gd name="T26" fmla="*/ 2 w 711"/>
                <a:gd name="T27" fmla="*/ 0 h 394"/>
                <a:gd name="T28" fmla="*/ 2 w 711"/>
                <a:gd name="T29" fmla="*/ 1 h 394"/>
                <a:gd name="T30" fmla="*/ 2 w 711"/>
                <a:gd name="T31" fmla="*/ 1 h 394"/>
                <a:gd name="T32" fmla="*/ 2 w 711"/>
                <a:gd name="T33" fmla="*/ 1 h 394"/>
                <a:gd name="T34" fmla="*/ 2 w 711"/>
                <a:gd name="T35" fmla="*/ 1 h 394"/>
                <a:gd name="T36" fmla="*/ 2 w 711"/>
                <a:gd name="T37" fmla="*/ 1 h 394"/>
                <a:gd name="T38" fmla="*/ 2 w 711"/>
                <a:gd name="T39" fmla="*/ 1 h 394"/>
                <a:gd name="T40" fmla="*/ 2 w 711"/>
                <a:gd name="T41" fmla="*/ 1 h 394"/>
                <a:gd name="T42" fmla="*/ 2 w 711"/>
                <a:gd name="T43" fmla="*/ 1 h 394"/>
                <a:gd name="T44" fmla="*/ 2 w 711"/>
                <a:gd name="T45" fmla="*/ 1 h 394"/>
                <a:gd name="T46" fmla="*/ 2 w 711"/>
                <a:gd name="T47" fmla="*/ 1 h 394"/>
                <a:gd name="T48" fmla="*/ 2 w 711"/>
                <a:gd name="T49" fmla="*/ 1 h 394"/>
                <a:gd name="T50" fmla="*/ 2 w 711"/>
                <a:gd name="T51" fmla="*/ 1 h 394"/>
                <a:gd name="T52" fmla="*/ 2 w 711"/>
                <a:gd name="T53" fmla="*/ 1 h 394"/>
                <a:gd name="T54" fmla="*/ 2 w 711"/>
                <a:gd name="T55" fmla="*/ 1 h 394"/>
                <a:gd name="T56" fmla="*/ 2 w 711"/>
                <a:gd name="T57" fmla="*/ 1 h 394"/>
                <a:gd name="T58" fmla="*/ 2 w 711"/>
                <a:gd name="T59" fmla="*/ 1 h 394"/>
                <a:gd name="T60" fmla="*/ 2 w 711"/>
                <a:gd name="T61" fmla="*/ 1 h 394"/>
                <a:gd name="T62" fmla="*/ 2 w 711"/>
                <a:gd name="T63" fmla="*/ 1 h 394"/>
                <a:gd name="T64" fmla="*/ 2 w 711"/>
                <a:gd name="T65" fmla="*/ 1 h 394"/>
                <a:gd name="T66" fmla="*/ 2 w 711"/>
                <a:gd name="T67" fmla="*/ 1 h 394"/>
                <a:gd name="T68" fmla="*/ 2 w 711"/>
                <a:gd name="T69" fmla="*/ 1 h 394"/>
                <a:gd name="T70" fmla="*/ 2 w 711"/>
                <a:gd name="T71" fmla="*/ 1 h 394"/>
                <a:gd name="T72" fmla="*/ 2 w 711"/>
                <a:gd name="T73" fmla="*/ 1 h 394"/>
                <a:gd name="T74" fmla="*/ 2 w 711"/>
                <a:gd name="T75" fmla="*/ 1 h 394"/>
                <a:gd name="T76" fmla="*/ 2 w 711"/>
                <a:gd name="T77" fmla="*/ 1 h 394"/>
                <a:gd name="T78" fmla="*/ 2 w 711"/>
                <a:gd name="T79" fmla="*/ 1 h 394"/>
                <a:gd name="T80" fmla="*/ 2 w 711"/>
                <a:gd name="T81" fmla="*/ 1 h 394"/>
                <a:gd name="T82" fmla="*/ 2 w 711"/>
                <a:gd name="T83" fmla="*/ 1 h 394"/>
                <a:gd name="T84" fmla="*/ 2 w 711"/>
                <a:gd name="T85" fmla="*/ 1 h 394"/>
                <a:gd name="T86" fmla="*/ 2 w 711"/>
                <a:gd name="T87" fmla="*/ 1 h 394"/>
                <a:gd name="T88" fmla="*/ 2 w 711"/>
                <a:gd name="T89" fmla="*/ 1 h 394"/>
                <a:gd name="T90" fmla="*/ 2 w 711"/>
                <a:gd name="T91" fmla="*/ 1 h 394"/>
                <a:gd name="T92" fmla="*/ 2 w 711"/>
                <a:gd name="T93" fmla="*/ 1 h 394"/>
                <a:gd name="T94" fmla="*/ 2 w 711"/>
                <a:gd name="T95" fmla="*/ 1 h 394"/>
                <a:gd name="T96" fmla="*/ 2 w 711"/>
                <a:gd name="T97" fmla="*/ 1 h 394"/>
                <a:gd name="T98" fmla="*/ 2 w 711"/>
                <a:gd name="T99" fmla="*/ 1 h 394"/>
                <a:gd name="T100" fmla="*/ 0 w 711"/>
                <a:gd name="T101" fmla="*/ 1 h 39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11"/>
                <a:gd name="T154" fmla="*/ 0 h 394"/>
                <a:gd name="T155" fmla="*/ 711 w 711"/>
                <a:gd name="T156" fmla="*/ 394 h 39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11" h="394">
                  <a:moveTo>
                    <a:pt x="0" y="255"/>
                  </a:moveTo>
                  <a:lnTo>
                    <a:pt x="31" y="267"/>
                  </a:lnTo>
                  <a:lnTo>
                    <a:pt x="54" y="275"/>
                  </a:lnTo>
                  <a:lnTo>
                    <a:pt x="73" y="246"/>
                  </a:lnTo>
                  <a:lnTo>
                    <a:pt x="80" y="249"/>
                  </a:lnTo>
                  <a:lnTo>
                    <a:pt x="116" y="260"/>
                  </a:lnTo>
                  <a:lnTo>
                    <a:pt x="133" y="237"/>
                  </a:lnTo>
                  <a:lnTo>
                    <a:pt x="139" y="214"/>
                  </a:lnTo>
                  <a:lnTo>
                    <a:pt x="156" y="205"/>
                  </a:lnTo>
                  <a:lnTo>
                    <a:pt x="172" y="188"/>
                  </a:lnTo>
                  <a:lnTo>
                    <a:pt x="185" y="172"/>
                  </a:lnTo>
                  <a:lnTo>
                    <a:pt x="192" y="145"/>
                  </a:lnTo>
                  <a:lnTo>
                    <a:pt x="206" y="131"/>
                  </a:lnTo>
                  <a:lnTo>
                    <a:pt x="254" y="129"/>
                  </a:lnTo>
                  <a:lnTo>
                    <a:pt x="275" y="115"/>
                  </a:lnTo>
                  <a:lnTo>
                    <a:pt x="286" y="95"/>
                  </a:lnTo>
                  <a:lnTo>
                    <a:pt x="304" y="69"/>
                  </a:lnTo>
                  <a:lnTo>
                    <a:pt x="325" y="44"/>
                  </a:lnTo>
                  <a:lnTo>
                    <a:pt x="341" y="28"/>
                  </a:lnTo>
                  <a:lnTo>
                    <a:pt x="383" y="42"/>
                  </a:lnTo>
                  <a:lnTo>
                    <a:pt x="394" y="57"/>
                  </a:lnTo>
                  <a:lnTo>
                    <a:pt x="424" y="69"/>
                  </a:lnTo>
                  <a:lnTo>
                    <a:pt x="430" y="72"/>
                  </a:lnTo>
                  <a:lnTo>
                    <a:pt x="451" y="76"/>
                  </a:lnTo>
                  <a:lnTo>
                    <a:pt x="470" y="51"/>
                  </a:lnTo>
                  <a:lnTo>
                    <a:pt x="486" y="19"/>
                  </a:lnTo>
                  <a:lnTo>
                    <a:pt x="520" y="5"/>
                  </a:lnTo>
                  <a:lnTo>
                    <a:pt x="538" y="0"/>
                  </a:lnTo>
                  <a:lnTo>
                    <a:pt x="547" y="23"/>
                  </a:lnTo>
                  <a:lnTo>
                    <a:pt x="570" y="28"/>
                  </a:lnTo>
                  <a:lnTo>
                    <a:pt x="554" y="46"/>
                  </a:lnTo>
                  <a:lnTo>
                    <a:pt x="543" y="65"/>
                  </a:lnTo>
                  <a:lnTo>
                    <a:pt x="554" y="74"/>
                  </a:lnTo>
                  <a:lnTo>
                    <a:pt x="563" y="57"/>
                  </a:lnTo>
                  <a:lnTo>
                    <a:pt x="593" y="74"/>
                  </a:lnTo>
                  <a:lnTo>
                    <a:pt x="593" y="108"/>
                  </a:lnTo>
                  <a:lnTo>
                    <a:pt x="581" y="129"/>
                  </a:lnTo>
                  <a:lnTo>
                    <a:pt x="552" y="147"/>
                  </a:lnTo>
                  <a:lnTo>
                    <a:pt x="573" y="159"/>
                  </a:lnTo>
                  <a:lnTo>
                    <a:pt x="595" y="141"/>
                  </a:lnTo>
                  <a:lnTo>
                    <a:pt x="625" y="149"/>
                  </a:lnTo>
                  <a:lnTo>
                    <a:pt x="632" y="152"/>
                  </a:lnTo>
                  <a:lnTo>
                    <a:pt x="680" y="152"/>
                  </a:lnTo>
                  <a:lnTo>
                    <a:pt x="699" y="161"/>
                  </a:lnTo>
                  <a:lnTo>
                    <a:pt x="699" y="182"/>
                  </a:lnTo>
                  <a:lnTo>
                    <a:pt x="710" y="198"/>
                  </a:lnTo>
                  <a:lnTo>
                    <a:pt x="684" y="214"/>
                  </a:lnTo>
                  <a:lnTo>
                    <a:pt x="671" y="223"/>
                  </a:lnTo>
                  <a:lnTo>
                    <a:pt x="650" y="223"/>
                  </a:lnTo>
                  <a:lnTo>
                    <a:pt x="666" y="272"/>
                  </a:lnTo>
                  <a:lnTo>
                    <a:pt x="694" y="296"/>
                  </a:lnTo>
                  <a:lnTo>
                    <a:pt x="699" y="313"/>
                  </a:lnTo>
                  <a:lnTo>
                    <a:pt x="692" y="313"/>
                  </a:lnTo>
                  <a:lnTo>
                    <a:pt x="669" y="319"/>
                  </a:lnTo>
                  <a:lnTo>
                    <a:pt x="650" y="298"/>
                  </a:lnTo>
                  <a:lnTo>
                    <a:pt x="618" y="290"/>
                  </a:lnTo>
                  <a:lnTo>
                    <a:pt x="591" y="303"/>
                  </a:lnTo>
                  <a:lnTo>
                    <a:pt x="566" y="313"/>
                  </a:lnTo>
                  <a:lnTo>
                    <a:pt x="545" y="329"/>
                  </a:lnTo>
                  <a:lnTo>
                    <a:pt x="533" y="344"/>
                  </a:lnTo>
                  <a:lnTo>
                    <a:pt x="517" y="359"/>
                  </a:lnTo>
                  <a:lnTo>
                    <a:pt x="499" y="375"/>
                  </a:lnTo>
                  <a:lnTo>
                    <a:pt x="501" y="390"/>
                  </a:lnTo>
                  <a:lnTo>
                    <a:pt x="467" y="390"/>
                  </a:lnTo>
                  <a:lnTo>
                    <a:pt x="455" y="379"/>
                  </a:lnTo>
                  <a:lnTo>
                    <a:pt x="449" y="359"/>
                  </a:lnTo>
                  <a:lnTo>
                    <a:pt x="440" y="352"/>
                  </a:lnTo>
                  <a:lnTo>
                    <a:pt x="470" y="329"/>
                  </a:lnTo>
                  <a:lnTo>
                    <a:pt x="490" y="321"/>
                  </a:lnTo>
                  <a:lnTo>
                    <a:pt x="501" y="308"/>
                  </a:lnTo>
                  <a:lnTo>
                    <a:pt x="529" y="296"/>
                  </a:lnTo>
                  <a:lnTo>
                    <a:pt x="522" y="272"/>
                  </a:lnTo>
                  <a:lnTo>
                    <a:pt x="509" y="226"/>
                  </a:lnTo>
                  <a:lnTo>
                    <a:pt x="486" y="195"/>
                  </a:lnTo>
                  <a:lnTo>
                    <a:pt x="458" y="218"/>
                  </a:lnTo>
                  <a:lnTo>
                    <a:pt x="451" y="223"/>
                  </a:lnTo>
                  <a:lnTo>
                    <a:pt x="444" y="228"/>
                  </a:lnTo>
                  <a:lnTo>
                    <a:pt x="449" y="252"/>
                  </a:lnTo>
                  <a:lnTo>
                    <a:pt x="412" y="252"/>
                  </a:lnTo>
                  <a:lnTo>
                    <a:pt x="391" y="269"/>
                  </a:lnTo>
                  <a:lnTo>
                    <a:pt x="360" y="283"/>
                  </a:lnTo>
                  <a:lnTo>
                    <a:pt x="332" y="301"/>
                  </a:lnTo>
                  <a:lnTo>
                    <a:pt x="327" y="326"/>
                  </a:lnTo>
                  <a:lnTo>
                    <a:pt x="314" y="354"/>
                  </a:lnTo>
                  <a:lnTo>
                    <a:pt x="291" y="372"/>
                  </a:lnTo>
                  <a:lnTo>
                    <a:pt x="272" y="379"/>
                  </a:lnTo>
                  <a:lnTo>
                    <a:pt x="231" y="379"/>
                  </a:lnTo>
                  <a:lnTo>
                    <a:pt x="192" y="386"/>
                  </a:lnTo>
                  <a:lnTo>
                    <a:pt x="183" y="379"/>
                  </a:lnTo>
                  <a:lnTo>
                    <a:pt x="183" y="352"/>
                  </a:lnTo>
                  <a:lnTo>
                    <a:pt x="167" y="365"/>
                  </a:lnTo>
                  <a:lnTo>
                    <a:pt x="151" y="372"/>
                  </a:lnTo>
                  <a:lnTo>
                    <a:pt x="131" y="386"/>
                  </a:lnTo>
                  <a:lnTo>
                    <a:pt x="108" y="390"/>
                  </a:lnTo>
                  <a:lnTo>
                    <a:pt x="66" y="393"/>
                  </a:lnTo>
                  <a:lnTo>
                    <a:pt x="57" y="365"/>
                  </a:lnTo>
                  <a:lnTo>
                    <a:pt x="57" y="347"/>
                  </a:lnTo>
                  <a:lnTo>
                    <a:pt x="57" y="324"/>
                  </a:lnTo>
                  <a:lnTo>
                    <a:pt x="20" y="315"/>
                  </a:lnTo>
                  <a:lnTo>
                    <a:pt x="5" y="295"/>
                  </a:lnTo>
                  <a:lnTo>
                    <a:pt x="9" y="275"/>
                  </a:lnTo>
                  <a:lnTo>
                    <a:pt x="0" y="255"/>
                  </a:lnTo>
                </a:path>
              </a:pathLst>
            </a:custGeom>
            <a:solidFill>
              <a:schemeClr val="hlink"/>
            </a:solidFill>
            <a:ln w="3175" cap="rnd">
              <a:solidFill>
                <a:schemeClr val="tx1"/>
              </a:solidFill>
              <a:round/>
              <a:headEnd/>
              <a:tailEnd/>
            </a:ln>
          </p:spPr>
          <p:txBody>
            <a:bodyPr/>
            <a:lstStyle/>
            <a:p>
              <a:endParaRPr lang="en-US"/>
            </a:p>
          </p:txBody>
        </p:sp>
        <p:sp>
          <p:nvSpPr>
            <p:cNvPr id="16419" name="Oval 32"/>
            <p:cNvSpPr>
              <a:spLocks noChangeAspect="1" noChangeArrowheads="1"/>
            </p:cNvSpPr>
            <p:nvPr/>
          </p:nvSpPr>
          <p:spPr bwMode="gray">
            <a:xfrm>
              <a:off x="2238" y="2599"/>
              <a:ext cx="137" cy="113"/>
            </a:xfrm>
            <a:prstGeom prst="ellipse">
              <a:avLst/>
            </a:prstGeom>
            <a:solidFill>
              <a:srgbClr val="993300"/>
            </a:solidFill>
            <a:ln w="3175">
              <a:solidFill>
                <a:schemeClr val="accent1"/>
              </a:solidFill>
              <a:round/>
              <a:headEnd/>
              <a:tailEnd/>
            </a:ln>
          </p:spPr>
          <p:txBody>
            <a:bodyPr lIns="100584" rIns="100584" anchor="ctr">
              <a:spAutoFit/>
            </a:bodyPr>
            <a:lstStyle/>
            <a:p>
              <a:endParaRPr lang="en-US" sz="100"/>
            </a:p>
            <a:p>
              <a:endParaRPr lang="en-US" sz="100"/>
            </a:p>
          </p:txBody>
        </p:sp>
        <p:sp>
          <p:nvSpPr>
            <p:cNvPr id="16420" name="Oval 33"/>
            <p:cNvSpPr>
              <a:spLocks noChangeAspect="1" noChangeArrowheads="1"/>
            </p:cNvSpPr>
            <p:nvPr/>
          </p:nvSpPr>
          <p:spPr bwMode="gray">
            <a:xfrm>
              <a:off x="3722" y="2352"/>
              <a:ext cx="134" cy="113"/>
            </a:xfrm>
            <a:prstGeom prst="ellipse">
              <a:avLst/>
            </a:prstGeom>
            <a:solidFill>
              <a:srgbClr val="993300"/>
            </a:solidFill>
            <a:ln w="3175">
              <a:solidFill>
                <a:schemeClr val="accent1"/>
              </a:solidFill>
              <a:round/>
              <a:headEnd/>
              <a:tailEnd/>
            </a:ln>
          </p:spPr>
          <p:txBody>
            <a:bodyPr lIns="100584" rIns="100584" anchor="ctr">
              <a:spAutoFit/>
            </a:bodyPr>
            <a:lstStyle/>
            <a:p>
              <a:endParaRPr lang="en-US" sz="200"/>
            </a:p>
          </p:txBody>
        </p:sp>
        <p:sp>
          <p:nvSpPr>
            <p:cNvPr id="16421" name="Freeform 34"/>
            <p:cNvSpPr>
              <a:spLocks/>
            </p:cNvSpPr>
            <p:nvPr/>
          </p:nvSpPr>
          <p:spPr bwMode="gray">
            <a:xfrm>
              <a:off x="2726" y="1485"/>
              <a:ext cx="375" cy="505"/>
            </a:xfrm>
            <a:custGeom>
              <a:avLst/>
              <a:gdLst>
                <a:gd name="T0" fmla="*/ 322309 w 340"/>
                <a:gd name="T1" fmla="*/ 7 h 539"/>
                <a:gd name="T2" fmla="*/ 253292 w 340"/>
                <a:gd name="T3" fmla="*/ 7 h 539"/>
                <a:gd name="T4" fmla="*/ 257145 w 340"/>
                <a:gd name="T5" fmla="*/ 7 h 539"/>
                <a:gd name="T6" fmla="*/ 266501 w 340"/>
                <a:gd name="T7" fmla="*/ 7 h 539"/>
                <a:gd name="T8" fmla="*/ 270671 w 340"/>
                <a:gd name="T9" fmla="*/ 7 h 539"/>
                <a:gd name="T10" fmla="*/ 283616 w 340"/>
                <a:gd name="T11" fmla="*/ 7 h 539"/>
                <a:gd name="T12" fmla="*/ 299327 w 340"/>
                <a:gd name="T13" fmla="*/ 7 h 539"/>
                <a:gd name="T14" fmla="*/ 312899 w 340"/>
                <a:gd name="T15" fmla="*/ 7 h 539"/>
                <a:gd name="T16" fmla="*/ 288103 w 340"/>
                <a:gd name="T17" fmla="*/ 7 h 539"/>
                <a:gd name="T18" fmla="*/ 237109 w 340"/>
                <a:gd name="T19" fmla="*/ 7 h 539"/>
                <a:gd name="T20" fmla="*/ 214729 w 340"/>
                <a:gd name="T21" fmla="*/ 7 h 539"/>
                <a:gd name="T22" fmla="*/ 194688 w 340"/>
                <a:gd name="T23" fmla="*/ 7 h 539"/>
                <a:gd name="T24" fmla="*/ 163282 w 340"/>
                <a:gd name="T25" fmla="*/ 7 h 539"/>
                <a:gd name="T26" fmla="*/ 126206 w 340"/>
                <a:gd name="T27" fmla="*/ 7 h 539"/>
                <a:gd name="T28" fmla="*/ 92241 w 340"/>
                <a:gd name="T29" fmla="*/ 7 h 539"/>
                <a:gd name="T30" fmla="*/ 62418 w 340"/>
                <a:gd name="T31" fmla="*/ 7 h 539"/>
                <a:gd name="T32" fmla="*/ 65158 w 340"/>
                <a:gd name="T33" fmla="*/ 7 h 539"/>
                <a:gd name="T34" fmla="*/ 30259 w 340"/>
                <a:gd name="T35" fmla="*/ 7 h 539"/>
                <a:gd name="T36" fmla="*/ 3 w 340"/>
                <a:gd name="T37" fmla="*/ 7 h 539"/>
                <a:gd name="T38" fmla="*/ 28503 w 340"/>
                <a:gd name="T39" fmla="*/ 7 h 539"/>
                <a:gd name="T40" fmla="*/ 32817 w 340"/>
                <a:gd name="T41" fmla="*/ 7 h 539"/>
                <a:gd name="T42" fmla="*/ 16809 w 340"/>
                <a:gd name="T43" fmla="*/ 7 h 539"/>
                <a:gd name="T44" fmla="*/ 14985 w 340"/>
                <a:gd name="T45" fmla="*/ 7 h 539"/>
                <a:gd name="T46" fmla="*/ 18539 w 340"/>
                <a:gd name="T47" fmla="*/ 7 h 539"/>
                <a:gd name="T48" fmla="*/ 12318 w 340"/>
                <a:gd name="T49" fmla="*/ 7 h 539"/>
                <a:gd name="T50" fmla="*/ 35131 w 340"/>
                <a:gd name="T51" fmla="*/ 7 h 539"/>
                <a:gd name="T52" fmla="*/ 75826 w 340"/>
                <a:gd name="T53" fmla="*/ 7 h 539"/>
                <a:gd name="T54" fmla="*/ 168471 w 340"/>
                <a:gd name="T55" fmla="*/ 7 h 539"/>
                <a:gd name="T56" fmla="*/ 163282 w 340"/>
                <a:gd name="T57" fmla="*/ 7 h 539"/>
                <a:gd name="T58" fmla="*/ 157373 w 340"/>
                <a:gd name="T59" fmla="*/ 7 h 539"/>
                <a:gd name="T60" fmla="*/ 178644 w 340"/>
                <a:gd name="T61" fmla="*/ 7 h 539"/>
                <a:gd name="T62" fmla="*/ 214729 w 340"/>
                <a:gd name="T63" fmla="*/ 7 h 539"/>
                <a:gd name="T64" fmla="*/ 287391 w 340"/>
                <a:gd name="T65" fmla="*/ 7 h 539"/>
                <a:gd name="T66" fmla="*/ 312899 w 340"/>
                <a:gd name="T67" fmla="*/ 7 h 539"/>
                <a:gd name="T68" fmla="*/ 317761 w 340"/>
                <a:gd name="T69" fmla="*/ 7 h 5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40"/>
                <a:gd name="T106" fmla="*/ 0 h 539"/>
                <a:gd name="T107" fmla="*/ 340 w 340"/>
                <a:gd name="T108" fmla="*/ 539 h 5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40" h="539">
                  <a:moveTo>
                    <a:pt x="339" y="301"/>
                  </a:moveTo>
                  <a:cubicBezTo>
                    <a:pt x="333" y="266"/>
                    <a:pt x="296" y="268"/>
                    <a:pt x="267" y="265"/>
                  </a:cubicBezTo>
                  <a:cubicBezTo>
                    <a:pt x="248" y="260"/>
                    <a:pt x="257" y="237"/>
                    <a:pt x="270" y="229"/>
                  </a:cubicBezTo>
                  <a:cubicBezTo>
                    <a:pt x="273" y="224"/>
                    <a:pt x="278" y="220"/>
                    <a:pt x="279" y="215"/>
                  </a:cubicBezTo>
                  <a:cubicBezTo>
                    <a:pt x="282" y="204"/>
                    <a:pt x="277" y="190"/>
                    <a:pt x="284" y="181"/>
                  </a:cubicBezTo>
                  <a:cubicBezTo>
                    <a:pt x="288" y="176"/>
                    <a:pt x="294" y="174"/>
                    <a:pt x="298" y="169"/>
                  </a:cubicBezTo>
                  <a:cubicBezTo>
                    <a:pt x="303" y="158"/>
                    <a:pt x="303" y="150"/>
                    <a:pt x="315" y="145"/>
                  </a:cubicBezTo>
                  <a:cubicBezTo>
                    <a:pt x="319" y="135"/>
                    <a:pt x="319" y="132"/>
                    <a:pt x="330" y="129"/>
                  </a:cubicBezTo>
                  <a:cubicBezTo>
                    <a:pt x="340" y="110"/>
                    <a:pt x="318" y="109"/>
                    <a:pt x="303" y="105"/>
                  </a:cubicBezTo>
                  <a:cubicBezTo>
                    <a:pt x="287" y="93"/>
                    <a:pt x="269" y="73"/>
                    <a:pt x="250" y="69"/>
                  </a:cubicBezTo>
                  <a:cubicBezTo>
                    <a:pt x="241" y="63"/>
                    <a:pt x="237" y="57"/>
                    <a:pt x="226" y="54"/>
                  </a:cubicBezTo>
                  <a:cubicBezTo>
                    <a:pt x="218" y="49"/>
                    <a:pt x="214" y="43"/>
                    <a:pt x="205" y="40"/>
                  </a:cubicBezTo>
                  <a:cubicBezTo>
                    <a:pt x="197" y="29"/>
                    <a:pt x="182" y="19"/>
                    <a:pt x="171" y="11"/>
                  </a:cubicBezTo>
                  <a:cubicBezTo>
                    <a:pt x="160" y="26"/>
                    <a:pt x="147" y="13"/>
                    <a:pt x="133" y="9"/>
                  </a:cubicBezTo>
                  <a:cubicBezTo>
                    <a:pt x="121" y="0"/>
                    <a:pt x="106" y="0"/>
                    <a:pt x="97" y="13"/>
                  </a:cubicBezTo>
                  <a:cubicBezTo>
                    <a:pt x="131" y="27"/>
                    <a:pt x="80" y="27"/>
                    <a:pt x="66" y="28"/>
                  </a:cubicBezTo>
                  <a:cubicBezTo>
                    <a:pt x="53" y="36"/>
                    <a:pt x="60" y="48"/>
                    <a:pt x="68" y="59"/>
                  </a:cubicBezTo>
                  <a:cubicBezTo>
                    <a:pt x="65" y="83"/>
                    <a:pt x="57" y="118"/>
                    <a:pt x="32" y="129"/>
                  </a:cubicBezTo>
                  <a:cubicBezTo>
                    <a:pt x="14" y="147"/>
                    <a:pt x="13" y="171"/>
                    <a:pt x="3" y="193"/>
                  </a:cubicBezTo>
                  <a:cubicBezTo>
                    <a:pt x="0" y="238"/>
                    <a:pt x="7" y="233"/>
                    <a:pt x="30" y="265"/>
                  </a:cubicBezTo>
                  <a:cubicBezTo>
                    <a:pt x="36" y="287"/>
                    <a:pt x="30" y="313"/>
                    <a:pt x="34" y="337"/>
                  </a:cubicBezTo>
                  <a:cubicBezTo>
                    <a:pt x="31" y="356"/>
                    <a:pt x="32" y="351"/>
                    <a:pt x="18" y="357"/>
                  </a:cubicBezTo>
                  <a:cubicBezTo>
                    <a:pt x="10" y="368"/>
                    <a:pt x="11" y="363"/>
                    <a:pt x="15" y="383"/>
                  </a:cubicBezTo>
                  <a:cubicBezTo>
                    <a:pt x="16" y="389"/>
                    <a:pt x="20" y="400"/>
                    <a:pt x="20" y="400"/>
                  </a:cubicBezTo>
                  <a:cubicBezTo>
                    <a:pt x="18" y="410"/>
                    <a:pt x="16" y="417"/>
                    <a:pt x="13" y="426"/>
                  </a:cubicBezTo>
                  <a:cubicBezTo>
                    <a:pt x="15" y="452"/>
                    <a:pt x="13" y="458"/>
                    <a:pt x="37" y="465"/>
                  </a:cubicBezTo>
                  <a:cubicBezTo>
                    <a:pt x="56" y="462"/>
                    <a:pt x="61" y="460"/>
                    <a:pt x="80" y="462"/>
                  </a:cubicBezTo>
                  <a:cubicBezTo>
                    <a:pt x="96" y="485"/>
                    <a:pt x="152" y="493"/>
                    <a:pt x="178" y="496"/>
                  </a:cubicBezTo>
                  <a:cubicBezTo>
                    <a:pt x="185" y="506"/>
                    <a:pt x="181" y="509"/>
                    <a:pt x="171" y="513"/>
                  </a:cubicBezTo>
                  <a:cubicBezTo>
                    <a:pt x="169" y="521"/>
                    <a:pt x="166" y="529"/>
                    <a:pt x="164" y="537"/>
                  </a:cubicBezTo>
                  <a:cubicBezTo>
                    <a:pt x="167" y="539"/>
                    <a:pt x="178" y="536"/>
                    <a:pt x="188" y="525"/>
                  </a:cubicBezTo>
                  <a:cubicBezTo>
                    <a:pt x="192" y="505"/>
                    <a:pt x="208" y="479"/>
                    <a:pt x="226" y="469"/>
                  </a:cubicBezTo>
                  <a:cubicBezTo>
                    <a:pt x="250" y="437"/>
                    <a:pt x="279" y="407"/>
                    <a:pt x="301" y="373"/>
                  </a:cubicBezTo>
                  <a:cubicBezTo>
                    <a:pt x="305" y="355"/>
                    <a:pt x="319" y="331"/>
                    <a:pt x="330" y="316"/>
                  </a:cubicBezTo>
                  <a:cubicBezTo>
                    <a:pt x="331" y="310"/>
                    <a:pt x="338" y="285"/>
                    <a:pt x="334" y="285"/>
                  </a:cubicBezTo>
                </a:path>
              </a:pathLst>
            </a:custGeom>
            <a:solidFill>
              <a:srgbClr val="336699"/>
            </a:solidFill>
            <a:ln w="3175" cap="rnd">
              <a:solidFill>
                <a:schemeClr val="tx1"/>
              </a:solidFill>
              <a:round/>
              <a:headEnd/>
              <a:tailEnd/>
            </a:ln>
          </p:spPr>
          <p:txBody>
            <a:bodyPr/>
            <a:lstStyle/>
            <a:p>
              <a:endParaRPr lang="en-US"/>
            </a:p>
          </p:txBody>
        </p:sp>
        <p:sp>
          <p:nvSpPr>
            <p:cNvPr id="16422" name="Oval 36"/>
            <p:cNvSpPr>
              <a:spLocks noChangeAspect="1" noChangeArrowheads="1"/>
            </p:cNvSpPr>
            <p:nvPr/>
          </p:nvSpPr>
          <p:spPr bwMode="gray">
            <a:xfrm>
              <a:off x="2673" y="1716"/>
              <a:ext cx="138" cy="120"/>
            </a:xfrm>
            <a:prstGeom prst="ellipse">
              <a:avLst/>
            </a:prstGeom>
            <a:solidFill>
              <a:srgbClr val="993300"/>
            </a:solidFill>
            <a:ln w="3175" cap="rnd">
              <a:solidFill>
                <a:schemeClr val="accent1"/>
              </a:solidFill>
              <a:round/>
              <a:headEnd/>
              <a:tailEnd/>
            </a:ln>
          </p:spPr>
          <p:txBody>
            <a:bodyPr/>
            <a:lstStyle/>
            <a:p>
              <a:endParaRPr lang="en-US"/>
            </a:p>
          </p:txBody>
        </p:sp>
        <p:grpSp>
          <p:nvGrpSpPr>
            <p:cNvPr id="3" name="Group 37"/>
            <p:cNvGrpSpPr>
              <a:grpSpLocks/>
            </p:cNvGrpSpPr>
            <p:nvPr/>
          </p:nvGrpSpPr>
          <p:grpSpPr bwMode="auto">
            <a:xfrm>
              <a:off x="3408" y="3095"/>
              <a:ext cx="830" cy="841"/>
              <a:chOff x="4510" y="2928"/>
              <a:chExt cx="818" cy="806"/>
            </a:xfrm>
          </p:grpSpPr>
          <p:sp>
            <p:nvSpPr>
              <p:cNvPr id="16447" name="Rectangle 38"/>
              <p:cNvSpPr>
                <a:spLocks noChangeArrowheads="1"/>
              </p:cNvSpPr>
              <p:nvPr/>
            </p:nvSpPr>
            <p:spPr bwMode="auto">
              <a:xfrm>
                <a:off x="4669" y="2928"/>
                <a:ext cx="659" cy="96"/>
              </a:xfrm>
              <a:prstGeom prst="rect">
                <a:avLst/>
              </a:prstGeom>
              <a:noFill/>
              <a:ln w="12700">
                <a:noFill/>
                <a:miter lim="800000"/>
                <a:headEnd/>
                <a:tailEnd/>
              </a:ln>
            </p:spPr>
            <p:txBody>
              <a:bodyPr lIns="0" tIns="0" rIns="0" bIns="0">
                <a:spAutoFit/>
              </a:bodyPr>
              <a:lstStyle/>
              <a:p>
                <a:pPr eaLnBrk="0" hangingPunct="0">
                  <a:spcAft>
                    <a:spcPct val="50000"/>
                  </a:spcAft>
                </a:pPr>
                <a:r>
                  <a:rPr lang="en-GB" sz="1000">
                    <a:solidFill>
                      <a:srgbClr val="FF0000"/>
                    </a:solidFill>
                    <a:latin typeface="Garamond" pitchFamily="18" charset="0"/>
                  </a:rPr>
                  <a:t>METRO Circles</a:t>
                </a:r>
              </a:p>
            </p:txBody>
          </p:sp>
          <p:sp>
            <p:nvSpPr>
              <p:cNvPr id="16448" name="Rectangle 39"/>
              <p:cNvSpPr>
                <a:spLocks noChangeArrowheads="1"/>
              </p:cNvSpPr>
              <p:nvPr/>
            </p:nvSpPr>
            <p:spPr bwMode="auto">
              <a:xfrm>
                <a:off x="4510" y="2953"/>
                <a:ext cx="120" cy="192"/>
              </a:xfrm>
              <a:prstGeom prst="rect">
                <a:avLst/>
              </a:prstGeom>
              <a:solidFill>
                <a:srgbClr val="993300"/>
              </a:solidFill>
              <a:ln w="9525">
                <a:solidFill>
                  <a:schemeClr val="tx1"/>
                </a:solidFill>
                <a:miter lim="800000"/>
                <a:headEnd/>
                <a:tailEnd/>
              </a:ln>
            </p:spPr>
            <p:txBody>
              <a:bodyPr wrap="none" anchor="ctr">
                <a:spAutoFit/>
              </a:bodyPr>
              <a:lstStyle/>
              <a:p>
                <a:endParaRPr lang="en-US"/>
              </a:p>
            </p:txBody>
          </p:sp>
          <p:sp>
            <p:nvSpPr>
              <p:cNvPr id="16449" name="Rectangle 40"/>
              <p:cNvSpPr>
                <a:spLocks noChangeArrowheads="1"/>
              </p:cNvSpPr>
              <p:nvPr/>
            </p:nvSpPr>
            <p:spPr bwMode="auto">
              <a:xfrm>
                <a:off x="4510" y="3168"/>
                <a:ext cx="120" cy="192"/>
              </a:xfrm>
              <a:prstGeom prst="rect">
                <a:avLst/>
              </a:prstGeom>
              <a:solidFill>
                <a:srgbClr val="DDDDDD"/>
              </a:solidFill>
              <a:ln w="9525">
                <a:solidFill>
                  <a:schemeClr val="tx1"/>
                </a:solidFill>
                <a:miter lim="800000"/>
                <a:headEnd/>
                <a:tailEnd/>
              </a:ln>
            </p:spPr>
            <p:txBody>
              <a:bodyPr wrap="none" anchor="ctr">
                <a:spAutoFit/>
              </a:bodyPr>
              <a:lstStyle/>
              <a:p>
                <a:endParaRPr lang="en-US"/>
              </a:p>
            </p:txBody>
          </p:sp>
          <p:sp>
            <p:nvSpPr>
              <p:cNvPr id="16450" name="Rectangle 41"/>
              <p:cNvSpPr>
                <a:spLocks noChangeArrowheads="1"/>
              </p:cNvSpPr>
              <p:nvPr/>
            </p:nvSpPr>
            <p:spPr bwMode="auto">
              <a:xfrm>
                <a:off x="4510" y="3355"/>
                <a:ext cx="120" cy="192"/>
              </a:xfrm>
              <a:prstGeom prst="rect">
                <a:avLst/>
              </a:prstGeom>
              <a:solidFill>
                <a:srgbClr val="336699"/>
              </a:solidFill>
              <a:ln w="9525">
                <a:solidFill>
                  <a:schemeClr val="tx1"/>
                </a:solidFill>
                <a:miter lim="800000"/>
                <a:headEnd/>
                <a:tailEnd/>
              </a:ln>
            </p:spPr>
            <p:txBody>
              <a:bodyPr wrap="none" anchor="ctr">
                <a:spAutoFit/>
              </a:bodyPr>
              <a:lstStyle/>
              <a:p>
                <a:endParaRPr lang="en-US"/>
              </a:p>
            </p:txBody>
          </p:sp>
          <p:sp>
            <p:nvSpPr>
              <p:cNvPr id="16451" name="Rectangle 42"/>
              <p:cNvSpPr>
                <a:spLocks noChangeArrowheads="1"/>
              </p:cNvSpPr>
              <p:nvPr/>
            </p:nvSpPr>
            <p:spPr bwMode="auto">
              <a:xfrm>
                <a:off x="4510" y="3542"/>
                <a:ext cx="120" cy="192"/>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sp>
          <p:nvSpPr>
            <p:cNvPr id="16424" name="Rectangle 43"/>
            <p:cNvSpPr>
              <a:spLocks noChangeArrowheads="1"/>
            </p:cNvSpPr>
            <p:nvPr/>
          </p:nvSpPr>
          <p:spPr bwMode="auto">
            <a:xfrm>
              <a:off x="1976" y="2196"/>
              <a:ext cx="433" cy="128"/>
            </a:xfrm>
            <a:prstGeom prst="rect">
              <a:avLst/>
            </a:prstGeom>
            <a:solidFill>
              <a:srgbClr val="DDDDDD"/>
            </a:solid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Gujarat</a:t>
              </a:r>
            </a:p>
          </p:txBody>
        </p:sp>
        <p:sp>
          <p:nvSpPr>
            <p:cNvPr id="16425" name="Rectangle 44"/>
            <p:cNvSpPr>
              <a:spLocks noChangeArrowheads="1"/>
            </p:cNvSpPr>
            <p:nvPr/>
          </p:nvSpPr>
          <p:spPr bwMode="auto">
            <a:xfrm>
              <a:off x="2082" y="1866"/>
              <a:ext cx="540"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8F8F8"/>
                  </a:solidFill>
                </a:rPr>
                <a:t>Rajasthan</a:t>
              </a:r>
            </a:p>
          </p:txBody>
        </p:sp>
        <p:sp>
          <p:nvSpPr>
            <p:cNvPr id="16426" name="Rectangle 45"/>
            <p:cNvSpPr>
              <a:spLocks noChangeArrowheads="1"/>
            </p:cNvSpPr>
            <p:nvPr/>
          </p:nvSpPr>
          <p:spPr bwMode="auto">
            <a:xfrm>
              <a:off x="2336" y="2486"/>
              <a:ext cx="668" cy="128"/>
            </a:xfrm>
            <a:prstGeom prst="rect">
              <a:avLst/>
            </a:prstGeom>
            <a:solidFill>
              <a:srgbClr val="DDDDDD"/>
            </a:solid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Maharashtra</a:t>
              </a:r>
            </a:p>
          </p:txBody>
        </p:sp>
        <p:sp>
          <p:nvSpPr>
            <p:cNvPr id="16427" name="Rectangle 46"/>
            <p:cNvSpPr>
              <a:spLocks noChangeArrowheads="1"/>
            </p:cNvSpPr>
            <p:nvPr/>
          </p:nvSpPr>
          <p:spPr bwMode="auto">
            <a:xfrm>
              <a:off x="3244" y="2457"/>
              <a:ext cx="432" cy="128"/>
            </a:xfrm>
            <a:prstGeom prst="rect">
              <a:avLst/>
            </a:prstGeom>
            <a:solidFill>
              <a:schemeClr val="hlink"/>
            </a:solid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chemeClr val="bg1"/>
                  </a:solidFill>
                </a:rPr>
                <a:t>Orissa</a:t>
              </a:r>
            </a:p>
          </p:txBody>
        </p:sp>
        <p:sp>
          <p:nvSpPr>
            <p:cNvPr id="16428" name="Rectangle 47"/>
            <p:cNvSpPr>
              <a:spLocks noChangeArrowheads="1"/>
            </p:cNvSpPr>
            <p:nvPr/>
          </p:nvSpPr>
          <p:spPr bwMode="auto">
            <a:xfrm>
              <a:off x="2686" y="2788"/>
              <a:ext cx="493"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Andhra Pradesh</a:t>
              </a:r>
            </a:p>
          </p:txBody>
        </p:sp>
        <p:sp>
          <p:nvSpPr>
            <p:cNvPr id="16429" name="Rectangle 48"/>
            <p:cNvSpPr>
              <a:spLocks noChangeArrowheads="1"/>
            </p:cNvSpPr>
            <p:nvPr/>
          </p:nvSpPr>
          <p:spPr bwMode="auto">
            <a:xfrm>
              <a:off x="2339" y="2986"/>
              <a:ext cx="581"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Karnataka</a:t>
              </a:r>
            </a:p>
          </p:txBody>
        </p:sp>
        <p:sp>
          <p:nvSpPr>
            <p:cNvPr id="16430" name="Rectangle 49"/>
            <p:cNvSpPr>
              <a:spLocks noChangeArrowheads="1"/>
            </p:cNvSpPr>
            <p:nvPr/>
          </p:nvSpPr>
          <p:spPr bwMode="auto">
            <a:xfrm>
              <a:off x="2631" y="3437"/>
              <a:ext cx="433"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Tamil Nadu</a:t>
              </a:r>
            </a:p>
          </p:txBody>
        </p:sp>
        <p:sp>
          <p:nvSpPr>
            <p:cNvPr id="16431" name="Rectangle 50"/>
            <p:cNvSpPr>
              <a:spLocks noChangeArrowheads="1"/>
            </p:cNvSpPr>
            <p:nvPr/>
          </p:nvSpPr>
          <p:spPr bwMode="auto">
            <a:xfrm>
              <a:off x="2144" y="3537"/>
              <a:ext cx="432" cy="128"/>
            </a:xfrm>
            <a:prstGeom prst="rect">
              <a:avLst/>
            </a:prstGeom>
            <a:noFill/>
            <a:ln w="9525">
              <a:noFill/>
              <a:miter lim="800000"/>
              <a:headEnd/>
              <a:tailEnd/>
            </a:ln>
          </p:spPr>
          <p:txBody>
            <a:bodyPr lIns="82723" tIns="41362" rIns="82723" bIns="41362">
              <a:spAutoFit/>
            </a:bodyPr>
            <a:lstStyle/>
            <a:p>
              <a:pPr algn="r" defTabSz="822325" eaLnBrk="0" hangingPunct="0">
                <a:lnSpc>
                  <a:spcPct val="105000"/>
                </a:lnSpc>
                <a:buClr>
                  <a:schemeClr val="accent1"/>
                </a:buClr>
                <a:buFont typeface="Symbol" pitchFamily="18" charset="2"/>
                <a:buNone/>
              </a:pPr>
              <a:r>
                <a:rPr lang="en-GB" sz="700">
                  <a:solidFill>
                    <a:srgbClr val="FF0000"/>
                  </a:solidFill>
                </a:rPr>
                <a:t>Kerala</a:t>
              </a:r>
            </a:p>
          </p:txBody>
        </p:sp>
        <p:sp>
          <p:nvSpPr>
            <p:cNvPr id="16432" name="Rectangle 51"/>
            <p:cNvSpPr>
              <a:spLocks noChangeArrowheads="1"/>
            </p:cNvSpPr>
            <p:nvPr/>
          </p:nvSpPr>
          <p:spPr bwMode="auto">
            <a:xfrm>
              <a:off x="2657" y="2176"/>
              <a:ext cx="520"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8F8F8"/>
                  </a:solidFill>
                </a:rPr>
                <a:t>Madhya Pradesh</a:t>
              </a:r>
            </a:p>
          </p:txBody>
        </p:sp>
        <p:sp>
          <p:nvSpPr>
            <p:cNvPr id="53" name="Rectangle 52"/>
            <p:cNvSpPr>
              <a:spLocks noChangeArrowheads="1"/>
            </p:cNvSpPr>
            <p:nvPr/>
          </p:nvSpPr>
          <p:spPr bwMode="auto">
            <a:xfrm>
              <a:off x="3050" y="1851"/>
              <a:ext cx="541" cy="11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defRPr/>
              </a:pPr>
              <a:r>
                <a:rPr lang="en-GB" sz="600" b="1" dirty="0">
                  <a:solidFill>
                    <a:schemeClr val="accent3">
                      <a:lumMod val="95000"/>
                    </a:schemeClr>
                  </a:solidFill>
                </a:rPr>
                <a:t>UP(E)</a:t>
              </a:r>
            </a:p>
          </p:txBody>
        </p:sp>
        <p:sp>
          <p:nvSpPr>
            <p:cNvPr id="16434" name="Rectangle 53"/>
            <p:cNvSpPr>
              <a:spLocks noChangeArrowheads="1"/>
            </p:cNvSpPr>
            <p:nvPr/>
          </p:nvSpPr>
          <p:spPr bwMode="auto">
            <a:xfrm>
              <a:off x="3369" y="2034"/>
              <a:ext cx="357" cy="123"/>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chemeClr val="bg1"/>
                  </a:solidFill>
                </a:rPr>
                <a:t>Bihar</a:t>
              </a:r>
            </a:p>
          </p:txBody>
        </p:sp>
        <p:sp>
          <p:nvSpPr>
            <p:cNvPr id="16435" name="Rectangle 54"/>
            <p:cNvSpPr>
              <a:spLocks noChangeArrowheads="1"/>
            </p:cNvSpPr>
            <p:nvPr/>
          </p:nvSpPr>
          <p:spPr bwMode="auto">
            <a:xfrm>
              <a:off x="3870" y="2135"/>
              <a:ext cx="411"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b="1">
                  <a:solidFill>
                    <a:srgbClr val="FF0000"/>
                  </a:solidFill>
                </a:rPr>
                <a:t>West Bengal</a:t>
              </a:r>
            </a:p>
          </p:txBody>
        </p:sp>
        <p:sp>
          <p:nvSpPr>
            <p:cNvPr id="16436" name="Rectangle 55"/>
            <p:cNvSpPr>
              <a:spLocks noChangeArrowheads="1"/>
            </p:cNvSpPr>
            <p:nvPr/>
          </p:nvSpPr>
          <p:spPr bwMode="auto">
            <a:xfrm>
              <a:off x="2146" y="1423"/>
              <a:ext cx="542" cy="128"/>
            </a:xfrm>
            <a:prstGeom prst="rect">
              <a:avLst/>
            </a:prstGeom>
            <a:noFill/>
            <a:ln w="9525">
              <a:noFill/>
              <a:miter lim="800000"/>
              <a:headEnd/>
              <a:tailEnd/>
            </a:ln>
          </p:spPr>
          <p:txBody>
            <a:bodyPr lIns="82723" tIns="41362" rIns="82723" bIns="41362">
              <a:spAutoFit/>
            </a:bodyPr>
            <a:lstStyle/>
            <a:p>
              <a:pPr algn="r" defTabSz="822325" eaLnBrk="0" hangingPunct="0">
                <a:lnSpc>
                  <a:spcPct val="105000"/>
                </a:lnSpc>
                <a:buClr>
                  <a:schemeClr val="accent1"/>
                </a:buClr>
                <a:buFont typeface="Symbol" pitchFamily="18" charset="2"/>
                <a:buNone/>
              </a:pPr>
              <a:r>
                <a:rPr lang="en-GB" sz="700">
                  <a:solidFill>
                    <a:srgbClr val="FF0000"/>
                  </a:solidFill>
                </a:rPr>
                <a:t>Punjab</a:t>
              </a:r>
            </a:p>
          </p:txBody>
        </p:sp>
        <p:sp>
          <p:nvSpPr>
            <p:cNvPr id="16437" name="Rectangle 56"/>
            <p:cNvSpPr>
              <a:spLocks noChangeArrowheads="1"/>
            </p:cNvSpPr>
            <p:nvPr/>
          </p:nvSpPr>
          <p:spPr bwMode="auto">
            <a:xfrm>
              <a:off x="2922" y="1285"/>
              <a:ext cx="542"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F0000"/>
                  </a:solidFill>
                </a:rPr>
                <a:t>Himachal Pradesh</a:t>
              </a:r>
            </a:p>
          </p:txBody>
        </p:sp>
        <p:sp>
          <p:nvSpPr>
            <p:cNvPr id="16438" name="Rectangle 57"/>
            <p:cNvSpPr>
              <a:spLocks noChangeArrowheads="1"/>
            </p:cNvSpPr>
            <p:nvPr/>
          </p:nvSpPr>
          <p:spPr bwMode="auto">
            <a:xfrm>
              <a:off x="2479" y="1583"/>
              <a:ext cx="541"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8F8F8"/>
                  </a:solidFill>
                </a:rPr>
                <a:t>Haryana</a:t>
              </a:r>
            </a:p>
          </p:txBody>
        </p:sp>
        <p:sp>
          <p:nvSpPr>
            <p:cNvPr id="59" name="Rectangle 58"/>
            <p:cNvSpPr>
              <a:spLocks noChangeArrowheads="1"/>
            </p:cNvSpPr>
            <p:nvPr/>
          </p:nvSpPr>
          <p:spPr bwMode="auto">
            <a:xfrm>
              <a:off x="2401" y="1059"/>
              <a:ext cx="541" cy="202"/>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defRPr/>
              </a:pPr>
              <a:r>
                <a:rPr lang="en-GB" sz="700" b="1" dirty="0">
                  <a:solidFill>
                    <a:schemeClr val="accent1">
                      <a:lumMod val="60000"/>
                      <a:lumOff val="40000"/>
                    </a:schemeClr>
                  </a:solidFill>
                </a:rPr>
                <a:t>Jammu &amp; Kashmir</a:t>
              </a:r>
            </a:p>
          </p:txBody>
        </p:sp>
        <p:sp>
          <p:nvSpPr>
            <p:cNvPr id="16440" name="Rectangle 59"/>
            <p:cNvSpPr>
              <a:spLocks noChangeArrowheads="1"/>
            </p:cNvSpPr>
            <p:nvPr/>
          </p:nvSpPr>
          <p:spPr bwMode="auto">
            <a:xfrm>
              <a:off x="2671" y="1504"/>
              <a:ext cx="431" cy="128"/>
            </a:xfrm>
            <a:prstGeom prst="rect">
              <a:avLst/>
            </a:prstGeom>
            <a:noFill/>
            <a:ln w="9525">
              <a:noFill/>
              <a:miter lim="800000"/>
              <a:headEnd/>
              <a:tailEnd/>
            </a:ln>
          </p:spPr>
          <p:txBody>
            <a:bodyPr lIns="82723" tIns="41362" rIns="82723" bIns="41362">
              <a:spAutoFit/>
            </a:bodyPr>
            <a:lstStyle/>
            <a:p>
              <a:pPr algn="r" defTabSz="822325" eaLnBrk="0" hangingPunct="0">
                <a:lnSpc>
                  <a:spcPct val="105000"/>
                </a:lnSpc>
                <a:buClr>
                  <a:schemeClr val="accent1"/>
                </a:buClr>
                <a:buFont typeface="Symbol" pitchFamily="18" charset="2"/>
                <a:buNone/>
              </a:pPr>
              <a:r>
                <a:rPr lang="en-GB" sz="700" b="1">
                  <a:solidFill>
                    <a:srgbClr val="F8F8F8"/>
                  </a:solidFill>
                </a:rPr>
                <a:t>UP(W)</a:t>
              </a:r>
            </a:p>
          </p:txBody>
        </p:sp>
        <p:sp>
          <p:nvSpPr>
            <p:cNvPr id="16441" name="Rectangle 61"/>
            <p:cNvSpPr>
              <a:spLocks noChangeArrowheads="1"/>
            </p:cNvSpPr>
            <p:nvPr/>
          </p:nvSpPr>
          <p:spPr bwMode="auto">
            <a:xfrm>
              <a:off x="1900" y="2635"/>
              <a:ext cx="481"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F0000"/>
                  </a:solidFill>
                </a:rPr>
                <a:t>MUMBAI</a:t>
              </a:r>
            </a:p>
          </p:txBody>
        </p:sp>
        <p:sp>
          <p:nvSpPr>
            <p:cNvPr id="16442" name="Rectangle 62"/>
            <p:cNvSpPr>
              <a:spLocks noChangeArrowheads="1"/>
            </p:cNvSpPr>
            <p:nvPr/>
          </p:nvSpPr>
          <p:spPr bwMode="auto">
            <a:xfrm>
              <a:off x="2436" y="1801"/>
              <a:ext cx="481"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t>DELHI</a:t>
              </a:r>
            </a:p>
          </p:txBody>
        </p:sp>
        <p:sp>
          <p:nvSpPr>
            <p:cNvPr id="16443" name="Rectangle 63"/>
            <p:cNvSpPr>
              <a:spLocks noChangeArrowheads="1"/>
            </p:cNvSpPr>
            <p:nvPr/>
          </p:nvSpPr>
          <p:spPr bwMode="auto">
            <a:xfrm>
              <a:off x="3759" y="2453"/>
              <a:ext cx="483" cy="128"/>
            </a:xfrm>
            <a:prstGeom prst="rect">
              <a:avLst/>
            </a:prstGeom>
            <a:noFill/>
            <a:ln w="9525">
              <a:noFill/>
              <a:miter lim="800000"/>
              <a:headEnd/>
              <a:tailEnd/>
            </a:ln>
          </p:spPr>
          <p:txBody>
            <a:bodyPr lIns="82723" tIns="41362" rIns="82723" bIns="41362">
              <a:spAutoFit/>
            </a:bodyPr>
            <a:lstStyle/>
            <a:p>
              <a:pPr defTabSz="822325" eaLnBrk="0" hangingPunct="0">
                <a:lnSpc>
                  <a:spcPct val="105000"/>
                </a:lnSpc>
                <a:buClr>
                  <a:schemeClr val="accent1"/>
                </a:buClr>
                <a:buFont typeface="Symbol" pitchFamily="18" charset="2"/>
                <a:buNone/>
              </a:pPr>
              <a:r>
                <a:rPr lang="en-GB" sz="700">
                  <a:solidFill>
                    <a:srgbClr val="FF0000"/>
                  </a:solidFill>
                </a:rPr>
                <a:t>KOLKATA</a:t>
              </a:r>
            </a:p>
          </p:txBody>
        </p:sp>
        <p:sp>
          <p:nvSpPr>
            <p:cNvPr id="16444" name="Rectangle 64"/>
            <p:cNvSpPr>
              <a:spLocks noChangeArrowheads="1"/>
            </p:cNvSpPr>
            <p:nvPr/>
          </p:nvSpPr>
          <p:spPr bwMode="auto">
            <a:xfrm>
              <a:off x="3572" y="3712"/>
              <a:ext cx="670" cy="100"/>
            </a:xfrm>
            <a:prstGeom prst="rect">
              <a:avLst/>
            </a:prstGeom>
            <a:noFill/>
            <a:ln w="12700">
              <a:noFill/>
              <a:miter lim="800000"/>
              <a:headEnd/>
              <a:tailEnd/>
            </a:ln>
          </p:spPr>
          <p:txBody>
            <a:bodyPr lIns="0" tIns="0" rIns="0" bIns="0">
              <a:spAutoFit/>
            </a:bodyPr>
            <a:lstStyle/>
            <a:p>
              <a:pPr eaLnBrk="0" hangingPunct="0">
                <a:spcAft>
                  <a:spcPct val="50000"/>
                </a:spcAft>
              </a:pPr>
              <a:r>
                <a:rPr lang="en-US" sz="1000" b="1">
                  <a:solidFill>
                    <a:srgbClr val="FF0000"/>
                  </a:solidFill>
                  <a:latin typeface="Garamond" pitchFamily="18" charset="0"/>
                </a:rPr>
                <a:t>C Circles</a:t>
              </a:r>
              <a:endParaRPr lang="en-GB" sz="1000" b="1">
                <a:solidFill>
                  <a:srgbClr val="FF0000"/>
                </a:solidFill>
                <a:latin typeface="Garamond" pitchFamily="18" charset="0"/>
              </a:endParaRPr>
            </a:p>
          </p:txBody>
        </p:sp>
        <p:sp>
          <p:nvSpPr>
            <p:cNvPr id="16445" name="Rectangle 65"/>
            <p:cNvSpPr>
              <a:spLocks noChangeArrowheads="1"/>
            </p:cNvSpPr>
            <p:nvPr/>
          </p:nvSpPr>
          <p:spPr bwMode="auto">
            <a:xfrm>
              <a:off x="3567" y="3499"/>
              <a:ext cx="670" cy="100"/>
            </a:xfrm>
            <a:prstGeom prst="rect">
              <a:avLst/>
            </a:prstGeom>
            <a:noFill/>
            <a:ln w="12700">
              <a:noFill/>
              <a:miter lim="800000"/>
              <a:headEnd/>
              <a:tailEnd/>
            </a:ln>
          </p:spPr>
          <p:txBody>
            <a:bodyPr lIns="0" tIns="0" rIns="0" bIns="0">
              <a:spAutoFit/>
            </a:bodyPr>
            <a:lstStyle/>
            <a:p>
              <a:pPr eaLnBrk="0" hangingPunct="0">
                <a:spcAft>
                  <a:spcPct val="50000"/>
                </a:spcAft>
              </a:pPr>
              <a:r>
                <a:rPr lang="en-GB" sz="1000" b="1">
                  <a:solidFill>
                    <a:srgbClr val="FF0000"/>
                  </a:solidFill>
                  <a:latin typeface="Garamond" pitchFamily="18" charset="0"/>
                </a:rPr>
                <a:t>B Circles</a:t>
              </a:r>
            </a:p>
          </p:txBody>
        </p:sp>
        <p:sp>
          <p:nvSpPr>
            <p:cNvPr id="16446" name="Rectangle 66"/>
            <p:cNvSpPr>
              <a:spLocks noChangeArrowheads="1"/>
            </p:cNvSpPr>
            <p:nvPr/>
          </p:nvSpPr>
          <p:spPr bwMode="auto">
            <a:xfrm>
              <a:off x="3556" y="3323"/>
              <a:ext cx="669" cy="100"/>
            </a:xfrm>
            <a:prstGeom prst="rect">
              <a:avLst/>
            </a:prstGeom>
            <a:noFill/>
            <a:ln w="12700">
              <a:noFill/>
              <a:miter lim="800000"/>
              <a:headEnd/>
              <a:tailEnd/>
            </a:ln>
          </p:spPr>
          <p:txBody>
            <a:bodyPr lIns="0" tIns="0" rIns="0" bIns="0">
              <a:spAutoFit/>
            </a:bodyPr>
            <a:lstStyle/>
            <a:p>
              <a:pPr eaLnBrk="0" hangingPunct="0">
                <a:spcAft>
                  <a:spcPct val="50000"/>
                </a:spcAft>
              </a:pPr>
              <a:r>
                <a:rPr lang="en-GB" sz="1000" b="1">
                  <a:solidFill>
                    <a:srgbClr val="FF0000"/>
                  </a:solidFill>
                  <a:latin typeface="Garamond" pitchFamily="18" charset="0"/>
                </a:rPr>
                <a:t>A Circles</a:t>
              </a:r>
            </a:p>
          </p:txBody>
        </p:sp>
      </p:grpSp>
      <p:sp>
        <p:nvSpPr>
          <p:cNvPr id="73" name="Rectangle 3"/>
          <p:cNvSpPr txBox="1">
            <a:spLocks noChangeArrowheads="1"/>
          </p:cNvSpPr>
          <p:nvPr/>
        </p:nvSpPr>
        <p:spPr bwMode="auto">
          <a:xfrm>
            <a:off x="158393" y="1559370"/>
            <a:ext cx="5140186" cy="2277858"/>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Char char="v"/>
              <a:defRPr/>
            </a:pPr>
            <a:r>
              <a:rPr lang="en-US" sz="2000" b="1" dirty="0">
                <a:solidFill>
                  <a:srgbClr val="FF0000"/>
                </a:solidFill>
                <a:latin typeface="Georgia" pitchFamily="18" charset="0"/>
                <a:cs typeface="+mn-cs"/>
              </a:rPr>
              <a:t>22 Licensed Service </a:t>
            </a:r>
            <a:r>
              <a:rPr lang="en-US" sz="2000" b="1" dirty="0" smtClean="0">
                <a:solidFill>
                  <a:srgbClr val="FF0000"/>
                </a:solidFill>
                <a:latin typeface="Georgia" pitchFamily="18" charset="0"/>
                <a:cs typeface="+mn-cs"/>
              </a:rPr>
              <a:t>Areas/Circle</a:t>
            </a:r>
          </a:p>
          <a:p>
            <a:pPr marL="342900" indent="-342900">
              <a:spcBef>
                <a:spcPct val="20000"/>
              </a:spcBef>
              <a:buClr>
                <a:schemeClr val="tx2"/>
              </a:buClr>
              <a:buSzPct val="70000"/>
              <a:defRPr/>
            </a:pPr>
            <a:endParaRPr lang="en-US" sz="2000" b="1" dirty="0">
              <a:solidFill>
                <a:srgbClr val="FF0000"/>
              </a:solidFill>
              <a:latin typeface="Georgia" pitchFamily="18" charset="0"/>
              <a:cs typeface="+mn-cs"/>
            </a:endParaRPr>
          </a:p>
          <a:p>
            <a:pPr marL="342900" indent="-342900">
              <a:spcBef>
                <a:spcPct val="20000"/>
              </a:spcBef>
              <a:buClr>
                <a:schemeClr val="tx2"/>
              </a:buClr>
              <a:buSzPct val="70000"/>
              <a:buFont typeface="Wingdings" pitchFamily="2" charset="2"/>
              <a:buChar char="v"/>
              <a:defRPr/>
            </a:pPr>
            <a:r>
              <a:rPr lang="en-US" sz="2000" b="1" dirty="0">
                <a:solidFill>
                  <a:srgbClr val="0000CC"/>
                </a:solidFill>
                <a:latin typeface="Georgia" pitchFamily="18" charset="0"/>
                <a:cs typeface="+mn-cs"/>
              </a:rPr>
              <a:t>Metro : 3 </a:t>
            </a:r>
            <a:r>
              <a:rPr lang="en-US" sz="1200" b="1" dirty="0">
                <a:solidFill>
                  <a:srgbClr val="0000CC"/>
                </a:solidFill>
                <a:latin typeface="Georgia" pitchFamily="18" charset="0"/>
                <a:cs typeface="+mn-cs"/>
              </a:rPr>
              <a:t>(</a:t>
            </a:r>
            <a:r>
              <a:rPr lang="en-US" sz="1200" b="1" dirty="0" err="1">
                <a:solidFill>
                  <a:srgbClr val="0000CC"/>
                </a:solidFill>
                <a:latin typeface="Georgia" pitchFamily="18" charset="0"/>
                <a:cs typeface="+mn-cs"/>
              </a:rPr>
              <a:t>DL,MU,Kol</a:t>
            </a:r>
            <a:r>
              <a:rPr lang="en-US" sz="1200" b="1" dirty="0">
                <a:solidFill>
                  <a:srgbClr val="0000CC"/>
                </a:solidFill>
                <a:latin typeface="Georgia" pitchFamily="18" charset="0"/>
                <a:cs typeface="+mn-cs"/>
              </a:rPr>
              <a:t>)</a:t>
            </a:r>
            <a:endParaRPr lang="en-US" sz="2000" b="1" dirty="0">
              <a:solidFill>
                <a:srgbClr val="0000CC"/>
              </a:solidFill>
              <a:latin typeface="Georgia" pitchFamily="18" charset="0"/>
              <a:cs typeface="+mn-cs"/>
            </a:endParaRPr>
          </a:p>
          <a:p>
            <a:pPr marL="342900" indent="-342900">
              <a:spcBef>
                <a:spcPct val="20000"/>
              </a:spcBef>
              <a:buClr>
                <a:schemeClr val="tx2"/>
              </a:buClr>
              <a:buSzPct val="70000"/>
              <a:buFont typeface="Wingdings" pitchFamily="2" charset="2"/>
              <a:buChar char="v"/>
              <a:defRPr/>
            </a:pPr>
            <a:r>
              <a:rPr lang="en-US" sz="2000" b="1" dirty="0">
                <a:solidFill>
                  <a:srgbClr val="0000CC"/>
                </a:solidFill>
                <a:latin typeface="Georgia" pitchFamily="18" charset="0"/>
                <a:cs typeface="+mn-cs"/>
              </a:rPr>
              <a:t>‘A’	    : 5 </a:t>
            </a:r>
            <a:r>
              <a:rPr lang="en-US" sz="1200" b="1" dirty="0">
                <a:solidFill>
                  <a:srgbClr val="0000CC"/>
                </a:solidFill>
                <a:latin typeface="Georgia" pitchFamily="18" charset="0"/>
                <a:cs typeface="+mn-cs"/>
              </a:rPr>
              <a:t>(AP, </a:t>
            </a:r>
            <a:r>
              <a:rPr lang="en-US" sz="1200" b="1" dirty="0" err="1">
                <a:solidFill>
                  <a:srgbClr val="0000CC"/>
                </a:solidFill>
                <a:latin typeface="Georgia" pitchFamily="18" charset="0"/>
                <a:cs typeface="+mn-cs"/>
              </a:rPr>
              <a:t>Guj</a:t>
            </a:r>
            <a:r>
              <a:rPr lang="en-US" sz="1200" b="1" dirty="0">
                <a:solidFill>
                  <a:srgbClr val="0000CC"/>
                </a:solidFill>
                <a:latin typeface="Georgia" pitchFamily="18" charset="0"/>
                <a:cs typeface="+mn-cs"/>
              </a:rPr>
              <a:t>, KTK,MH, TN)</a:t>
            </a:r>
          </a:p>
          <a:p>
            <a:pPr marL="342900" indent="-342900">
              <a:spcBef>
                <a:spcPct val="20000"/>
              </a:spcBef>
              <a:buClr>
                <a:schemeClr val="tx2"/>
              </a:buClr>
              <a:buSzPct val="70000"/>
              <a:buFont typeface="Wingdings" pitchFamily="2" charset="2"/>
              <a:buChar char="v"/>
              <a:defRPr/>
            </a:pPr>
            <a:r>
              <a:rPr lang="en-US" sz="2000" b="1" dirty="0">
                <a:solidFill>
                  <a:srgbClr val="0000CC"/>
                </a:solidFill>
                <a:latin typeface="Georgia" pitchFamily="18" charset="0"/>
                <a:cs typeface="+mn-cs"/>
              </a:rPr>
              <a:t>‘B’        : 8 </a:t>
            </a:r>
            <a:r>
              <a:rPr lang="en-US" sz="1200" b="1" dirty="0">
                <a:solidFill>
                  <a:srgbClr val="0000CC"/>
                </a:solidFill>
                <a:latin typeface="Georgia" pitchFamily="18" charset="0"/>
                <a:cs typeface="+mn-cs"/>
              </a:rPr>
              <a:t>(HR, </a:t>
            </a:r>
            <a:r>
              <a:rPr lang="en-US" sz="1200" b="1" dirty="0" smtClean="0">
                <a:solidFill>
                  <a:srgbClr val="0000CC"/>
                </a:solidFill>
                <a:latin typeface="Georgia" pitchFamily="18" charset="0"/>
                <a:cs typeface="+mn-cs"/>
              </a:rPr>
              <a:t>KER</a:t>
            </a:r>
            <a:r>
              <a:rPr lang="en-US" sz="1200" b="1" dirty="0">
                <a:solidFill>
                  <a:srgbClr val="0000CC"/>
                </a:solidFill>
                <a:latin typeface="Georgia" pitchFamily="18" charset="0"/>
                <a:cs typeface="+mn-cs"/>
              </a:rPr>
              <a:t>, MP, PB, Raj, </a:t>
            </a:r>
            <a:r>
              <a:rPr lang="en-US" sz="1200" b="1" dirty="0" smtClean="0">
                <a:solidFill>
                  <a:srgbClr val="0000CC"/>
                </a:solidFill>
                <a:latin typeface="Georgia" pitchFamily="18" charset="0"/>
                <a:cs typeface="+mn-cs"/>
              </a:rPr>
              <a:t>UP(E</a:t>
            </a:r>
            <a:r>
              <a:rPr lang="en-US" sz="1200" b="1" dirty="0">
                <a:solidFill>
                  <a:srgbClr val="0000CC"/>
                </a:solidFill>
                <a:latin typeface="Georgia" pitchFamily="18" charset="0"/>
                <a:cs typeface="+mn-cs"/>
              </a:rPr>
              <a:t>),UP(W),WB)</a:t>
            </a:r>
          </a:p>
          <a:p>
            <a:pPr marL="342900" indent="-342900">
              <a:spcBef>
                <a:spcPct val="20000"/>
              </a:spcBef>
              <a:buClr>
                <a:schemeClr val="tx2"/>
              </a:buClr>
              <a:buSzPct val="70000"/>
              <a:buFont typeface="Wingdings" pitchFamily="2" charset="2"/>
              <a:buChar char="v"/>
              <a:defRPr/>
            </a:pPr>
            <a:r>
              <a:rPr lang="en-US" sz="2000" b="1" dirty="0">
                <a:solidFill>
                  <a:srgbClr val="0000CC"/>
                </a:solidFill>
                <a:latin typeface="Georgia" pitchFamily="18" charset="0"/>
                <a:cs typeface="+mn-cs"/>
              </a:rPr>
              <a:t> ‘C’       : 6 </a:t>
            </a:r>
            <a:r>
              <a:rPr lang="en-US" sz="1200" b="1" dirty="0">
                <a:solidFill>
                  <a:srgbClr val="0000CC"/>
                </a:solidFill>
                <a:latin typeface="Georgia" pitchFamily="18" charset="0"/>
                <a:cs typeface="+mn-cs"/>
              </a:rPr>
              <a:t>(AS, BR, HP,J&amp;K, NE, OR)</a:t>
            </a:r>
          </a:p>
          <a:p>
            <a:pPr marL="342900" indent="-342900">
              <a:spcBef>
                <a:spcPct val="20000"/>
              </a:spcBef>
              <a:buClr>
                <a:schemeClr val="tx2"/>
              </a:buClr>
              <a:buSzPct val="70000"/>
              <a:buFont typeface="Wingdings" pitchFamily="2" charset="2"/>
              <a:buChar char="v"/>
              <a:defRPr/>
            </a:pPr>
            <a:endParaRPr lang="en-US" sz="2000" b="1" dirty="0">
              <a:solidFill>
                <a:srgbClr val="0000CC"/>
              </a:solidFill>
              <a:latin typeface="Georgia" pitchFamily="18" charset="0"/>
              <a:cs typeface="+mn-cs"/>
            </a:endParaRPr>
          </a:p>
        </p:txBody>
      </p:sp>
      <p:sp>
        <p:nvSpPr>
          <p:cNvPr id="16388" name="Date Placeholder 73"/>
          <p:cNvSpPr>
            <a:spLocks noGrp="1"/>
          </p:cNvSpPr>
          <p:nvPr>
            <p:ph type="dt" sz="quarter" idx="4294967295"/>
          </p:nvPr>
        </p:nvSpPr>
        <p:spPr bwMode="auto">
          <a:xfrm>
            <a:off x="0" y="6530975"/>
            <a:ext cx="2889250" cy="365125"/>
          </a:xfrm>
          <a:prstGeom prst="rect">
            <a:avLst/>
          </a:prstGeom>
          <a:noFill/>
          <a:ln>
            <a:miter lim="800000"/>
            <a:headEnd/>
            <a:tailEnd/>
          </a:ln>
        </p:spPr>
        <p:txBody>
          <a:bodyPr/>
          <a:lstStyle/>
          <a:p>
            <a:fld id="{3DBF03D8-3327-4F4F-A66D-A6E00EB1A052}" type="datetime3">
              <a:rPr lang="en-US" altLang="en-US"/>
              <a:pPr/>
              <a:t>30 November 2015</a:t>
            </a:fld>
            <a:endParaRPr lang="en-US" altLang="en-US"/>
          </a:p>
        </p:txBody>
      </p:sp>
      <p:sp>
        <p:nvSpPr>
          <p:cNvPr id="74" name="Rectangle 5"/>
          <p:cNvSpPr>
            <a:spLocks noChangeArrowheads="1"/>
          </p:cNvSpPr>
          <p:nvPr/>
        </p:nvSpPr>
        <p:spPr bwMode="auto">
          <a:xfrm>
            <a:off x="2090738" y="355600"/>
            <a:ext cx="6092825" cy="461963"/>
          </a:xfrm>
          <a:prstGeom prst="rect">
            <a:avLst/>
          </a:prstGeom>
          <a:solidFill>
            <a:schemeClr val="bg1"/>
          </a:solidFill>
          <a:ln>
            <a:solidFill>
              <a:schemeClr val="bg1"/>
            </a:solidFill>
            <a:headEnd type="none" w="sm" len="sm"/>
            <a:tailEnd type="none" w="sm" len="sm"/>
          </a:ln>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sz="2400" b="1" dirty="0">
                <a:solidFill>
                  <a:srgbClr val="FF0000"/>
                </a:solidFill>
                <a:latin typeface="Georgia" pitchFamily="18" charset="0"/>
                <a:ea typeface="+mj-ea"/>
                <a:cs typeface="+mj-cs"/>
              </a:rPr>
              <a:t>Licensed Service Area Concept</a:t>
            </a:r>
          </a:p>
        </p:txBody>
      </p:sp>
    </p:spTree>
  </p:cSld>
  <p:clrMapOvr>
    <a:masterClrMapping/>
  </p:clrMapOvr>
  <p:transition>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Circles/LSA</a:t>
            </a:r>
            <a:endParaRPr lang="en-US" dirty="0"/>
          </a:p>
        </p:txBody>
      </p:sp>
      <p:sp>
        <p:nvSpPr>
          <p:cNvPr id="3" name="Content Placeholder 2"/>
          <p:cNvSpPr>
            <a:spLocks noGrp="1"/>
          </p:cNvSpPr>
          <p:nvPr>
            <p:ph idx="1"/>
          </p:nvPr>
        </p:nvSpPr>
        <p:spPr>
          <a:xfrm>
            <a:off x="457200" y="1270659"/>
            <a:ext cx="8991600" cy="5109119"/>
          </a:xfrm>
        </p:spPr>
        <p:txBody>
          <a:bodyPr/>
          <a:lstStyle/>
          <a:p>
            <a:r>
              <a:rPr lang="en-IN" dirty="0" smtClean="0"/>
              <a:t>‘Circle’ is mostly, but not necessarily, co-terminus with the administrative boundaries of the states. </a:t>
            </a:r>
          </a:p>
          <a:p>
            <a:pPr>
              <a:buNone/>
            </a:pPr>
            <a:r>
              <a:rPr lang="en-IN" i="1" dirty="0" smtClean="0"/>
              <a:t>     </a:t>
            </a:r>
            <a:r>
              <a:rPr lang="en-IN" i="1" dirty="0" smtClean="0">
                <a:solidFill>
                  <a:srgbClr val="990000"/>
                </a:solidFill>
              </a:rPr>
              <a:t>Exceptions:</a:t>
            </a:r>
          </a:p>
          <a:p>
            <a:r>
              <a:rPr lang="en-IN" i="1" dirty="0" smtClean="0">
                <a:solidFill>
                  <a:srgbClr val="FF0000"/>
                </a:solidFill>
              </a:rPr>
              <a:t>Uttar Pradesh(2): </a:t>
            </a:r>
            <a:r>
              <a:rPr lang="en-IN" i="1" dirty="0" smtClean="0"/>
              <a:t>UP(E) and UP(W) including Uttarakhand</a:t>
            </a:r>
          </a:p>
          <a:p>
            <a:r>
              <a:rPr lang="en-IN" i="1" dirty="0" smtClean="0">
                <a:solidFill>
                  <a:srgbClr val="FF0000"/>
                </a:solidFill>
              </a:rPr>
              <a:t>North-East(1)</a:t>
            </a:r>
            <a:r>
              <a:rPr lang="en-IN" i="1" dirty="0" smtClean="0"/>
              <a:t>: Six NE States except Assam</a:t>
            </a:r>
          </a:p>
          <a:p>
            <a:r>
              <a:rPr lang="en-IN" i="1" dirty="0" smtClean="0">
                <a:solidFill>
                  <a:srgbClr val="FF0000"/>
                </a:solidFill>
              </a:rPr>
              <a:t>Madhya Pradesh: </a:t>
            </a:r>
            <a:r>
              <a:rPr lang="en-IN" i="1" dirty="0" smtClean="0"/>
              <a:t>MP &amp; </a:t>
            </a:r>
            <a:r>
              <a:rPr lang="en-IN" i="1" dirty="0" err="1" smtClean="0"/>
              <a:t>Chhatisgarh</a:t>
            </a:r>
            <a:endParaRPr lang="en-IN" i="1" dirty="0" smtClean="0"/>
          </a:p>
          <a:p>
            <a:r>
              <a:rPr lang="en-IN" i="1" dirty="0" smtClean="0">
                <a:solidFill>
                  <a:srgbClr val="FF0000"/>
                </a:solidFill>
              </a:rPr>
              <a:t>Bihar :</a:t>
            </a:r>
            <a:r>
              <a:rPr lang="en-IN" i="1" dirty="0" smtClean="0"/>
              <a:t> Bihar &amp; Jharkhand</a:t>
            </a:r>
          </a:p>
          <a:p>
            <a:r>
              <a:rPr lang="en-IN" i="1" dirty="0" smtClean="0">
                <a:solidFill>
                  <a:srgbClr val="FF0000"/>
                </a:solidFill>
              </a:rPr>
              <a:t>AP : </a:t>
            </a:r>
            <a:r>
              <a:rPr lang="en-IN" i="1" dirty="0" smtClean="0"/>
              <a:t>AP and Telangana</a:t>
            </a:r>
          </a:p>
          <a:p>
            <a:r>
              <a:rPr lang="en-IN" i="1" dirty="0" smtClean="0">
                <a:solidFill>
                  <a:srgbClr val="FF0000"/>
                </a:solidFill>
              </a:rPr>
              <a:t>WB:</a:t>
            </a:r>
            <a:r>
              <a:rPr lang="en-IN" i="1" dirty="0" smtClean="0"/>
              <a:t> WB(except Kolkata), Sikkim and A&amp;N</a:t>
            </a:r>
          </a:p>
          <a:p>
            <a:r>
              <a:rPr lang="en-US" dirty="0" smtClean="0">
                <a:solidFill>
                  <a:srgbClr val="FF0000"/>
                </a:solidFill>
              </a:rPr>
              <a:t>Maharashtra:</a:t>
            </a:r>
            <a:r>
              <a:rPr lang="en-US" dirty="0" smtClean="0"/>
              <a:t> MH(except Mumbai) and Goa</a:t>
            </a:r>
          </a:p>
          <a:p>
            <a:r>
              <a:rPr lang="en-US" dirty="0" smtClean="0">
                <a:solidFill>
                  <a:srgbClr val="FF0000"/>
                </a:solidFill>
              </a:rPr>
              <a:t>Kerala :</a:t>
            </a:r>
            <a:r>
              <a:rPr lang="en-US" dirty="0" smtClean="0"/>
              <a:t> Kerala and Lakshadweep</a:t>
            </a:r>
          </a:p>
          <a:p>
            <a:r>
              <a:rPr lang="en-US" dirty="0" smtClean="0">
                <a:solidFill>
                  <a:srgbClr val="FF0000"/>
                </a:solidFill>
              </a:rPr>
              <a:t>Delhi:</a:t>
            </a:r>
            <a:r>
              <a:rPr lang="en-US" dirty="0" smtClean="0"/>
              <a:t> NCR (Delhi, </a:t>
            </a:r>
            <a:r>
              <a:rPr lang="en-US" dirty="0" err="1" smtClean="0"/>
              <a:t>Faridabad,Gurgaon,Gzb</a:t>
            </a:r>
            <a:r>
              <a:rPr lang="en-US" dirty="0" smtClean="0"/>
              <a:t>, </a:t>
            </a:r>
            <a:r>
              <a:rPr lang="en-US" dirty="0" err="1" smtClean="0"/>
              <a:t>Noida</a:t>
            </a:r>
            <a:r>
              <a:rPr lang="en-US" dirty="0" smtClean="0"/>
              <a:t>)</a:t>
            </a:r>
          </a:p>
          <a:p>
            <a:r>
              <a:rPr lang="en-US" dirty="0" err="1" smtClean="0">
                <a:solidFill>
                  <a:srgbClr val="FF0000"/>
                </a:solidFill>
              </a:rPr>
              <a:t>Tamilnadu</a:t>
            </a:r>
            <a:r>
              <a:rPr lang="en-US" dirty="0" smtClean="0">
                <a:solidFill>
                  <a:srgbClr val="FF0000"/>
                </a:solidFill>
              </a:rPr>
              <a:t>:</a:t>
            </a:r>
            <a:r>
              <a:rPr lang="en-US" dirty="0" smtClean="0"/>
              <a:t> Earlier TN &amp;Chennai were different;  </a:t>
            </a:r>
          </a:p>
        </p:txBody>
      </p:sp>
    </p:spTree>
  </p:cSld>
  <p:clrMapOvr>
    <a:masterClrMapping/>
  </p:clrMapOvr>
  <p:transition>
    <p:cut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4"/>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qvEGksz.vEmxHeRh91uGOQ"/>
</p:tagLst>
</file>

<file path=ppt/theme/theme1.xml><?xml version="1.0" encoding="utf-8"?>
<a:theme xmlns:a="http://schemas.openxmlformats.org/drawingml/2006/main" name="Blank">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Blan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lg" len="lg"/>
          <a:tailEnd type="none" w="lg" len="lg"/>
        </a:ln>
        <a:effectLst/>
      </a:spPr>
      <a:bodyPr vert="horz" wrap="none" lIns="91440" tIns="91440" rIns="91440" bIns="9144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lg" len="lg"/>
          <a:tailEnd type="none" w="lg" len="lg"/>
        </a:ln>
        <a:effectLst/>
      </a:spPr>
      <a:bodyPr vert="horz" wrap="none" lIns="91440" tIns="91440" rIns="91440" bIns="9144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1">
        <a:dk1>
          <a:srgbClr val="000000"/>
        </a:dk1>
        <a:lt1>
          <a:srgbClr val="FFFFFF"/>
        </a:lt1>
        <a:dk2>
          <a:srgbClr val="177B57"/>
        </a:dk2>
        <a:lt2>
          <a:srgbClr val="80808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177B57"/>
        </a:dk2>
        <a:lt2>
          <a:srgbClr val="00000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2544</Words>
  <Application>Microsoft Office PowerPoint</Application>
  <PresentationFormat>A4 Paper (210x297 mm)</PresentationFormat>
  <Paragraphs>513</Paragraphs>
  <Slides>41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Blank</vt:lpstr>
      <vt:lpstr>Photo Editor Photo</vt:lpstr>
      <vt:lpstr>Slide 0</vt:lpstr>
      <vt:lpstr>India Telecom……Highlights</vt:lpstr>
      <vt:lpstr>INDIAN TELECOM SECTOR- SNAPSHOT (As on 30th Sept,2015)</vt:lpstr>
      <vt:lpstr>INDIAN BROADCAST SECTOR- SNAPSHOT</vt:lpstr>
      <vt:lpstr>Slide 4</vt:lpstr>
      <vt:lpstr>Slide 5</vt:lpstr>
      <vt:lpstr>Contents</vt:lpstr>
      <vt:lpstr>Slide 7</vt:lpstr>
      <vt:lpstr>Characteristics of Circles/LSA</vt:lpstr>
      <vt:lpstr>Evolution of Indian Telecom Sector </vt:lpstr>
      <vt:lpstr>Evolution of Indian Telecom Sector </vt:lpstr>
      <vt:lpstr>Evolution of Indian Telecom Sector   </vt:lpstr>
      <vt:lpstr>Evolution of Indian Telecom Sector   </vt:lpstr>
      <vt:lpstr>Growth of Indian Mobile Subscribers and Key Milestones (2000-2015)</vt:lpstr>
      <vt:lpstr>Revenue in the Telecom Sector</vt:lpstr>
      <vt:lpstr>Tariff Vs Teledensity</vt:lpstr>
      <vt:lpstr>  Development in other Licenses</vt:lpstr>
      <vt:lpstr>Development in other Licenses </vt:lpstr>
      <vt:lpstr>Development in other Licenses </vt:lpstr>
      <vt:lpstr>Unified License (UL)</vt:lpstr>
      <vt:lpstr>Authorization For Different Services Under Unified License</vt:lpstr>
      <vt:lpstr>Development in Spectrum Usages Charges</vt:lpstr>
      <vt:lpstr>Slide 22</vt:lpstr>
      <vt:lpstr>Slide 23</vt:lpstr>
      <vt:lpstr>Regulators of the Sectors</vt:lpstr>
      <vt:lpstr>Slide 25</vt:lpstr>
      <vt:lpstr>Slide 26</vt:lpstr>
      <vt:lpstr>Slide 27</vt:lpstr>
      <vt:lpstr>Slide 28</vt:lpstr>
      <vt:lpstr>Slide 29</vt:lpstr>
      <vt:lpstr>Slide 30</vt:lpstr>
      <vt:lpstr>Regulatory Approach</vt:lpstr>
      <vt:lpstr>Regulatory Issues addressed</vt:lpstr>
      <vt:lpstr>Tariff Issues – Consumers’ Interest</vt:lpstr>
      <vt:lpstr>Major Recommendations of TRAI for sectoral reforms</vt:lpstr>
      <vt:lpstr>Latest Recommendations</vt:lpstr>
      <vt:lpstr>Latest Regulations</vt:lpstr>
      <vt:lpstr>Recent Government Initiatives</vt:lpstr>
      <vt:lpstr>Slide 38</vt:lpstr>
      <vt:lpstr>Eligibility conditions under Unified Licensing</vt:lpstr>
      <vt:lpstr>Entry fee under Unified Licensing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
  <dc:description>A4 Blank templ v1.pot</dc:description>
  <cp:lastModifiedBy/>
  <cp:revision>63</cp:revision>
  <dcterms:created xsi:type="dcterms:W3CDTF">2009-02-03T11:04:49Z</dcterms:created>
  <dcterms:modified xsi:type="dcterms:W3CDTF">2015-11-30T13:24:57Z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20041127</vt:lpwstr>
  </property>
  <property fmtid="{D5CDD505-2E9C-101B-9397-08002B2CF9AE}" pid="3" name="Reference">
    <vt:lpwstr>BCGTemplateNew</vt:lpwstr>
  </property>
  <property fmtid="{D5CDD505-2E9C-101B-9397-08002B2CF9AE}" pid="4" name="BCG 2007 Template">
    <vt:bool>true</vt:bool>
  </property>
  <property fmtid="{D5CDD505-2E9C-101B-9397-08002B2CF9AE}" pid="5" name="BCG Format Name">
    <vt:lpwstr>BCG Format</vt:lpwstr>
  </property>
</Properties>
</file>