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77050" cy="93170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5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26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D47B1-F5DB-4FC8-8168-6A1BEF6BC595}" type="datetimeFigureOut">
              <a:rPr lang="en-IN" smtClean="0"/>
              <a:pPr/>
              <a:t>6/22/2016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4525" y="1165225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483100"/>
            <a:ext cx="5502275" cy="3668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50313"/>
            <a:ext cx="29797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725" y="8850313"/>
            <a:ext cx="29797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88938-AA68-46CA-B542-E8FF62B37F5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79384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3D6C-66D0-40BB-8526-03D8458627C6}" type="datetime1">
              <a:rPr lang="en-IN" smtClean="0"/>
              <a:pPr/>
              <a:t>6/22/2016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Pramod Deo, Former Chairman, CERC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4496-AD2F-48FE-B843-A689FE4421A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44913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5E4A-8C3D-49E6-B8A7-E2F8FD12EDA5}" type="datetime1">
              <a:rPr lang="en-IN" smtClean="0"/>
              <a:pPr/>
              <a:t>6/22/2016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Pramod Deo, Former Chairman, CERC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4496-AD2F-48FE-B843-A689FE4421A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0132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1186-EEE3-4E0E-886D-90C9C08CDC75}" type="datetime1">
              <a:rPr lang="en-IN" smtClean="0"/>
              <a:pPr/>
              <a:t>6/22/2016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Pramod Deo, Former Chairman, CERC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4496-AD2F-48FE-B843-A689FE4421A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1689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6822-AE42-481C-BE7A-6F90A7F5F80C}" type="datetime1">
              <a:rPr lang="en-IN" smtClean="0"/>
              <a:pPr/>
              <a:t>6/22/2016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Pramod Deo, Former Chairman, CERC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4496-AD2F-48FE-B843-A689FE4421A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3692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2A77-D3D6-4B52-8AAF-663575EC2BC9}" type="datetime1">
              <a:rPr lang="en-IN" smtClean="0"/>
              <a:pPr/>
              <a:t>6/22/2016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Pramod Deo, Former Chairman, CERC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4496-AD2F-48FE-B843-A689FE4421A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2714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BC05-6BC2-4B6D-A884-93B2CA93B06C}" type="datetime1">
              <a:rPr lang="en-IN" smtClean="0"/>
              <a:pPr/>
              <a:t>6/22/2016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Pramod Deo, Former Chairman, CERC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4496-AD2F-48FE-B843-A689FE4421A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585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57AE0-F328-48E1-B120-B64ABD319671}" type="datetime1">
              <a:rPr lang="en-IN" smtClean="0"/>
              <a:pPr/>
              <a:t>6/22/2016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Pramod Deo, Former Chairman, CERC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4496-AD2F-48FE-B843-A689FE4421A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8363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428B-07C7-4043-A423-49B99F1C66D2}" type="datetime1">
              <a:rPr lang="en-IN" smtClean="0"/>
              <a:pPr/>
              <a:t>6/22/2016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Pramod Deo, Former Chairman, CERC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4496-AD2F-48FE-B843-A689FE4421A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56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CEAE-FF13-4BE9-BF56-67278785BB08}" type="datetime1">
              <a:rPr lang="en-IN" smtClean="0"/>
              <a:pPr/>
              <a:t>6/22/2016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Pramod Deo, Former Chairman, CERC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4496-AD2F-48FE-B843-A689FE4421A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1960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F4AC-5D4C-4AC8-B448-C4EA2CA824E3}" type="datetime1">
              <a:rPr lang="en-IN" smtClean="0"/>
              <a:pPr/>
              <a:t>6/22/2016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Pramod Deo, Former Chairman, CERC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4496-AD2F-48FE-B843-A689FE4421A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2220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020A-2263-421F-87E8-8E3136BDDC15}" type="datetime1">
              <a:rPr lang="en-IN" smtClean="0"/>
              <a:pPr/>
              <a:t>6/22/2016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Pramod Deo, Former Chairman, CERC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4496-AD2F-48FE-B843-A689FE4421A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7379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C6BD0-6703-448D-8C61-454400018375}" type="datetime1">
              <a:rPr lang="en-IN" smtClean="0"/>
              <a:pPr/>
              <a:t>6/22/2016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Pramod Deo, Former Chairman, CERC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A4496-AD2F-48FE-B843-A689FE4421A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2665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solidFill>
                  <a:srgbClr val="00B0F0"/>
                </a:solidFill>
              </a:rPr>
              <a:t>Political Economy of Electricity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dirty="0"/>
              <a:t>Have Regulators failed to introduce competition in power sector?</a:t>
            </a:r>
          </a:p>
          <a:p>
            <a:endParaRPr lang="en-IN" dirty="0"/>
          </a:p>
          <a:p>
            <a:r>
              <a:rPr lang="en-IN" dirty="0"/>
              <a:t>Can Regulators realistically chart a trajectory to reduce cross-subsidy?</a:t>
            </a:r>
          </a:p>
          <a:p>
            <a:endParaRPr lang="en-IN" dirty="0"/>
          </a:p>
          <a:p>
            <a:r>
              <a:rPr lang="en-IN" dirty="0"/>
              <a:t>Is the Indian open access model deeply flawed?</a:t>
            </a:r>
          </a:p>
          <a:p>
            <a:endParaRPr lang="en-IN" dirty="0"/>
          </a:p>
          <a:p>
            <a:r>
              <a:rPr lang="en-IN" dirty="0"/>
              <a:t>Will Regulators be held responsible for non-working of ‘Uday’?</a:t>
            </a:r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92DB-AB21-422F-AC22-AC3DB815A5AF}" type="datetime1">
              <a:rPr lang="en-IN" smtClean="0"/>
              <a:pPr/>
              <a:t>6/22/2016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Pramod Deo, Former Chairman, CERC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4496-AD2F-48FE-B843-A689FE4421AE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01897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0613920"/>
              </p:ext>
            </p:extLst>
          </p:nvPr>
        </p:nvGraphicFramePr>
        <p:xfrm>
          <a:off x="87085" y="936379"/>
          <a:ext cx="12017829" cy="5246706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24537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28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01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650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575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5602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9623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3113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Consumer Type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Grouping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No of consumers</a:t>
                      </a:r>
                      <a:endParaRPr lang="en-IN" sz="140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(No.)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Black" panose="020B0A04020102020204" pitchFamily="34" charset="0"/>
                        </a:rPr>
                        <a:t>Revenue Contribution</a:t>
                      </a:r>
                      <a:endParaRPr lang="en-IN" sz="1400" dirty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Black" panose="020B0A04020102020204" pitchFamily="34" charset="0"/>
                        </a:rPr>
                        <a:t>(‘000 </a:t>
                      </a:r>
                      <a:r>
                        <a:rPr lang="en-US" sz="1400" dirty="0" err="1">
                          <a:effectLst/>
                          <a:latin typeface="Arial Black" panose="020B0A04020102020204" pitchFamily="34" charset="0"/>
                        </a:rPr>
                        <a:t>Rs</a:t>
                      </a:r>
                      <a:r>
                        <a:rPr lang="en-US" sz="1400" dirty="0">
                          <a:effectLst/>
                          <a:latin typeface="Arial Black" panose="020B0A04020102020204" pitchFamily="34" charset="0"/>
                        </a:rPr>
                        <a:t> Crore)</a:t>
                      </a:r>
                      <a:endParaRPr lang="en-IN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% Contribution of Total Revenue</a:t>
                      </a:r>
                      <a:endParaRPr lang="en-IN" sz="140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(%)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*ABR/ ACoS</a:t>
                      </a:r>
                      <a:endParaRPr lang="en-IN" sz="1400"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Black" panose="020B0A04020102020204" pitchFamily="34" charset="0"/>
                        </a:rPr>
                        <a:t>Ratio (ABR/ </a:t>
                      </a:r>
                      <a:r>
                        <a:rPr lang="en-US" sz="1400" dirty="0" err="1">
                          <a:effectLst/>
                          <a:latin typeface="Arial Black" panose="020B0A04020102020204" pitchFamily="34" charset="0"/>
                        </a:rPr>
                        <a:t>ACoS</a:t>
                      </a:r>
                      <a:r>
                        <a:rPr lang="en-US" sz="1400" dirty="0">
                          <a:effectLst/>
                          <a:latin typeface="Arial Black" panose="020B0A04020102020204" pitchFamily="34" charset="0"/>
                        </a:rPr>
                        <a:t>)</a:t>
                      </a:r>
                      <a:endParaRPr lang="en-IN" sz="1400" dirty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en-IN" sz="1400" dirty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IN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6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Black" panose="020B0A04020102020204" pitchFamily="34" charset="0"/>
                        </a:rPr>
                        <a:t>HT Industrial / HT Commercial</a:t>
                      </a:r>
                      <a:endParaRPr lang="en-IN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(a)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16,000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23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42%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 8.10 / 6.03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134%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38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1 MW above (est.) </a:t>
                      </a:r>
                      <a:endParaRPr lang="en-IN" sz="140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incl. HT Ind/Comms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(b) </a:t>
                      </a:r>
                      <a:endParaRPr lang="en-IN" sz="140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includes (a)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79,000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29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53%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 8.04 / 6.03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 dirty="0">
                          <a:effectLst/>
                          <a:latin typeface="Arial Black" panose="020B0A04020102020204" pitchFamily="34" charset="0"/>
                        </a:rPr>
                        <a:t>133%</a:t>
                      </a:r>
                      <a:endParaRPr lang="en-IN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16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All Remaining consumers 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(c)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23 million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26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47%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 4.62 / 6.03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77%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Agriculture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(d)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3.8 million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6.9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13%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 3.11 / 6.03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52%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899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All Remaining excl. </a:t>
                      </a:r>
                      <a:endParaRPr lang="en-IN" sz="140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Agriculture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(e)=(c)-(d)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19.2 million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19.1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34%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 5.61 / 6.03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93%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62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All Consumers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(f)=(b)+(c)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23.1 million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55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100%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6.03/ 6.03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 dirty="0">
                          <a:effectLst/>
                          <a:latin typeface="Arial Black" panose="020B0A04020102020204" pitchFamily="34" charset="0"/>
                        </a:rPr>
                        <a:t>100%</a:t>
                      </a:r>
                      <a:endParaRPr lang="en-IN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1524000" y="183378"/>
            <a:ext cx="91268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dec"/>
              </a:tabLst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5B9BD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Illustration Case-1: Maharashtra DISCOM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dec"/>
              </a:tabLst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MERC Tariff order for MSEDCL 2015-16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dec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(Note : ABR : Average Billing Rate (derived) and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ACoS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Average Cost of Supply)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2526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2191999" cy="1634489"/>
          </a:xfrm>
        </p:spPr>
        <p:txBody>
          <a:bodyPr/>
          <a:lstStyle/>
          <a:p>
            <a:r>
              <a:rPr lang="en-IN" sz="1400"/>
              <a:t>.</a:t>
            </a:r>
            <a:endParaRPr lang="en-IN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14435642"/>
              </p:ext>
            </p:extLst>
          </p:nvPr>
        </p:nvGraphicFramePr>
        <p:xfrm>
          <a:off x="-15239" y="1017188"/>
          <a:ext cx="12207239" cy="5285421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22730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69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45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46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867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601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31126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0740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Black" panose="020B0A04020102020204" pitchFamily="34" charset="0"/>
                        </a:rPr>
                        <a:t>Consumer Type</a:t>
                      </a:r>
                      <a:endParaRPr lang="en-IN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Grouping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No of consumers</a:t>
                      </a:r>
                      <a:endParaRPr lang="en-IN" sz="140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(No.)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Black" panose="020B0A04020102020204" pitchFamily="34" charset="0"/>
                        </a:rPr>
                        <a:t>Revenue Contribution</a:t>
                      </a:r>
                      <a:endParaRPr lang="en-IN" sz="1400" dirty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Black" panose="020B0A04020102020204" pitchFamily="34" charset="0"/>
                        </a:rPr>
                        <a:t>(‘000 </a:t>
                      </a:r>
                      <a:r>
                        <a:rPr lang="en-US" sz="1400" dirty="0" err="1">
                          <a:effectLst/>
                          <a:latin typeface="Arial Black" panose="020B0A04020102020204" pitchFamily="34" charset="0"/>
                        </a:rPr>
                        <a:t>Rs</a:t>
                      </a: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 Crore)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% Contribution of Total Revenue</a:t>
                      </a:r>
                      <a:endParaRPr lang="en-IN" sz="140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(%)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*ABR/ ACoS</a:t>
                      </a:r>
                      <a:endParaRPr lang="en-IN" sz="1400"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Ratio (ABR/ ACoS)</a:t>
                      </a:r>
                      <a:endParaRPr lang="en-IN" sz="140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en-IN" sz="1400"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43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HT Industrial / HT Commercial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(a)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12,580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13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43%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 7.00 / 5.46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128%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06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Black" panose="020B0A04020102020204" pitchFamily="34" charset="0"/>
                        </a:rPr>
                        <a:t>1 MW above (est.) </a:t>
                      </a:r>
                      <a:endParaRPr lang="en-IN" sz="1400" dirty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Black" panose="020B0A04020102020204" pitchFamily="34" charset="0"/>
                        </a:rPr>
                        <a:t>incl. HT </a:t>
                      </a:r>
                      <a:r>
                        <a:rPr lang="en-US" sz="1400" dirty="0" err="1">
                          <a:effectLst/>
                          <a:latin typeface="Arial Black" panose="020B0A04020102020204" pitchFamily="34" charset="0"/>
                        </a:rPr>
                        <a:t>Ind</a:t>
                      </a:r>
                      <a:r>
                        <a:rPr lang="en-US" sz="1400" dirty="0">
                          <a:effectLst/>
                          <a:latin typeface="Arial Black" panose="020B0A04020102020204" pitchFamily="34" charset="0"/>
                        </a:rPr>
                        <a:t>/</a:t>
                      </a:r>
                      <a:r>
                        <a:rPr lang="en-US" sz="1400" dirty="0" err="1">
                          <a:effectLst/>
                          <a:latin typeface="Arial Black" panose="020B0A04020102020204" pitchFamily="34" charset="0"/>
                        </a:rPr>
                        <a:t>Comms</a:t>
                      </a:r>
                      <a:endParaRPr lang="en-IN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(b) </a:t>
                      </a:r>
                      <a:endParaRPr lang="en-IN" sz="140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includes (a)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NA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20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67%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 6.73 / 5.46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123%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All Remaining consumers 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(c)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13.50 million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33%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 3.53 / 5.46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65%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59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Agriculture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(d)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1.19 million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3.9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13%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 2.46 / 5.46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45%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008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All Remaining excl. </a:t>
                      </a:r>
                      <a:endParaRPr lang="en-IN" sz="140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Agriculture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(e)=(c)-(d)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12.30 million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6.1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20%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 4.86 / 5.46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89%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21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All Consumers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(f)=(b)+(c)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13.52 million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30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5.18/5.46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 dirty="0">
                          <a:effectLst/>
                          <a:latin typeface="Arial Black" panose="020B0A04020102020204" pitchFamily="34" charset="0"/>
                        </a:rPr>
                        <a:t>95%</a:t>
                      </a:r>
                      <a:endParaRPr lang="en-IN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7" marR="62917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38629" y="278524"/>
            <a:ext cx="1136468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dec"/>
              </a:tabLst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5B9BD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Illustration Case-2: Gujarat DISCOM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dec"/>
              </a:tabLst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GERC Tariff order for</a:t>
            </a: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Discoms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2014-15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dec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(Note : ABR : Average Billing Rate (derived) and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ACoS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Average Cost of Supply)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70EFC-4158-42D7-B3FF-0BD668E7E65C}" type="datetime1">
              <a:rPr lang="en-IN" smtClean="0"/>
              <a:pPr/>
              <a:t>6/22/2016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Pramod Deo, Former Chairman, CERC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4496-AD2F-48FE-B843-A689FE4421AE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01250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427</Words>
  <Application>Microsoft Office PowerPoint</Application>
  <PresentationFormat>Custom</PresentationFormat>
  <Paragraphs>138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Political Economy of Electricity</vt:lpstr>
      <vt:lpstr>Illustration Case-1: Maharashtra DISCOM Source: MERC Tariff order for MSEDCL 2015-16 (Note : ABR : Average Billing Rate (derived) and ACoS : Average Cost of Supply)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Illustration Case-1: Maharashtra DISCOM Source: MERC Tariff order for MSEDCL 2015-16 (Note : ABR : Average Billing Rate (derived) and ACoS : Average Cost of Supply)</dc:title>
  <dc:creator>R Upadhya</dc:creator>
  <cp:lastModifiedBy>ska</cp:lastModifiedBy>
  <cp:revision>10</cp:revision>
  <cp:lastPrinted>2016-06-20T00:57:27Z</cp:lastPrinted>
  <dcterms:created xsi:type="dcterms:W3CDTF">2016-04-14T04:47:13Z</dcterms:created>
  <dcterms:modified xsi:type="dcterms:W3CDTF">2016-06-22T10:58:15Z</dcterms:modified>
</cp:coreProperties>
</file>